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47"/>
  </p:notesMasterIdLst>
  <p:sldIdLst>
    <p:sldId id="256" r:id="rId2"/>
    <p:sldId id="312" r:id="rId3"/>
    <p:sldId id="313" r:id="rId4"/>
    <p:sldId id="258" r:id="rId5"/>
    <p:sldId id="281" r:id="rId6"/>
    <p:sldId id="264" r:id="rId7"/>
    <p:sldId id="290" r:id="rId8"/>
    <p:sldId id="291" r:id="rId9"/>
    <p:sldId id="292" r:id="rId10"/>
    <p:sldId id="261" r:id="rId11"/>
    <p:sldId id="274" r:id="rId12"/>
    <p:sldId id="285" r:id="rId13"/>
    <p:sldId id="324" r:id="rId14"/>
    <p:sldId id="297" r:id="rId15"/>
    <p:sldId id="295" r:id="rId16"/>
    <p:sldId id="325" r:id="rId17"/>
    <p:sldId id="294" r:id="rId18"/>
    <p:sldId id="298" r:id="rId19"/>
    <p:sldId id="278" r:id="rId20"/>
    <p:sldId id="300" r:id="rId21"/>
    <p:sldId id="293" r:id="rId22"/>
    <p:sldId id="301" r:id="rId23"/>
    <p:sldId id="286" r:id="rId24"/>
    <p:sldId id="275" r:id="rId25"/>
    <p:sldId id="328" r:id="rId26"/>
    <p:sldId id="288" r:id="rId27"/>
    <p:sldId id="304" r:id="rId28"/>
    <p:sldId id="329" r:id="rId29"/>
    <p:sldId id="306" r:id="rId30"/>
    <p:sldId id="307" r:id="rId31"/>
    <p:sldId id="308" r:id="rId32"/>
    <p:sldId id="302" r:id="rId33"/>
    <p:sldId id="326" r:id="rId34"/>
    <p:sldId id="327" r:id="rId35"/>
    <p:sldId id="332" r:id="rId36"/>
    <p:sldId id="333" r:id="rId37"/>
    <p:sldId id="337" r:id="rId38"/>
    <p:sldId id="339" r:id="rId39"/>
    <p:sldId id="340" r:id="rId40"/>
    <p:sldId id="338" r:id="rId41"/>
    <p:sldId id="330" r:id="rId42"/>
    <p:sldId id="331" r:id="rId43"/>
    <p:sldId id="334" r:id="rId44"/>
    <p:sldId id="335" r:id="rId45"/>
    <p:sldId id="336"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men" initials="C"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757" autoAdjust="0"/>
  </p:normalViewPr>
  <p:slideViewPr>
    <p:cSldViewPr>
      <p:cViewPr>
        <p:scale>
          <a:sx n="114" d="100"/>
          <a:sy n="114" d="100"/>
        </p:scale>
        <p:origin x="-312" y="1278"/>
      </p:cViewPr>
      <p:guideLst>
        <p:guide orient="horz" pos="2160"/>
        <p:guide pos="2880"/>
      </p:guideLst>
    </p:cSldViewPr>
  </p:slideViewPr>
  <p:notesTextViewPr>
    <p:cViewPr>
      <p:scale>
        <a:sx n="1" d="1"/>
        <a:sy n="1" d="1"/>
      </p:scale>
      <p:origin x="0" y="0"/>
    </p:cViewPr>
  </p:notesTextViewPr>
  <p:sorterViewPr>
    <p:cViewPr>
      <p:scale>
        <a:sx n="100" d="100"/>
        <a:sy n="100" d="100"/>
      </p:scale>
      <p:origin x="0" y="75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Amy\Desktop\Fracture%20Graph.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v>HIV+  Females</c:v>
          </c:tx>
          <c:spPr>
            <a:solidFill>
              <a:srgbClr val="C0504D">
                <a:lumMod val="60000"/>
                <a:lumOff val="40000"/>
              </a:srgbClr>
            </a:solidFill>
            <a:ln>
              <a:noFill/>
            </a:ln>
            <a:scene3d>
              <a:camera prst="orthographicFront"/>
              <a:lightRig rig="threePt" dir="t"/>
            </a:scene3d>
            <a:sp3d>
              <a:bevelB w="152400" h="50800" prst="softRound"/>
              <a:contourClr>
                <a:srgbClr val="000000"/>
              </a:contourClr>
            </a:sp3d>
          </c:spPr>
          <c:invertIfNegative val="0"/>
          <c:cat>
            <c:strRef>
              <c:f>Sheet1!$A$1:$A$5</c:f>
              <c:strCache>
                <c:ptCount val="5"/>
                <c:pt idx="0">
                  <c:v>30-39</c:v>
                </c:pt>
                <c:pt idx="1">
                  <c:v>40-49</c:v>
                </c:pt>
                <c:pt idx="2">
                  <c:v>50-59</c:v>
                </c:pt>
                <c:pt idx="3">
                  <c:v>60-69</c:v>
                </c:pt>
                <c:pt idx="4">
                  <c:v>70-79</c:v>
                </c:pt>
              </c:strCache>
            </c:strRef>
          </c:cat>
          <c:val>
            <c:numRef>
              <c:f>Sheet1!$B$1:$B$5</c:f>
              <c:numCache>
                <c:formatCode>General</c:formatCode>
                <c:ptCount val="5"/>
                <c:pt idx="0">
                  <c:v>2.52</c:v>
                </c:pt>
                <c:pt idx="1">
                  <c:v>1.5</c:v>
                </c:pt>
                <c:pt idx="2">
                  <c:v>2.68</c:v>
                </c:pt>
                <c:pt idx="3">
                  <c:v>5.59</c:v>
                </c:pt>
                <c:pt idx="4">
                  <c:v>6.58</c:v>
                </c:pt>
              </c:numCache>
            </c:numRef>
          </c:val>
        </c:ser>
        <c:ser>
          <c:idx val="1"/>
          <c:order val="1"/>
          <c:tx>
            <c:v>HIV-  Females</c:v>
          </c:tx>
          <c:spPr>
            <a:solidFill>
              <a:srgbClr val="DA3272"/>
            </a:solidFill>
            <a:ln>
              <a:solidFill>
                <a:schemeClr val="accent2">
                  <a:lumMod val="75000"/>
                </a:schemeClr>
              </a:solidFill>
            </a:ln>
          </c:spPr>
          <c:invertIfNegative val="0"/>
          <c:cat>
            <c:strRef>
              <c:f>Sheet1!$A$1:$A$5</c:f>
              <c:strCache>
                <c:ptCount val="5"/>
                <c:pt idx="0">
                  <c:v>30-39</c:v>
                </c:pt>
                <c:pt idx="1">
                  <c:v>40-49</c:v>
                </c:pt>
                <c:pt idx="2">
                  <c:v>50-59</c:v>
                </c:pt>
                <c:pt idx="3">
                  <c:v>60-69</c:v>
                </c:pt>
                <c:pt idx="4">
                  <c:v>70-79</c:v>
                </c:pt>
              </c:strCache>
            </c:strRef>
          </c:cat>
          <c:val>
            <c:numRef>
              <c:f>Sheet1!$C$1:$C$5</c:f>
              <c:numCache>
                <c:formatCode>General</c:formatCode>
                <c:ptCount val="5"/>
                <c:pt idx="0">
                  <c:v>0.630000000000002</c:v>
                </c:pt>
                <c:pt idx="1">
                  <c:v>0.8</c:v>
                </c:pt>
                <c:pt idx="2">
                  <c:v>1.41</c:v>
                </c:pt>
                <c:pt idx="3">
                  <c:v>2.15</c:v>
                </c:pt>
                <c:pt idx="4">
                  <c:v>3.47</c:v>
                </c:pt>
              </c:numCache>
            </c:numRef>
          </c:val>
        </c:ser>
        <c:ser>
          <c:idx val="2"/>
          <c:order val="2"/>
          <c:tx>
            <c:v>HIV+  Males</c:v>
          </c:tx>
          <c:spPr>
            <a:solidFill>
              <a:srgbClr val="4BACC6">
                <a:lumMod val="60000"/>
                <a:lumOff val="40000"/>
              </a:srgbClr>
            </a:solidFill>
            <a:ln>
              <a:solidFill>
                <a:schemeClr val="accent3">
                  <a:lumMod val="75000"/>
                </a:schemeClr>
              </a:solidFill>
            </a:ln>
          </c:spPr>
          <c:invertIfNegative val="0"/>
          <c:cat>
            <c:strRef>
              <c:f>Sheet1!$A$1:$A$5</c:f>
              <c:strCache>
                <c:ptCount val="5"/>
                <c:pt idx="0">
                  <c:v>30-39</c:v>
                </c:pt>
                <c:pt idx="1">
                  <c:v>40-49</c:v>
                </c:pt>
                <c:pt idx="2">
                  <c:v>50-59</c:v>
                </c:pt>
                <c:pt idx="3">
                  <c:v>60-69</c:v>
                </c:pt>
                <c:pt idx="4">
                  <c:v>70-79</c:v>
                </c:pt>
              </c:strCache>
            </c:strRef>
          </c:cat>
          <c:val>
            <c:numRef>
              <c:f>Sheet1!$D$1:$D$5</c:f>
              <c:numCache>
                <c:formatCode>General</c:formatCode>
                <c:ptCount val="5"/>
                <c:pt idx="0">
                  <c:v>3.23</c:v>
                </c:pt>
                <c:pt idx="1">
                  <c:v>2.19</c:v>
                </c:pt>
                <c:pt idx="2">
                  <c:v>3.29</c:v>
                </c:pt>
                <c:pt idx="3">
                  <c:v>4.03</c:v>
                </c:pt>
                <c:pt idx="4">
                  <c:v>5.76</c:v>
                </c:pt>
              </c:numCache>
            </c:numRef>
          </c:val>
        </c:ser>
        <c:ser>
          <c:idx val="3"/>
          <c:order val="3"/>
          <c:tx>
            <c:v>HIV-  Males</c:v>
          </c:tx>
          <c:spPr>
            <a:solidFill>
              <a:srgbClr val="4F81BD">
                <a:lumMod val="75000"/>
              </a:srgbClr>
            </a:solidFill>
          </c:spPr>
          <c:invertIfNegative val="0"/>
          <c:cat>
            <c:strRef>
              <c:f>Sheet1!$A$1:$A$5</c:f>
              <c:strCache>
                <c:ptCount val="5"/>
                <c:pt idx="0">
                  <c:v>30-39</c:v>
                </c:pt>
                <c:pt idx="1">
                  <c:v>40-49</c:v>
                </c:pt>
                <c:pt idx="2">
                  <c:v>50-59</c:v>
                </c:pt>
                <c:pt idx="3">
                  <c:v>60-69</c:v>
                </c:pt>
                <c:pt idx="4">
                  <c:v>70-79</c:v>
                </c:pt>
              </c:strCache>
            </c:strRef>
          </c:cat>
          <c:val>
            <c:numRef>
              <c:f>Sheet1!$E$1:$E$5</c:f>
              <c:numCache>
                <c:formatCode>General</c:formatCode>
                <c:ptCount val="5"/>
                <c:pt idx="0">
                  <c:v>2.4500000000000002</c:v>
                </c:pt>
                <c:pt idx="1">
                  <c:v>1.7200000000000031</c:v>
                </c:pt>
                <c:pt idx="2">
                  <c:v>1.7200000000000031</c:v>
                </c:pt>
                <c:pt idx="3">
                  <c:v>1.7200000000000031</c:v>
                </c:pt>
                <c:pt idx="4">
                  <c:v>1.58</c:v>
                </c:pt>
              </c:numCache>
            </c:numRef>
          </c:val>
        </c:ser>
        <c:dLbls>
          <c:showLegendKey val="0"/>
          <c:showVal val="0"/>
          <c:showCatName val="0"/>
          <c:showSerName val="0"/>
          <c:showPercent val="0"/>
          <c:showBubbleSize val="0"/>
        </c:dLbls>
        <c:gapWidth val="150"/>
        <c:shape val="box"/>
        <c:axId val="31424896"/>
        <c:axId val="31427200"/>
        <c:axId val="0"/>
      </c:bar3DChart>
      <c:catAx>
        <c:axId val="31424896"/>
        <c:scaling>
          <c:orientation val="minMax"/>
        </c:scaling>
        <c:delete val="0"/>
        <c:axPos val="b"/>
        <c:title>
          <c:tx>
            <c:rich>
              <a:bodyPr/>
              <a:lstStyle/>
              <a:p>
                <a:pPr>
                  <a:defRPr sz="2200" baseline="0">
                    <a:solidFill>
                      <a:schemeClr val="bg1"/>
                    </a:solidFill>
                  </a:defRPr>
                </a:pPr>
                <a:r>
                  <a:rPr lang="en-US" sz="2200" baseline="0" dirty="0">
                    <a:solidFill>
                      <a:schemeClr val="bg1"/>
                    </a:solidFill>
                  </a:rPr>
                  <a:t>Age </a:t>
                </a:r>
              </a:p>
            </c:rich>
          </c:tx>
          <c:layout/>
          <c:overlay val="0"/>
        </c:title>
        <c:majorTickMark val="none"/>
        <c:minorTickMark val="none"/>
        <c:tickLblPos val="nextTo"/>
        <c:txPr>
          <a:bodyPr/>
          <a:lstStyle/>
          <a:p>
            <a:pPr>
              <a:defRPr sz="1700" b="1" i="0" baseline="0">
                <a:solidFill>
                  <a:schemeClr val="bg1"/>
                </a:solidFill>
              </a:defRPr>
            </a:pPr>
            <a:endParaRPr lang="en-US"/>
          </a:p>
        </c:txPr>
        <c:crossAx val="31427200"/>
        <c:crosses val="autoZero"/>
        <c:auto val="1"/>
        <c:lblAlgn val="ctr"/>
        <c:lblOffset val="100"/>
        <c:noMultiLvlLbl val="0"/>
      </c:catAx>
      <c:valAx>
        <c:axId val="31427200"/>
        <c:scaling>
          <c:orientation val="minMax"/>
        </c:scaling>
        <c:delete val="0"/>
        <c:axPos val="l"/>
        <c:majorGridlines>
          <c:spPr>
            <a:ln>
              <a:solidFill>
                <a:prstClr val="white"/>
              </a:solidFill>
            </a:ln>
          </c:spPr>
        </c:majorGridlines>
        <c:title>
          <c:tx>
            <c:rich>
              <a:bodyPr/>
              <a:lstStyle/>
              <a:p>
                <a:pPr>
                  <a:defRPr sz="2200" baseline="0">
                    <a:solidFill>
                      <a:schemeClr val="bg1"/>
                    </a:solidFill>
                  </a:defRPr>
                </a:pPr>
                <a:r>
                  <a:rPr lang="en-US" sz="2200" baseline="0" dirty="0">
                    <a:solidFill>
                      <a:schemeClr val="bg1"/>
                    </a:solidFill>
                  </a:rPr>
                  <a:t>Fracture Prevalence </a:t>
                </a:r>
                <a:endParaRPr lang="en-US" sz="2200" baseline="0" dirty="0" smtClean="0">
                  <a:solidFill>
                    <a:schemeClr val="bg1"/>
                  </a:solidFill>
                </a:endParaRPr>
              </a:p>
              <a:p>
                <a:pPr>
                  <a:defRPr sz="2200" baseline="0">
                    <a:solidFill>
                      <a:schemeClr val="bg1"/>
                    </a:solidFill>
                  </a:defRPr>
                </a:pPr>
                <a:r>
                  <a:rPr lang="en-US" sz="2200" baseline="0" dirty="0" smtClean="0">
                    <a:solidFill>
                      <a:schemeClr val="bg1"/>
                    </a:solidFill>
                  </a:rPr>
                  <a:t>Per </a:t>
                </a:r>
                <a:r>
                  <a:rPr lang="en-US" sz="2200" baseline="0" dirty="0">
                    <a:solidFill>
                      <a:schemeClr val="bg1"/>
                    </a:solidFill>
                  </a:rPr>
                  <a:t>100 Persons</a:t>
                </a:r>
              </a:p>
            </c:rich>
          </c:tx>
          <c:layout/>
          <c:overlay val="0"/>
        </c:title>
        <c:numFmt formatCode="General" sourceLinked="1"/>
        <c:majorTickMark val="out"/>
        <c:minorTickMark val="none"/>
        <c:tickLblPos val="nextTo"/>
        <c:spPr>
          <a:ln>
            <a:solidFill>
              <a:schemeClr val="bg1"/>
            </a:solidFill>
          </a:ln>
        </c:spPr>
        <c:txPr>
          <a:bodyPr/>
          <a:lstStyle/>
          <a:p>
            <a:pPr>
              <a:defRPr sz="1700" b="1" i="0" baseline="0">
                <a:solidFill>
                  <a:schemeClr val="bg1"/>
                </a:solidFill>
              </a:defRPr>
            </a:pPr>
            <a:endParaRPr lang="en-US"/>
          </a:p>
        </c:txPr>
        <c:crossAx val="31424896"/>
        <c:crosses val="autoZero"/>
        <c:crossBetween val="between"/>
      </c:valAx>
    </c:plotArea>
    <c:legend>
      <c:legendPos val="r"/>
      <c:layout/>
      <c:overlay val="0"/>
      <c:txPr>
        <a:bodyPr/>
        <a:lstStyle/>
        <a:p>
          <a:pPr>
            <a:defRPr sz="1700" b="1" i="0" baseline="0">
              <a:solidFill>
                <a:schemeClr val="bg1"/>
              </a:solidFill>
            </a:defRPr>
          </a:pPr>
          <a:endParaRPr lang="en-US"/>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60ED3B-9364-49B6-9D5A-C8EBC6588A73}" type="doc">
      <dgm:prSet loTypeId="urn:microsoft.com/office/officeart/2005/8/layout/arrow2" loCatId="process" qsTypeId="urn:microsoft.com/office/officeart/2005/8/quickstyle/simple1#1" qsCatId="simple" csTypeId="urn:microsoft.com/office/officeart/2005/8/colors/accent1_2#1" csCatId="accent1" phldr="1"/>
      <dgm:spPr/>
    </dgm:pt>
    <dgm:pt modelId="{9949D876-BA1B-462D-B311-71F2311B61A0}">
      <dgm:prSet phldrT="[Text]" custT="1"/>
      <dgm:spPr/>
      <dgm:t>
        <a:bodyPr/>
        <a:lstStyle/>
        <a:p>
          <a:r>
            <a:rPr lang="en-US" sz="2200" b="1" baseline="0" dirty="0" smtClean="0">
              <a:solidFill>
                <a:schemeClr val="tx1"/>
              </a:solidFill>
            </a:rPr>
            <a:t>Normal</a:t>
          </a:r>
          <a:endParaRPr lang="en-US" sz="2200" b="1" baseline="0" dirty="0">
            <a:solidFill>
              <a:schemeClr val="tx1"/>
            </a:solidFill>
          </a:endParaRPr>
        </a:p>
      </dgm:t>
    </dgm:pt>
    <dgm:pt modelId="{B251686A-AF4A-4CB9-8CD9-64816B731B6E}" type="parTrans" cxnId="{61EDF0C6-2CA9-4EBA-BC1A-A6AF33AE7C1F}">
      <dgm:prSet/>
      <dgm:spPr/>
      <dgm:t>
        <a:bodyPr/>
        <a:lstStyle/>
        <a:p>
          <a:endParaRPr lang="en-US">
            <a:solidFill>
              <a:schemeClr val="tx1"/>
            </a:solidFill>
          </a:endParaRPr>
        </a:p>
      </dgm:t>
    </dgm:pt>
    <dgm:pt modelId="{EFC8352F-65AC-4B91-98FB-C494F23301A8}" type="sibTrans" cxnId="{61EDF0C6-2CA9-4EBA-BC1A-A6AF33AE7C1F}">
      <dgm:prSet/>
      <dgm:spPr/>
      <dgm:t>
        <a:bodyPr/>
        <a:lstStyle/>
        <a:p>
          <a:endParaRPr lang="en-US">
            <a:solidFill>
              <a:schemeClr val="tx1"/>
            </a:solidFill>
          </a:endParaRPr>
        </a:p>
      </dgm:t>
    </dgm:pt>
    <dgm:pt modelId="{2AA935BD-C8DC-4737-8170-B3522C9E6CD7}">
      <dgm:prSet phldrT="[Text]" custT="1"/>
      <dgm:spPr/>
      <dgm:t>
        <a:bodyPr/>
        <a:lstStyle/>
        <a:p>
          <a:r>
            <a:rPr lang="en-US" sz="2200" b="1" i="0" baseline="0" dirty="0" smtClean="0">
              <a:solidFill>
                <a:schemeClr val="tx1"/>
              </a:solidFill>
            </a:rPr>
            <a:t>Osteopenia</a:t>
          </a:r>
          <a:endParaRPr lang="en-US" sz="2200" b="1" i="0" baseline="0" dirty="0">
            <a:solidFill>
              <a:schemeClr val="tx1"/>
            </a:solidFill>
          </a:endParaRPr>
        </a:p>
      </dgm:t>
    </dgm:pt>
    <dgm:pt modelId="{ED5B67A7-79B7-44C9-B54E-9F8EB59C445C}" type="parTrans" cxnId="{6061A29B-0279-4757-8E61-F302AA09AAAA}">
      <dgm:prSet/>
      <dgm:spPr/>
      <dgm:t>
        <a:bodyPr/>
        <a:lstStyle/>
        <a:p>
          <a:endParaRPr lang="en-US">
            <a:solidFill>
              <a:schemeClr val="tx1"/>
            </a:solidFill>
          </a:endParaRPr>
        </a:p>
      </dgm:t>
    </dgm:pt>
    <dgm:pt modelId="{C63148A3-B448-4BB8-A86E-1FD2D1107A4F}" type="sibTrans" cxnId="{6061A29B-0279-4757-8E61-F302AA09AAAA}">
      <dgm:prSet/>
      <dgm:spPr/>
      <dgm:t>
        <a:bodyPr/>
        <a:lstStyle/>
        <a:p>
          <a:endParaRPr lang="en-US">
            <a:solidFill>
              <a:schemeClr val="tx1"/>
            </a:solidFill>
          </a:endParaRPr>
        </a:p>
      </dgm:t>
    </dgm:pt>
    <dgm:pt modelId="{086804FF-F03C-465E-B87E-29D26C3A815F}">
      <dgm:prSet phldrT="[Text]" custT="1"/>
      <dgm:spPr/>
      <dgm:t>
        <a:bodyPr/>
        <a:lstStyle/>
        <a:p>
          <a:r>
            <a:rPr lang="en-US" sz="2200" b="1" baseline="0" dirty="0" smtClean="0">
              <a:solidFill>
                <a:schemeClr val="tx1"/>
              </a:solidFill>
            </a:rPr>
            <a:t>        Osteoporosis</a:t>
          </a:r>
          <a:endParaRPr lang="en-US" sz="2200" b="1" baseline="0" dirty="0">
            <a:solidFill>
              <a:schemeClr val="tx1"/>
            </a:solidFill>
          </a:endParaRPr>
        </a:p>
      </dgm:t>
    </dgm:pt>
    <dgm:pt modelId="{94E8120F-8077-40E0-B268-96B5C26D7572}" type="parTrans" cxnId="{00C26612-ED89-4FA8-B2C2-C070537D7ADA}">
      <dgm:prSet/>
      <dgm:spPr/>
      <dgm:t>
        <a:bodyPr/>
        <a:lstStyle/>
        <a:p>
          <a:endParaRPr lang="en-US">
            <a:solidFill>
              <a:schemeClr val="tx1"/>
            </a:solidFill>
          </a:endParaRPr>
        </a:p>
      </dgm:t>
    </dgm:pt>
    <dgm:pt modelId="{A8527A59-3146-497B-95D4-5AD0255D4BDE}" type="sibTrans" cxnId="{00C26612-ED89-4FA8-B2C2-C070537D7ADA}">
      <dgm:prSet/>
      <dgm:spPr/>
      <dgm:t>
        <a:bodyPr/>
        <a:lstStyle/>
        <a:p>
          <a:endParaRPr lang="en-US">
            <a:solidFill>
              <a:schemeClr val="tx1"/>
            </a:solidFill>
          </a:endParaRPr>
        </a:p>
      </dgm:t>
    </dgm:pt>
    <dgm:pt modelId="{76D75228-1A49-49BC-AFAE-F3293AD09DD3}" type="pres">
      <dgm:prSet presAssocID="{DD60ED3B-9364-49B6-9D5A-C8EBC6588A73}" presName="arrowDiagram" presStyleCnt="0">
        <dgm:presLayoutVars>
          <dgm:chMax val="5"/>
          <dgm:dir/>
          <dgm:resizeHandles val="exact"/>
        </dgm:presLayoutVars>
      </dgm:prSet>
      <dgm:spPr/>
    </dgm:pt>
    <dgm:pt modelId="{F5FCFA7D-A49D-44BC-BCA3-7A05C4A060BE}" type="pres">
      <dgm:prSet presAssocID="{DD60ED3B-9364-49B6-9D5A-C8EBC6588A73}" presName="arrow" presStyleLbl="bgShp" presStyleIdx="0" presStyleCnt="1" custScaleX="108206" custScaleY="82295" custLinFactNeighborX="0" custLinFactNeighborY="-10027"/>
      <dgm:spPr>
        <a:solidFill>
          <a:schemeClr val="accent3"/>
        </a:solidFill>
      </dgm:spPr>
      <dgm:t>
        <a:bodyPr/>
        <a:lstStyle/>
        <a:p>
          <a:endParaRPr lang="en-US"/>
        </a:p>
      </dgm:t>
    </dgm:pt>
    <dgm:pt modelId="{D4CC014D-88FE-43C4-85C1-59E81D2E024F}" type="pres">
      <dgm:prSet presAssocID="{DD60ED3B-9364-49B6-9D5A-C8EBC6588A73}" presName="arrowDiagram3" presStyleCnt="0"/>
      <dgm:spPr/>
    </dgm:pt>
    <dgm:pt modelId="{7707DCA8-3928-4C8D-AA77-B311A1298B7B}" type="pres">
      <dgm:prSet presAssocID="{9949D876-BA1B-462D-B311-71F2311B61A0}" presName="bullet3a" presStyleLbl="node1" presStyleIdx="0" presStyleCnt="3"/>
      <dgm:spPr/>
    </dgm:pt>
    <dgm:pt modelId="{80B4F361-5FE2-4474-87CF-6148B8C69E81}" type="pres">
      <dgm:prSet presAssocID="{9949D876-BA1B-462D-B311-71F2311B61A0}" presName="textBox3a" presStyleLbl="revTx" presStyleIdx="0" presStyleCnt="3">
        <dgm:presLayoutVars>
          <dgm:bulletEnabled val="1"/>
        </dgm:presLayoutVars>
      </dgm:prSet>
      <dgm:spPr/>
      <dgm:t>
        <a:bodyPr/>
        <a:lstStyle/>
        <a:p>
          <a:endParaRPr lang="en-US"/>
        </a:p>
      </dgm:t>
    </dgm:pt>
    <dgm:pt modelId="{F3CED7DF-31AB-4D80-8E09-C966534820FB}" type="pres">
      <dgm:prSet presAssocID="{2AA935BD-C8DC-4737-8170-B3522C9E6CD7}" presName="bullet3b" presStyleLbl="node1" presStyleIdx="1" presStyleCnt="3" custLinFactNeighborX="766" custLinFactNeighborY="19116"/>
      <dgm:spPr/>
    </dgm:pt>
    <dgm:pt modelId="{97CDA49E-4FCC-419F-BE82-4A67ADF9C969}" type="pres">
      <dgm:prSet presAssocID="{2AA935BD-C8DC-4737-8170-B3522C9E6CD7}" presName="textBox3b" presStyleLbl="revTx" presStyleIdx="1" presStyleCnt="3" custScaleX="118543" custLinFactNeighborX="13923" custLinFactNeighborY="4480">
        <dgm:presLayoutVars>
          <dgm:bulletEnabled val="1"/>
        </dgm:presLayoutVars>
      </dgm:prSet>
      <dgm:spPr/>
      <dgm:t>
        <a:bodyPr/>
        <a:lstStyle/>
        <a:p>
          <a:endParaRPr lang="en-US"/>
        </a:p>
      </dgm:t>
    </dgm:pt>
    <dgm:pt modelId="{C166FF69-D81F-4732-BA94-052F63865BC0}" type="pres">
      <dgm:prSet presAssocID="{086804FF-F03C-465E-B87E-29D26C3A815F}" presName="bullet3c" presStyleLbl="node1" presStyleIdx="2" presStyleCnt="3"/>
      <dgm:spPr/>
    </dgm:pt>
    <dgm:pt modelId="{E92DD3FF-AE19-4E7F-A007-5B5D652D4B15}" type="pres">
      <dgm:prSet presAssocID="{086804FF-F03C-465E-B87E-29D26C3A815F}" presName="textBox3c" presStyleLbl="revTx" presStyleIdx="2" presStyleCnt="3" custScaleX="155011">
        <dgm:presLayoutVars>
          <dgm:bulletEnabled val="1"/>
        </dgm:presLayoutVars>
      </dgm:prSet>
      <dgm:spPr/>
      <dgm:t>
        <a:bodyPr/>
        <a:lstStyle/>
        <a:p>
          <a:endParaRPr lang="en-US"/>
        </a:p>
      </dgm:t>
    </dgm:pt>
  </dgm:ptLst>
  <dgm:cxnLst>
    <dgm:cxn modelId="{37804D3A-7C5C-4E4B-B4EB-DDBE1CA883ED}" type="presOf" srcId="{DD60ED3B-9364-49B6-9D5A-C8EBC6588A73}" destId="{76D75228-1A49-49BC-AFAE-F3293AD09DD3}" srcOrd="0" destOrd="0" presId="urn:microsoft.com/office/officeart/2005/8/layout/arrow2"/>
    <dgm:cxn modelId="{FD3F26C4-3B93-4805-BB77-6DBD5D1539C9}" type="presOf" srcId="{086804FF-F03C-465E-B87E-29D26C3A815F}" destId="{E92DD3FF-AE19-4E7F-A007-5B5D652D4B15}" srcOrd="0" destOrd="0" presId="urn:microsoft.com/office/officeart/2005/8/layout/arrow2"/>
    <dgm:cxn modelId="{6061A29B-0279-4757-8E61-F302AA09AAAA}" srcId="{DD60ED3B-9364-49B6-9D5A-C8EBC6588A73}" destId="{2AA935BD-C8DC-4737-8170-B3522C9E6CD7}" srcOrd="1" destOrd="0" parTransId="{ED5B67A7-79B7-44C9-B54E-9F8EB59C445C}" sibTransId="{C63148A3-B448-4BB8-A86E-1FD2D1107A4F}"/>
    <dgm:cxn modelId="{00C26612-ED89-4FA8-B2C2-C070537D7ADA}" srcId="{DD60ED3B-9364-49B6-9D5A-C8EBC6588A73}" destId="{086804FF-F03C-465E-B87E-29D26C3A815F}" srcOrd="2" destOrd="0" parTransId="{94E8120F-8077-40E0-B268-96B5C26D7572}" sibTransId="{A8527A59-3146-497B-95D4-5AD0255D4BDE}"/>
    <dgm:cxn modelId="{61EDF0C6-2CA9-4EBA-BC1A-A6AF33AE7C1F}" srcId="{DD60ED3B-9364-49B6-9D5A-C8EBC6588A73}" destId="{9949D876-BA1B-462D-B311-71F2311B61A0}" srcOrd="0" destOrd="0" parTransId="{B251686A-AF4A-4CB9-8CD9-64816B731B6E}" sibTransId="{EFC8352F-65AC-4B91-98FB-C494F23301A8}"/>
    <dgm:cxn modelId="{5A740175-38B9-4034-8CDC-5278EFDF1E03}" type="presOf" srcId="{9949D876-BA1B-462D-B311-71F2311B61A0}" destId="{80B4F361-5FE2-4474-87CF-6148B8C69E81}" srcOrd="0" destOrd="0" presId="urn:microsoft.com/office/officeart/2005/8/layout/arrow2"/>
    <dgm:cxn modelId="{58C83F6C-0401-4DF8-B04C-8B4B494FC8E9}" type="presOf" srcId="{2AA935BD-C8DC-4737-8170-B3522C9E6CD7}" destId="{97CDA49E-4FCC-419F-BE82-4A67ADF9C969}" srcOrd="0" destOrd="0" presId="urn:microsoft.com/office/officeart/2005/8/layout/arrow2"/>
    <dgm:cxn modelId="{7C3536C1-DB69-4208-9FB7-ACF1781C57AE}" type="presParOf" srcId="{76D75228-1A49-49BC-AFAE-F3293AD09DD3}" destId="{F5FCFA7D-A49D-44BC-BCA3-7A05C4A060BE}" srcOrd="0" destOrd="0" presId="urn:microsoft.com/office/officeart/2005/8/layout/arrow2"/>
    <dgm:cxn modelId="{CC6A40F1-1D25-478B-BB19-93E1F7D0130E}" type="presParOf" srcId="{76D75228-1A49-49BC-AFAE-F3293AD09DD3}" destId="{D4CC014D-88FE-43C4-85C1-59E81D2E024F}" srcOrd="1" destOrd="0" presId="urn:microsoft.com/office/officeart/2005/8/layout/arrow2"/>
    <dgm:cxn modelId="{0E3FF0AD-61C3-407E-8BE8-D42EDAD0CF99}" type="presParOf" srcId="{D4CC014D-88FE-43C4-85C1-59E81D2E024F}" destId="{7707DCA8-3928-4C8D-AA77-B311A1298B7B}" srcOrd="0" destOrd="0" presId="urn:microsoft.com/office/officeart/2005/8/layout/arrow2"/>
    <dgm:cxn modelId="{CFC62BF4-EA63-4EB0-9E46-983EA93621EB}" type="presParOf" srcId="{D4CC014D-88FE-43C4-85C1-59E81D2E024F}" destId="{80B4F361-5FE2-4474-87CF-6148B8C69E81}" srcOrd="1" destOrd="0" presId="urn:microsoft.com/office/officeart/2005/8/layout/arrow2"/>
    <dgm:cxn modelId="{BFD24799-9945-40F9-8014-F7ADC5F5F56C}" type="presParOf" srcId="{D4CC014D-88FE-43C4-85C1-59E81D2E024F}" destId="{F3CED7DF-31AB-4D80-8E09-C966534820FB}" srcOrd="2" destOrd="0" presId="urn:microsoft.com/office/officeart/2005/8/layout/arrow2"/>
    <dgm:cxn modelId="{0CE379B0-CA63-461B-9608-88C15AD52A73}" type="presParOf" srcId="{D4CC014D-88FE-43C4-85C1-59E81D2E024F}" destId="{97CDA49E-4FCC-419F-BE82-4A67ADF9C969}" srcOrd="3" destOrd="0" presId="urn:microsoft.com/office/officeart/2005/8/layout/arrow2"/>
    <dgm:cxn modelId="{C59B2C66-A433-48D7-9A6C-CBB4B3029B27}" type="presParOf" srcId="{D4CC014D-88FE-43C4-85C1-59E81D2E024F}" destId="{C166FF69-D81F-4732-BA94-052F63865BC0}" srcOrd="4" destOrd="0" presId="urn:microsoft.com/office/officeart/2005/8/layout/arrow2"/>
    <dgm:cxn modelId="{9E2DDF01-CA71-4A6A-A3CF-E3BFB4F86F7B}" type="presParOf" srcId="{D4CC014D-88FE-43C4-85C1-59E81D2E024F}" destId="{E92DD3FF-AE19-4E7F-A007-5B5D652D4B15}"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8F571C-3AB9-4D9E-8415-EA4E3A130A2C}" type="doc">
      <dgm:prSet loTypeId="urn:microsoft.com/office/officeart/2005/8/layout/arrow4" loCatId="relationship" qsTypeId="urn:microsoft.com/office/officeart/2005/8/quickstyle/simple1#2" qsCatId="simple" csTypeId="urn:microsoft.com/office/officeart/2005/8/colors/accent1_2#2" csCatId="accent1" phldr="1"/>
      <dgm:spPr/>
      <dgm:t>
        <a:bodyPr/>
        <a:lstStyle/>
        <a:p>
          <a:endParaRPr lang="en-US"/>
        </a:p>
      </dgm:t>
    </dgm:pt>
    <dgm:pt modelId="{E679F1FA-DF18-4EC7-923B-2D8423FE4184}">
      <dgm:prSet phldrT="[Text]" custT="1"/>
      <dgm:spPr/>
      <dgm:t>
        <a:bodyPr/>
        <a:lstStyle/>
        <a:p>
          <a:r>
            <a:rPr lang="en-US" sz="1200" dirty="0" smtClean="0">
              <a:solidFill>
                <a:schemeClr val="tx1"/>
              </a:solidFill>
            </a:rPr>
            <a:t>  </a:t>
          </a:r>
        </a:p>
        <a:p>
          <a:endParaRPr lang="en-US" sz="1200" dirty="0" smtClean="0">
            <a:solidFill>
              <a:schemeClr val="tx1"/>
            </a:solidFill>
          </a:endParaRPr>
        </a:p>
        <a:p>
          <a:r>
            <a:rPr lang="en-US" sz="2000" b="1" baseline="0" dirty="0" smtClean="0">
              <a:solidFill>
                <a:schemeClr val="tx1"/>
              </a:solidFill>
            </a:rPr>
            <a:t>Normal BMD &gt; - 1.0 </a:t>
          </a:r>
          <a:endParaRPr lang="en-US" sz="2000" b="1" baseline="0" dirty="0">
            <a:solidFill>
              <a:schemeClr val="tx1"/>
            </a:solidFill>
          </a:endParaRPr>
        </a:p>
      </dgm:t>
    </dgm:pt>
    <dgm:pt modelId="{914DBBDD-FD19-4C7E-A8E6-EE9502E0F02E}" type="parTrans" cxnId="{1A62F905-D85F-42FA-80CB-022F7EA1F85C}">
      <dgm:prSet/>
      <dgm:spPr/>
      <dgm:t>
        <a:bodyPr/>
        <a:lstStyle/>
        <a:p>
          <a:endParaRPr lang="en-US"/>
        </a:p>
      </dgm:t>
    </dgm:pt>
    <dgm:pt modelId="{39DD0577-8B84-4FD6-B194-8AC24ACB5BB4}" type="sibTrans" cxnId="{1A62F905-D85F-42FA-80CB-022F7EA1F85C}">
      <dgm:prSet/>
      <dgm:spPr/>
      <dgm:t>
        <a:bodyPr/>
        <a:lstStyle/>
        <a:p>
          <a:endParaRPr lang="en-US"/>
        </a:p>
      </dgm:t>
    </dgm:pt>
    <dgm:pt modelId="{6262A39E-0506-4BA5-B1A6-6C73C5ECE4BD}">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000" b="1" baseline="0" dirty="0" smtClean="0">
              <a:solidFill>
                <a:schemeClr val="bg1"/>
              </a:solidFill>
            </a:rPr>
            <a:t>2.49</a:t>
          </a:r>
        </a:p>
        <a:p>
          <a:pPr defTabSz="889000">
            <a:lnSpc>
              <a:spcPct val="90000"/>
            </a:lnSpc>
            <a:spcBef>
              <a:spcPct val="0"/>
            </a:spcBef>
            <a:spcAft>
              <a:spcPct val="35000"/>
            </a:spcAft>
          </a:pPr>
          <a:r>
            <a:rPr lang="en-US" sz="2000" b="1" baseline="0" dirty="0" smtClean="0">
              <a:solidFill>
                <a:schemeClr val="tx1"/>
              </a:solidFill>
            </a:rPr>
            <a:t>Osteopenia -1 to – 2.9</a:t>
          </a:r>
          <a:endParaRPr lang="en-US" sz="2000" b="1" baseline="0" dirty="0">
            <a:solidFill>
              <a:schemeClr val="tx1"/>
            </a:solidFill>
          </a:endParaRPr>
        </a:p>
      </dgm:t>
    </dgm:pt>
    <dgm:pt modelId="{4718F792-CBF2-40DE-91C5-11FF7A743832}" type="parTrans" cxnId="{48A50485-362A-493C-AD7C-AE340FC1F6B0}">
      <dgm:prSet/>
      <dgm:spPr/>
      <dgm:t>
        <a:bodyPr/>
        <a:lstStyle/>
        <a:p>
          <a:endParaRPr lang="en-US"/>
        </a:p>
      </dgm:t>
    </dgm:pt>
    <dgm:pt modelId="{CB734246-1805-462E-AA01-4939CA9B735C}" type="sibTrans" cxnId="{48A50485-362A-493C-AD7C-AE340FC1F6B0}">
      <dgm:prSet/>
      <dgm:spPr/>
      <dgm:t>
        <a:bodyPr/>
        <a:lstStyle/>
        <a:p>
          <a:endParaRPr lang="en-US"/>
        </a:p>
      </dgm:t>
    </dgm:pt>
    <dgm:pt modelId="{1495DBDA-F1CD-4DD6-AE53-B7FB6E31C5B7}" type="pres">
      <dgm:prSet presAssocID="{478F571C-3AB9-4D9E-8415-EA4E3A130A2C}" presName="compositeShape" presStyleCnt="0">
        <dgm:presLayoutVars>
          <dgm:chMax val="2"/>
          <dgm:dir/>
          <dgm:resizeHandles val="exact"/>
        </dgm:presLayoutVars>
      </dgm:prSet>
      <dgm:spPr/>
      <dgm:t>
        <a:bodyPr/>
        <a:lstStyle/>
        <a:p>
          <a:endParaRPr lang="en-US"/>
        </a:p>
      </dgm:t>
    </dgm:pt>
    <dgm:pt modelId="{67EE7ED6-E742-4342-9F11-048D94A43449}" type="pres">
      <dgm:prSet presAssocID="{E679F1FA-DF18-4EC7-923B-2D8423FE4184}" presName="upArrow" presStyleLbl="node1" presStyleIdx="0" presStyleCnt="2" custLinFactNeighborX="29405" custLinFactNeighborY="7516"/>
      <dgm:spPr>
        <a:solidFill>
          <a:schemeClr val="tx1"/>
        </a:solidFill>
      </dgm:spPr>
      <dgm:t>
        <a:bodyPr/>
        <a:lstStyle/>
        <a:p>
          <a:endParaRPr lang="en-US"/>
        </a:p>
      </dgm:t>
    </dgm:pt>
    <dgm:pt modelId="{205FD9EC-5A81-4584-8123-F70C00C29D69}" type="pres">
      <dgm:prSet presAssocID="{E679F1FA-DF18-4EC7-923B-2D8423FE4184}" presName="upArrowText" presStyleLbl="revTx" presStyleIdx="0" presStyleCnt="2" custScaleX="104384" custScaleY="56301" custLinFactNeighborX="15820" custLinFactNeighborY="11911">
        <dgm:presLayoutVars>
          <dgm:chMax val="0"/>
          <dgm:bulletEnabled val="1"/>
        </dgm:presLayoutVars>
      </dgm:prSet>
      <dgm:spPr/>
      <dgm:t>
        <a:bodyPr/>
        <a:lstStyle/>
        <a:p>
          <a:endParaRPr lang="en-US"/>
        </a:p>
      </dgm:t>
    </dgm:pt>
    <dgm:pt modelId="{020A287E-5633-4354-96E8-0B71558BD547}" type="pres">
      <dgm:prSet presAssocID="{6262A39E-0506-4BA5-B1A6-6C73C5ECE4BD}" presName="downArrow" presStyleLbl="node1" presStyleIdx="1" presStyleCnt="2"/>
      <dgm:spPr>
        <a:solidFill>
          <a:srgbClr val="FF0000"/>
        </a:solidFill>
      </dgm:spPr>
      <dgm:t>
        <a:bodyPr/>
        <a:lstStyle/>
        <a:p>
          <a:endParaRPr lang="en-US"/>
        </a:p>
      </dgm:t>
    </dgm:pt>
    <dgm:pt modelId="{3EF66AEC-9B93-4B5A-967F-7C085803822B}" type="pres">
      <dgm:prSet presAssocID="{6262A39E-0506-4BA5-B1A6-6C73C5ECE4BD}" presName="downArrowText" presStyleLbl="revTx" presStyleIdx="1" presStyleCnt="2" custScaleX="116596" custScaleY="32119" custLinFactNeighborX="-4051" custLinFactNeighborY="-49575">
        <dgm:presLayoutVars>
          <dgm:chMax val="0"/>
          <dgm:bulletEnabled val="1"/>
        </dgm:presLayoutVars>
      </dgm:prSet>
      <dgm:spPr/>
      <dgm:t>
        <a:bodyPr/>
        <a:lstStyle/>
        <a:p>
          <a:endParaRPr lang="en-US"/>
        </a:p>
      </dgm:t>
    </dgm:pt>
  </dgm:ptLst>
  <dgm:cxnLst>
    <dgm:cxn modelId="{A8E0805B-7154-49BB-83CD-2A7547E32A2A}" type="presOf" srcId="{E679F1FA-DF18-4EC7-923B-2D8423FE4184}" destId="{205FD9EC-5A81-4584-8123-F70C00C29D69}" srcOrd="0" destOrd="0" presId="urn:microsoft.com/office/officeart/2005/8/layout/arrow4"/>
    <dgm:cxn modelId="{05AC223E-AADE-4A54-8EF8-FEE9FE412E03}" type="presOf" srcId="{478F571C-3AB9-4D9E-8415-EA4E3A130A2C}" destId="{1495DBDA-F1CD-4DD6-AE53-B7FB6E31C5B7}" srcOrd="0" destOrd="0" presId="urn:microsoft.com/office/officeart/2005/8/layout/arrow4"/>
    <dgm:cxn modelId="{083A613B-4838-438D-968A-72B134201E1C}" type="presOf" srcId="{6262A39E-0506-4BA5-B1A6-6C73C5ECE4BD}" destId="{3EF66AEC-9B93-4B5A-967F-7C085803822B}" srcOrd="0" destOrd="0" presId="urn:microsoft.com/office/officeart/2005/8/layout/arrow4"/>
    <dgm:cxn modelId="{48A50485-362A-493C-AD7C-AE340FC1F6B0}" srcId="{478F571C-3AB9-4D9E-8415-EA4E3A130A2C}" destId="{6262A39E-0506-4BA5-B1A6-6C73C5ECE4BD}" srcOrd="1" destOrd="0" parTransId="{4718F792-CBF2-40DE-91C5-11FF7A743832}" sibTransId="{CB734246-1805-462E-AA01-4939CA9B735C}"/>
    <dgm:cxn modelId="{1A62F905-D85F-42FA-80CB-022F7EA1F85C}" srcId="{478F571C-3AB9-4D9E-8415-EA4E3A130A2C}" destId="{E679F1FA-DF18-4EC7-923B-2D8423FE4184}" srcOrd="0" destOrd="0" parTransId="{914DBBDD-FD19-4C7E-A8E6-EE9502E0F02E}" sibTransId="{39DD0577-8B84-4FD6-B194-8AC24ACB5BB4}"/>
    <dgm:cxn modelId="{674A19DD-F8DF-42BE-AE4C-CEB432C48794}" type="presParOf" srcId="{1495DBDA-F1CD-4DD6-AE53-B7FB6E31C5B7}" destId="{67EE7ED6-E742-4342-9F11-048D94A43449}" srcOrd="0" destOrd="0" presId="urn:microsoft.com/office/officeart/2005/8/layout/arrow4"/>
    <dgm:cxn modelId="{BD7ABEC8-95B4-4003-892C-B640E1EE6511}" type="presParOf" srcId="{1495DBDA-F1CD-4DD6-AE53-B7FB6E31C5B7}" destId="{205FD9EC-5A81-4584-8123-F70C00C29D69}" srcOrd="1" destOrd="0" presId="urn:microsoft.com/office/officeart/2005/8/layout/arrow4"/>
    <dgm:cxn modelId="{5C52591A-DF04-40C7-AA7B-8D78C31BA1EA}" type="presParOf" srcId="{1495DBDA-F1CD-4DD6-AE53-B7FB6E31C5B7}" destId="{020A287E-5633-4354-96E8-0B71558BD547}" srcOrd="2" destOrd="0" presId="urn:microsoft.com/office/officeart/2005/8/layout/arrow4"/>
    <dgm:cxn modelId="{8B317260-C006-405A-BD01-17FE990D70DA}" type="presParOf" srcId="{1495DBDA-F1CD-4DD6-AE53-B7FB6E31C5B7}" destId="{3EF66AEC-9B93-4B5A-967F-7C085803822B}" srcOrd="3" destOrd="0" presId="urn:microsoft.com/office/officeart/2005/8/layout/arrow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00A86A-3A6F-5C4C-A2F4-16901E23B743}" type="doc">
      <dgm:prSet loTypeId="urn:microsoft.com/office/officeart/2005/8/layout/cycle7" loCatId="cycle" qsTypeId="urn:microsoft.com/office/officeart/2005/8/quickstyle/simple4" qsCatId="simple" csTypeId="urn:microsoft.com/office/officeart/2005/8/colors/accent1_2#3" csCatId="accent1" phldr="1"/>
      <dgm:spPr/>
      <dgm:t>
        <a:bodyPr/>
        <a:lstStyle/>
        <a:p>
          <a:endParaRPr lang="en-US"/>
        </a:p>
      </dgm:t>
    </dgm:pt>
    <dgm:pt modelId="{BABC74CA-344E-7748-B97E-1BECF3D86A1B}" type="pres">
      <dgm:prSet presAssocID="{1400A86A-3A6F-5C4C-A2F4-16901E23B743}" presName="Name0" presStyleCnt="0">
        <dgm:presLayoutVars>
          <dgm:dir/>
          <dgm:resizeHandles val="exact"/>
        </dgm:presLayoutVars>
      </dgm:prSet>
      <dgm:spPr/>
      <dgm:t>
        <a:bodyPr/>
        <a:lstStyle/>
        <a:p>
          <a:endParaRPr lang="en-US"/>
        </a:p>
      </dgm:t>
    </dgm:pt>
  </dgm:ptLst>
  <dgm:cxnLst>
    <dgm:cxn modelId="{5B1A7861-E3E0-478F-9A05-F548CD3D45C7}" type="presOf" srcId="{1400A86A-3A6F-5C4C-A2F4-16901E23B743}" destId="{BABC74CA-344E-7748-B97E-1BECF3D86A1B}"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6E6905-4B5A-2144-BC7F-477EFDE6D4B6}" type="doc">
      <dgm:prSet loTypeId="urn:microsoft.com/office/officeart/2005/8/layout/cycle7" loCatId="cycle" qsTypeId="urn:microsoft.com/office/officeart/2005/8/quickstyle/simple4" qsCatId="simple" csTypeId="urn:microsoft.com/office/officeart/2005/8/colors/accent1_2#4" csCatId="accent1" phldr="1"/>
      <dgm:spPr/>
      <dgm:t>
        <a:bodyPr/>
        <a:lstStyle/>
        <a:p>
          <a:endParaRPr lang="en-US"/>
        </a:p>
      </dgm:t>
    </dgm:pt>
    <dgm:pt modelId="{176057A0-1F51-7041-8D9C-42079B41AD97}">
      <dgm:prSet phldrT="[Text]"/>
      <dgm:spPr>
        <a:solidFill>
          <a:schemeClr val="tx2"/>
        </a:solidFill>
        <a:scene3d>
          <a:camera prst="orthographicFront"/>
          <a:lightRig rig="threePt" dir="t"/>
        </a:scene3d>
        <a:sp3d>
          <a:bevelT prst="angle"/>
          <a:bevelB w="114300" prst="hardEdge"/>
        </a:sp3d>
      </dgm:spPr>
      <dgm:t>
        <a:bodyPr/>
        <a:lstStyle/>
        <a:p>
          <a:pPr algn="ctr"/>
          <a:r>
            <a:rPr lang="en-US" b="1" i="0" baseline="0" dirty="0" smtClean="0">
              <a:solidFill>
                <a:srgbClr val="FF0000"/>
              </a:solidFill>
            </a:rPr>
            <a:t>HIV</a:t>
          </a:r>
          <a:endParaRPr lang="en-US" b="1" i="0" baseline="0" dirty="0">
            <a:solidFill>
              <a:srgbClr val="FF0000"/>
            </a:solidFill>
          </a:endParaRPr>
        </a:p>
      </dgm:t>
    </dgm:pt>
    <dgm:pt modelId="{BE847F95-A07F-8B46-95E9-ACB96978DD4A}" type="parTrans" cxnId="{94970006-6A6F-714E-BD79-712161570C16}">
      <dgm:prSet/>
      <dgm:spPr/>
      <dgm:t>
        <a:bodyPr/>
        <a:lstStyle/>
        <a:p>
          <a:pPr algn="ctr"/>
          <a:endParaRPr lang="en-US"/>
        </a:p>
      </dgm:t>
    </dgm:pt>
    <dgm:pt modelId="{57C9DF9C-7AC9-C748-879F-6EABA7415F13}" type="sibTrans" cxnId="{94970006-6A6F-714E-BD79-712161570C16}">
      <dgm:prSet/>
      <dgm:spPr>
        <a:solidFill>
          <a:schemeClr val="accent3"/>
        </a:solidFill>
      </dgm:spPr>
      <dgm:t>
        <a:bodyPr/>
        <a:lstStyle/>
        <a:p>
          <a:pPr algn="ctr"/>
          <a:endParaRPr lang="en-US" dirty="0"/>
        </a:p>
      </dgm:t>
    </dgm:pt>
    <dgm:pt modelId="{C895186C-288B-B948-BE47-3EFE975AD4D2}">
      <dgm:prSet phldrT="[Text]"/>
      <dgm:spPr>
        <a:solidFill>
          <a:schemeClr val="bg2">
            <a:lumMod val="25000"/>
          </a:schemeClr>
        </a:solidFill>
        <a:scene3d>
          <a:camera prst="orthographicFront"/>
          <a:lightRig rig="threePt" dir="t"/>
        </a:scene3d>
        <a:sp3d>
          <a:bevelT prst="angle"/>
          <a:bevelB w="114300" prst="hardEdge"/>
        </a:sp3d>
      </dgm:spPr>
      <dgm:t>
        <a:bodyPr/>
        <a:lstStyle/>
        <a:p>
          <a:pPr algn="ctr"/>
          <a:r>
            <a:rPr lang="en-US" b="1" i="0" dirty="0" smtClean="0">
              <a:solidFill>
                <a:srgbClr val="FFFF00"/>
              </a:solidFill>
            </a:rPr>
            <a:t>HOST</a:t>
          </a:r>
          <a:endParaRPr lang="en-US" b="1" i="0" dirty="0">
            <a:solidFill>
              <a:srgbClr val="FFFF00"/>
            </a:solidFill>
          </a:endParaRPr>
        </a:p>
      </dgm:t>
    </dgm:pt>
    <dgm:pt modelId="{6F510B9E-4136-114F-9205-1D83C7F6A53E}" type="parTrans" cxnId="{F7C58DBA-2592-D342-A639-F692FB576E95}">
      <dgm:prSet/>
      <dgm:spPr/>
      <dgm:t>
        <a:bodyPr/>
        <a:lstStyle/>
        <a:p>
          <a:pPr algn="ctr"/>
          <a:endParaRPr lang="en-US"/>
        </a:p>
      </dgm:t>
    </dgm:pt>
    <dgm:pt modelId="{39B06D65-5328-2E40-80CA-A1EA7185B286}" type="sibTrans" cxnId="{F7C58DBA-2592-D342-A639-F692FB576E95}">
      <dgm:prSet/>
      <dgm:spPr>
        <a:solidFill>
          <a:schemeClr val="accent3"/>
        </a:solidFill>
      </dgm:spPr>
      <dgm:t>
        <a:bodyPr/>
        <a:lstStyle/>
        <a:p>
          <a:pPr algn="ctr"/>
          <a:endParaRPr lang="en-US" dirty="0"/>
        </a:p>
      </dgm:t>
    </dgm:pt>
    <dgm:pt modelId="{9C2FD131-1AA8-584E-BA1D-182E5A789307}">
      <dgm:prSet phldrT="[Text]"/>
      <dgm:spPr>
        <a:solidFill>
          <a:schemeClr val="tx2">
            <a:lumMod val="60000"/>
            <a:lumOff val="40000"/>
          </a:schemeClr>
        </a:solidFill>
        <a:scene3d>
          <a:camera prst="orthographicFront"/>
          <a:lightRig rig="threePt" dir="t"/>
        </a:scene3d>
        <a:sp3d>
          <a:bevelT prst="angle"/>
          <a:bevelB w="114300" prst="hardEdge"/>
        </a:sp3d>
      </dgm:spPr>
      <dgm:t>
        <a:bodyPr/>
        <a:lstStyle/>
        <a:p>
          <a:pPr algn="ctr"/>
          <a:r>
            <a:rPr lang="en-US" b="1" i="0" dirty="0" smtClean="0">
              <a:solidFill>
                <a:schemeClr val="bg2"/>
              </a:solidFill>
            </a:rPr>
            <a:t>HAART</a:t>
          </a:r>
          <a:endParaRPr lang="en-US" b="1" i="0" dirty="0">
            <a:solidFill>
              <a:schemeClr val="bg2"/>
            </a:solidFill>
          </a:endParaRPr>
        </a:p>
      </dgm:t>
    </dgm:pt>
    <dgm:pt modelId="{4489E4C5-4EEC-BD47-92A6-3CF2ABB0FD1E}" type="parTrans" cxnId="{C5917018-95E9-A342-9862-3AE4DF47BF5A}">
      <dgm:prSet/>
      <dgm:spPr/>
      <dgm:t>
        <a:bodyPr/>
        <a:lstStyle/>
        <a:p>
          <a:pPr algn="ctr"/>
          <a:endParaRPr lang="en-US"/>
        </a:p>
      </dgm:t>
    </dgm:pt>
    <dgm:pt modelId="{8FF8A4F4-8AAA-164F-AA00-F4112547A7AF}" type="sibTrans" cxnId="{C5917018-95E9-A342-9862-3AE4DF47BF5A}">
      <dgm:prSet/>
      <dgm:spPr>
        <a:solidFill>
          <a:schemeClr val="accent3"/>
        </a:solidFill>
      </dgm:spPr>
      <dgm:t>
        <a:bodyPr/>
        <a:lstStyle/>
        <a:p>
          <a:pPr algn="ctr"/>
          <a:endParaRPr lang="en-US" dirty="0"/>
        </a:p>
      </dgm:t>
    </dgm:pt>
    <dgm:pt modelId="{D618EED7-BD6E-9041-B7D8-FFD571E0041D}" type="pres">
      <dgm:prSet presAssocID="{456E6905-4B5A-2144-BC7F-477EFDE6D4B6}" presName="Name0" presStyleCnt="0">
        <dgm:presLayoutVars>
          <dgm:dir/>
          <dgm:resizeHandles val="exact"/>
        </dgm:presLayoutVars>
      </dgm:prSet>
      <dgm:spPr/>
      <dgm:t>
        <a:bodyPr/>
        <a:lstStyle/>
        <a:p>
          <a:endParaRPr lang="en-US"/>
        </a:p>
      </dgm:t>
    </dgm:pt>
    <dgm:pt modelId="{CF47DC21-2988-464F-9212-E91D79EA45FD}" type="pres">
      <dgm:prSet presAssocID="{176057A0-1F51-7041-8D9C-42079B41AD97}" presName="node" presStyleLbl="node1" presStyleIdx="0" presStyleCnt="3">
        <dgm:presLayoutVars>
          <dgm:bulletEnabled val="1"/>
        </dgm:presLayoutVars>
      </dgm:prSet>
      <dgm:spPr/>
      <dgm:t>
        <a:bodyPr/>
        <a:lstStyle/>
        <a:p>
          <a:endParaRPr lang="en-US"/>
        </a:p>
      </dgm:t>
    </dgm:pt>
    <dgm:pt modelId="{F1E01A5B-DF42-D348-B89B-41924EFAA329}" type="pres">
      <dgm:prSet presAssocID="{57C9DF9C-7AC9-C748-879F-6EABA7415F13}" presName="sibTrans" presStyleLbl="sibTrans2D1" presStyleIdx="0" presStyleCnt="3" custScaleY="114948"/>
      <dgm:spPr/>
      <dgm:t>
        <a:bodyPr/>
        <a:lstStyle/>
        <a:p>
          <a:endParaRPr lang="en-US"/>
        </a:p>
      </dgm:t>
    </dgm:pt>
    <dgm:pt modelId="{69E2E904-6438-A949-8F33-DAF3565E447D}" type="pres">
      <dgm:prSet presAssocID="{57C9DF9C-7AC9-C748-879F-6EABA7415F13}" presName="connectorText" presStyleLbl="sibTrans2D1" presStyleIdx="0" presStyleCnt="3"/>
      <dgm:spPr/>
      <dgm:t>
        <a:bodyPr/>
        <a:lstStyle/>
        <a:p>
          <a:endParaRPr lang="en-US"/>
        </a:p>
      </dgm:t>
    </dgm:pt>
    <dgm:pt modelId="{3937D9AA-4A47-4345-BE77-B760C1E66858}" type="pres">
      <dgm:prSet presAssocID="{C895186C-288B-B948-BE47-3EFE975AD4D2}" presName="node" presStyleLbl="node1" presStyleIdx="1" presStyleCnt="3">
        <dgm:presLayoutVars>
          <dgm:bulletEnabled val="1"/>
        </dgm:presLayoutVars>
      </dgm:prSet>
      <dgm:spPr/>
      <dgm:t>
        <a:bodyPr/>
        <a:lstStyle/>
        <a:p>
          <a:endParaRPr lang="en-US"/>
        </a:p>
      </dgm:t>
    </dgm:pt>
    <dgm:pt modelId="{5EBA8C53-DB60-8145-AE58-AAD9D27D1177}" type="pres">
      <dgm:prSet presAssocID="{39B06D65-5328-2E40-80CA-A1EA7185B286}" presName="sibTrans" presStyleLbl="sibTrans2D1" presStyleIdx="1" presStyleCnt="3" custScaleY="111646"/>
      <dgm:spPr/>
      <dgm:t>
        <a:bodyPr/>
        <a:lstStyle/>
        <a:p>
          <a:endParaRPr lang="en-US"/>
        </a:p>
      </dgm:t>
    </dgm:pt>
    <dgm:pt modelId="{CC3D2433-0FEA-0941-9869-841430303E49}" type="pres">
      <dgm:prSet presAssocID="{39B06D65-5328-2E40-80CA-A1EA7185B286}" presName="connectorText" presStyleLbl="sibTrans2D1" presStyleIdx="1" presStyleCnt="3"/>
      <dgm:spPr/>
      <dgm:t>
        <a:bodyPr/>
        <a:lstStyle/>
        <a:p>
          <a:endParaRPr lang="en-US"/>
        </a:p>
      </dgm:t>
    </dgm:pt>
    <dgm:pt modelId="{10DB8ECB-E773-E044-A19E-50D43174D051}" type="pres">
      <dgm:prSet presAssocID="{9C2FD131-1AA8-584E-BA1D-182E5A789307}" presName="node" presStyleLbl="node1" presStyleIdx="2" presStyleCnt="3">
        <dgm:presLayoutVars>
          <dgm:bulletEnabled val="1"/>
        </dgm:presLayoutVars>
      </dgm:prSet>
      <dgm:spPr/>
      <dgm:t>
        <a:bodyPr/>
        <a:lstStyle/>
        <a:p>
          <a:endParaRPr lang="en-US"/>
        </a:p>
      </dgm:t>
    </dgm:pt>
    <dgm:pt modelId="{933B8AAF-E7C1-5B43-8B24-AAF680828045}" type="pres">
      <dgm:prSet presAssocID="{8FF8A4F4-8AAA-164F-AA00-F4112547A7AF}" presName="sibTrans" presStyleLbl="sibTrans2D1" presStyleIdx="2" presStyleCnt="3" custScaleY="114946"/>
      <dgm:spPr/>
      <dgm:t>
        <a:bodyPr/>
        <a:lstStyle/>
        <a:p>
          <a:endParaRPr lang="en-US"/>
        </a:p>
      </dgm:t>
    </dgm:pt>
    <dgm:pt modelId="{C880A069-B494-D649-B858-1E2720588B13}" type="pres">
      <dgm:prSet presAssocID="{8FF8A4F4-8AAA-164F-AA00-F4112547A7AF}" presName="connectorText" presStyleLbl="sibTrans2D1" presStyleIdx="2" presStyleCnt="3"/>
      <dgm:spPr/>
      <dgm:t>
        <a:bodyPr/>
        <a:lstStyle/>
        <a:p>
          <a:endParaRPr lang="en-US"/>
        </a:p>
      </dgm:t>
    </dgm:pt>
  </dgm:ptLst>
  <dgm:cxnLst>
    <dgm:cxn modelId="{CC51F8D8-0010-4262-BBD5-083833A60A62}" type="presOf" srcId="{39B06D65-5328-2E40-80CA-A1EA7185B286}" destId="{CC3D2433-0FEA-0941-9869-841430303E49}" srcOrd="1" destOrd="0" presId="urn:microsoft.com/office/officeart/2005/8/layout/cycle7"/>
    <dgm:cxn modelId="{AE221767-1167-4339-9D3D-1C815BCCB97D}" type="presOf" srcId="{57C9DF9C-7AC9-C748-879F-6EABA7415F13}" destId="{69E2E904-6438-A949-8F33-DAF3565E447D}" srcOrd="1" destOrd="0" presId="urn:microsoft.com/office/officeart/2005/8/layout/cycle7"/>
    <dgm:cxn modelId="{F7C58DBA-2592-D342-A639-F692FB576E95}" srcId="{456E6905-4B5A-2144-BC7F-477EFDE6D4B6}" destId="{C895186C-288B-B948-BE47-3EFE975AD4D2}" srcOrd="1" destOrd="0" parTransId="{6F510B9E-4136-114F-9205-1D83C7F6A53E}" sibTransId="{39B06D65-5328-2E40-80CA-A1EA7185B286}"/>
    <dgm:cxn modelId="{C5917018-95E9-A342-9862-3AE4DF47BF5A}" srcId="{456E6905-4B5A-2144-BC7F-477EFDE6D4B6}" destId="{9C2FD131-1AA8-584E-BA1D-182E5A789307}" srcOrd="2" destOrd="0" parTransId="{4489E4C5-4EEC-BD47-92A6-3CF2ABB0FD1E}" sibTransId="{8FF8A4F4-8AAA-164F-AA00-F4112547A7AF}"/>
    <dgm:cxn modelId="{B390B649-0186-4189-8BC1-9FE15FF20C36}" type="presOf" srcId="{9C2FD131-1AA8-584E-BA1D-182E5A789307}" destId="{10DB8ECB-E773-E044-A19E-50D43174D051}" srcOrd="0" destOrd="0" presId="urn:microsoft.com/office/officeart/2005/8/layout/cycle7"/>
    <dgm:cxn modelId="{411B97AE-3F8D-4392-A8D3-2FABBABDC95A}" type="presOf" srcId="{456E6905-4B5A-2144-BC7F-477EFDE6D4B6}" destId="{D618EED7-BD6E-9041-B7D8-FFD571E0041D}" srcOrd="0" destOrd="0" presId="urn:microsoft.com/office/officeart/2005/8/layout/cycle7"/>
    <dgm:cxn modelId="{59262D6E-33D3-4557-B737-C5726F00E230}" type="presOf" srcId="{8FF8A4F4-8AAA-164F-AA00-F4112547A7AF}" destId="{C880A069-B494-D649-B858-1E2720588B13}" srcOrd="1" destOrd="0" presId="urn:microsoft.com/office/officeart/2005/8/layout/cycle7"/>
    <dgm:cxn modelId="{9953EF3B-F3D7-4E20-97F6-0E4043E9F7E1}" type="presOf" srcId="{39B06D65-5328-2E40-80CA-A1EA7185B286}" destId="{5EBA8C53-DB60-8145-AE58-AAD9D27D1177}" srcOrd="0" destOrd="0" presId="urn:microsoft.com/office/officeart/2005/8/layout/cycle7"/>
    <dgm:cxn modelId="{B645F05D-88EC-44C9-91B0-0CE0A7C846EF}" type="presOf" srcId="{C895186C-288B-B948-BE47-3EFE975AD4D2}" destId="{3937D9AA-4A47-4345-BE77-B760C1E66858}" srcOrd="0" destOrd="0" presId="urn:microsoft.com/office/officeart/2005/8/layout/cycle7"/>
    <dgm:cxn modelId="{94970006-6A6F-714E-BD79-712161570C16}" srcId="{456E6905-4B5A-2144-BC7F-477EFDE6D4B6}" destId="{176057A0-1F51-7041-8D9C-42079B41AD97}" srcOrd="0" destOrd="0" parTransId="{BE847F95-A07F-8B46-95E9-ACB96978DD4A}" sibTransId="{57C9DF9C-7AC9-C748-879F-6EABA7415F13}"/>
    <dgm:cxn modelId="{136E2520-4DF4-429E-AEDE-7A9874DC568B}" type="presOf" srcId="{176057A0-1F51-7041-8D9C-42079B41AD97}" destId="{CF47DC21-2988-464F-9212-E91D79EA45FD}" srcOrd="0" destOrd="0" presId="urn:microsoft.com/office/officeart/2005/8/layout/cycle7"/>
    <dgm:cxn modelId="{0274A254-FBDD-450E-81FF-BC534C05E44B}" type="presOf" srcId="{8FF8A4F4-8AAA-164F-AA00-F4112547A7AF}" destId="{933B8AAF-E7C1-5B43-8B24-AAF680828045}" srcOrd="0" destOrd="0" presId="urn:microsoft.com/office/officeart/2005/8/layout/cycle7"/>
    <dgm:cxn modelId="{4B6AE1EC-6387-470C-A965-92A24445627A}" type="presOf" srcId="{57C9DF9C-7AC9-C748-879F-6EABA7415F13}" destId="{F1E01A5B-DF42-D348-B89B-41924EFAA329}" srcOrd="0" destOrd="0" presId="urn:microsoft.com/office/officeart/2005/8/layout/cycle7"/>
    <dgm:cxn modelId="{15ED7596-F2DE-4B6B-AC9B-973DF6E4C76B}" type="presParOf" srcId="{D618EED7-BD6E-9041-B7D8-FFD571E0041D}" destId="{CF47DC21-2988-464F-9212-E91D79EA45FD}" srcOrd="0" destOrd="0" presId="urn:microsoft.com/office/officeart/2005/8/layout/cycle7"/>
    <dgm:cxn modelId="{3943CDF9-E6D4-4CC1-B926-F1EAE129BDE2}" type="presParOf" srcId="{D618EED7-BD6E-9041-B7D8-FFD571E0041D}" destId="{F1E01A5B-DF42-D348-B89B-41924EFAA329}" srcOrd="1" destOrd="0" presId="urn:microsoft.com/office/officeart/2005/8/layout/cycle7"/>
    <dgm:cxn modelId="{2F9A24F8-98F1-47D4-8E50-2E66B4ABC785}" type="presParOf" srcId="{F1E01A5B-DF42-D348-B89B-41924EFAA329}" destId="{69E2E904-6438-A949-8F33-DAF3565E447D}" srcOrd="0" destOrd="0" presId="urn:microsoft.com/office/officeart/2005/8/layout/cycle7"/>
    <dgm:cxn modelId="{E6278F17-E8C3-45A9-9354-D1D96EF3C7C3}" type="presParOf" srcId="{D618EED7-BD6E-9041-B7D8-FFD571E0041D}" destId="{3937D9AA-4A47-4345-BE77-B760C1E66858}" srcOrd="2" destOrd="0" presId="urn:microsoft.com/office/officeart/2005/8/layout/cycle7"/>
    <dgm:cxn modelId="{71218321-8D98-4E80-9502-964C6D77EFEF}" type="presParOf" srcId="{D618EED7-BD6E-9041-B7D8-FFD571E0041D}" destId="{5EBA8C53-DB60-8145-AE58-AAD9D27D1177}" srcOrd="3" destOrd="0" presId="urn:microsoft.com/office/officeart/2005/8/layout/cycle7"/>
    <dgm:cxn modelId="{46674E73-3BB0-4153-A082-043878CA5F72}" type="presParOf" srcId="{5EBA8C53-DB60-8145-AE58-AAD9D27D1177}" destId="{CC3D2433-0FEA-0941-9869-841430303E49}" srcOrd="0" destOrd="0" presId="urn:microsoft.com/office/officeart/2005/8/layout/cycle7"/>
    <dgm:cxn modelId="{BE55C3CC-FDD0-481C-9B08-DC172B009EBB}" type="presParOf" srcId="{D618EED7-BD6E-9041-B7D8-FFD571E0041D}" destId="{10DB8ECB-E773-E044-A19E-50D43174D051}" srcOrd="4" destOrd="0" presId="urn:microsoft.com/office/officeart/2005/8/layout/cycle7"/>
    <dgm:cxn modelId="{B1EE6A75-11DA-4645-A074-186CFC1B1A5A}" type="presParOf" srcId="{D618EED7-BD6E-9041-B7D8-FFD571E0041D}" destId="{933B8AAF-E7C1-5B43-8B24-AAF680828045}" srcOrd="5" destOrd="0" presId="urn:microsoft.com/office/officeart/2005/8/layout/cycle7"/>
    <dgm:cxn modelId="{A414B9D9-2671-4C1D-AFE1-6D4422ABBA1F}" type="presParOf" srcId="{933B8AAF-E7C1-5B43-8B24-AAF680828045}" destId="{C880A069-B494-D649-B858-1E2720588B13}" srcOrd="0" destOrd="0" presId="urn:microsoft.com/office/officeart/2005/8/layout/cycle7"/>
  </dgm:cxnLst>
  <dgm:bg>
    <a:noFill/>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CFA7D-A49D-44BC-BCA3-7A05C4A060BE}">
      <dsp:nvSpPr>
        <dsp:cNvPr id="0" name=""/>
        <dsp:cNvSpPr/>
      </dsp:nvSpPr>
      <dsp:spPr>
        <a:xfrm>
          <a:off x="-14" y="0"/>
          <a:ext cx="7402315" cy="3518598"/>
        </a:xfrm>
        <a:prstGeom prst="swooshArrow">
          <a:avLst>
            <a:gd name="adj1" fmla="val 25000"/>
            <a:gd name="adj2" fmla="val 25000"/>
          </a:avLst>
        </a:prstGeom>
        <a:solidFill>
          <a:schemeClr val="accent3"/>
        </a:solidFill>
        <a:ln>
          <a:noFill/>
        </a:ln>
        <a:effectLst/>
      </dsp:spPr>
      <dsp:style>
        <a:lnRef idx="0">
          <a:scrgbClr r="0" g="0" b="0"/>
        </a:lnRef>
        <a:fillRef idx="1">
          <a:scrgbClr r="0" g="0" b="0"/>
        </a:fillRef>
        <a:effectRef idx="0">
          <a:scrgbClr r="0" g="0" b="0"/>
        </a:effectRef>
        <a:fontRef idx="minor"/>
      </dsp:style>
    </dsp:sp>
    <dsp:sp modelId="{7707DCA8-3928-4C8D-AA77-B311A1298B7B}">
      <dsp:nvSpPr>
        <dsp:cNvPr id="0" name=""/>
        <dsp:cNvSpPr/>
      </dsp:nvSpPr>
      <dsp:spPr>
        <a:xfrm>
          <a:off x="1149470" y="2761765"/>
          <a:ext cx="177864" cy="1778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B4F361-5FE2-4474-87CF-6148B8C69E81}">
      <dsp:nvSpPr>
        <dsp:cNvPr id="0" name=""/>
        <dsp:cNvSpPr/>
      </dsp:nvSpPr>
      <dsp:spPr>
        <a:xfrm>
          <a:off x="1238402" y="2850697"/>
          <a:ext cx="1593940" cy="1235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247" tIns="0" rIns="0" bIns="0" numCol="1" spcCol="1270" anchor="t" anchorCtr="0">
          <a:noAutofit/>
        </a:bodyPr>
        <a:lstStyle/>
        <a:p>
          <a:pPr lvl="0" algn="l" defTabSz="977900">
            <a:lnSpc>
              <a:spcPct val="90000"/>
            </a:lnSpc>
            <a:spcBef>
              <a:spcPct val="0"/>
            </a:spcBef>
            <a:spcAft>
              <a:spcPct val="35000"/>
            </a:spcAft>
          </a:pPr>
          <a:r>
            <a:rPr lang="en-US" sz="2200" b="1" kern="1200" baseline="0" dirty="0" smtClean="0">
              <a:solidFill>
                <a:schemeClr val="tx1"/>
              </a:solidFill>
            </a:rPr>
            <a:t>Normal</a:t>
          </a:r>
          <a:endParaRPr lang="en-US" sz="2200" b="1" kern="1200" baseline="0" dirty="0">
            <a:solidFill>
              <a:schemeClr val="tx1"/>
            </a:solidFill>
          </a:endParaRPr>
        </a:p>
      </dsp:txBody>
      <dsp:txXfrm>
        <a:off x="1238402" y="2850697"/>
        <a:ext cx="1593940" cy="1235646"/>
      </dsp:txXfrm>
    </dsp:sp>
    <dsp:sp modelId="{F3CED7DF-31AB-4D80-8E09-C966534820FB}">
      <dsp:nvSpPr>
        <dsp:cNvPr id="0" name=""/>
        <dsp:cNvSpPr/>
      </dsp:nvSpPr>
      <dsp:spPr>
        <a:xfrm>
          <a:off x="2721930" y="1661121"/>
          <a:ext cx="321524" cy="3215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CDA49E-4FCC-419F-BE82-4A67ADF9C969}">
      <dsp:nvSpPr>
        <dsp:cNvPr id="0" name=""/>
        <dsp:cNvSpPr/>
      </dsp:nvSpPr>
      <dsp:spPr>
        <a:xfrm>
          <a:off x="2956599" y="1864622"/>
          <a:ext cx="1946271" cy="2325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369" tIns="0" rIns="0" bIns="0" numCol="1" spcCol="1270" anchor="t" anchorCtr="0">
          <a:noAutofit/>
        </a:bodyPr>
        <a:lstStyle/>
        <a:p>
          <a:pPr lvl="0" algn="l" defTabSz="977900">
            <a:lnSpc>
              <a:spcPct val="90000"/>
            </a:lnSpc>
            <a:spcBef>
              <a:spcPct val="0"/>
            </a:spcBef>
            <a:spcAft>
              <a:spcPct val="35000"/>
            </a:spcAft>
          </a:pPr>
          <a:r>
            <a:rPr lang="en-US" sz="2200" b="1" i="0" kern="1200" baseline="0" dirty="0" smtClean="0">
              <a:solidFill>
                <a:schemeClr val="tx1"/>
              </a:solidFill>
            </a:rPr>
            <a:t>Osteopenia</a:t>
          </a:r>
          <a:endParaRPr lang="en-US" sz="2200" b="1" i="0" kern="1200" baseline="0" dirty="0">
            <a:solidFill>
              <a:schemeClr val="tx1"/>
            </a:solidFill>
          </a:endParaRPr>
        </a:p>
      </dsp:txBody>
      <dsp:txXfrm>
        <a:off x="2956599" y="1864622"/>
        <a:ext cx="1946271" cy="2325922"/>
      </dsp:txXfrm>
    </dsp:sp>
    <dsp:sp modelId="{C166FF69-D81F-4732-BA94-052F63865BC0}">
      <dsp:nvSpPr>
        <dsp:cNvPr id="0" name=""/>
        <dsp:cNvSpPr/>
      </dsp:nvSpPr>
      <dsp:spPr>
        <a:xfrm>
          <a:off x="4607569" y="892476"/>
          <a:ext cx="444661" cy="4446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2DD3FF-AE19-4E7F-A007-5B5D652D4B15}">
      <dsp:nvSpPr>
        <dsp:cNvPr id="0" name=""/>
        <dsp:cNvSpPr/>
      </dsp:nvSpPr>
      <dsp:spPr>
        <a:xfrm>
          <a:off x="4378306" y="1114807"/>
          <a:ext cx="2545012" cy="2971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617" tIns="0" rIns="0" bIns="0" numCol="1" spcCol="1270" anchor="t" anchorCtr="0">
          <a:noAutofit/>
        </a:bodyPr>
        <a:lstStyle/>
        <a:p>
          <a:pPr lvl="0" algn="l" defTabSz="977900">
            <a:lnSpc>
              <a:spcPct val="90000"/>
            </a:lnSpc>
            <a:spcBef>
              <a:spcPct val="0"/>
            </a:spcBef>
            <a:spcAft>
              <a:spcPct val="35000"/>
            </a:spcAft>
          </a:pPr>
          <a:r>
            <a:rPr lang="en-US" sz="2200" b="1" kern="1200" baseline="0" dirty="0" smtClean="0">
              <a:solidFill>
                <a:schemeClr val="tx1"/>
              </a:solidFill>
            </a:rPr>
            <a:t>        Osteoporosis</a:t>
          </a:r>
          <a:endParaRPr lang="en-US" sz="2200" b="1" kern="1200" baseline="0" dirty="0">
            <a:solidFill>
              <a:schemeClr val="tx1"/>
            </a:solidFill>
          </a:endParaRPr>
        </a:p>
      </dsp:txBody>
      <dsp:txXfrm>
        <a:off x="4378306" y="1114807"/>
        <a:ext cx="2545012" cy="29715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E7ED6-E742-4342-9F11-048D94A43449}">
      <dsp:nvSpPr>
        <dsp:cNvPr id="0" name=""/>
        <dsp:cNvSpPr/>
      </dsp:nvSpPr>
      <dsp:spPr>
        <a:xfrm>
          <a:off x="347261" y="163282"/>
          <a:ext cx="1541265" cy="2172462"/>
        </a:xfrm>
        <a:prstGeom prst="upArrow">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5FD9EC-5A81-4584-8123-F70C00C29D69}">
      <dsp:nvSpPr>
        <dsp:cNvPr id="0" name=""/>
        <dsp:cNvSpPr/>
      </dsp:nvSpPr>
      <dsp:spPr>
        <a:xfrm>
          <a:off x="1837993" y="733434"/>
          <a:ext cx="2730143" cy="1223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0" rIns="85344" bIns="85344" numCol="1" spcCol="1270" anchor="ctr" anchorCtr="0">
          <a:noAutofit/>
        </a:bodyPr>
        <a:lstStyle/>
        <a:p>
          <a:pPr lvl="0" algn="l" defTabSz="533400">
            <a:lnSpc>
              <a:spcPct val="90000"/>
            </a:lnSpc>
            <a:spcBef>
              <a:spcPct val="0"/>
            </a:spcBef>
            <a:spcAft>
              <a:spcPct val="35000"/>
            </a:spcAft>
          </a:pPr>
          <a:r>
            <a:rPr lang="en-US" sz="1200" kern="1200" dirty="0" smtClean="0">
              <a:solidFill>
                <a:schemeClr val="tx1"/>
              </a:solidFill>
            </a:rPr>
            <a:t>  </a:t>
          </a:r>
        </a:p>
        <a:p>
          <a:pPr lvl="0" algn="l" defTabSz="533400">
            <a:lnSpc>
              <a:spcPct val="90000"/>
            </a:lnSpc>
            <a:spcBef>
              <a:spcPct val="0"/>
            </a:spcBef>
            <a:spcAft>
              <a:spcPct val="35000"/>
            </a:spcAft>
          </a:pPr>
          <a:endParaRPr lang="en-US" sz="1200" kern="1200" dirty="0" smtClean="0">
            <a:solidFill>
              <a:schemeClr val="tx1"/>
            </a:solidFill>
          </a:endParaRPr>
        </a:p>
        <a:p>
          <a:pPr lvl="0" algn="l" defTabSz="533400">
            <a:lnSpc>
              <a:spcPct val="90000"/>
            </a:lnSpc>
            <a:spcBef>
              <a:spcPct val="0"/>
            </a:spcBef>
            <a:spcAft>
              <a:spcPct val="35000"/>
            </a:spcAft>
          </a:pPr>
          <a:r>
            <a:rPr lang="en-US" sz="2000" b="1" kern="1200" baseline="0" dirty="0" smtClean="0">
              <a:solidFill>
                <a:schemeClr val="tx1"/>
              </a:solidFill>
            </a:rPr>
            <a:t>Normal BMD &gt; - 1.0 </a:t>
          </a:r>
          <a:endParaRPr lang="en-US" sz="2000" b="1" kern="1200" baseline="0" dirty="0">
            <a:solidFill>
              <a:schemeClr val="tx1"/>
            </a:solidFill>
          </a:endParaRPr>
        </a:p>
      </dsp:txBody>
      <dsp:txXfrm>
        <a:off x="1837993" y="733434"/>
        <a:ext cx="2730143" cy="1223117"/>
      </dsp:txXfrm>
    </dsp:sp>
    <dsp:sp modelId="{020A287E-5633-4354-96E8-0B71558BD547}">
      <dsp:nvSpPr>
        <dsp:cNvPr id="0" name=""/>
        <dsp:cNvSpPr/>
      </dsp:nvSpPr>
      <dsp:spPr>
        <a:xfrm>
          <a:off x="356432" y="2353500"/>
          <a:ext cx="1541265" cy="2172462"/>
        </a:xfrm>
        <a:prstGeom prst="downArrow">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F66AEC-9B93-4B5A-967F-7C085803822B}">
      <dsp:nvSpPr>
        <dsp:cNvPr id="0" name=""/>
        <dsp:cNvSpPr/>
      </dsp:nvSpPr>
      <dsp:spPr>
        <a:xfrm>
          <a:off x="1620950" y="2013847"/>
          <a:ext cx="3049546" cy="697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000" b="1" kern="1200" baseline="0" dirty="0" smtClean="0">
              <a:solidFill>
                <a:schemeClr val="bg1"/>
              </a:solidFill>
            </a:rPr>
            <a:t>2.49</a:t>
          </a:r>
        </a:p>
        <a:p>
          <a:pPr lvl="0" algn="l" defTabSz="889000">
            <a:lnSpc>
              <a:spcPct val="90000"/>
            </a:lnSpc>
            <a:spcBef>
              <a:spcPct val="0"/>
            </a:spcBef>
            <a:spcAft>
              <a:spcPct val="35000"/>
            </a:spcAft>
          </a:pPr>
          <a:r>
            <a:rPr lang="en-US" sz="2000" b="1" kern="1200" baseline="0" dirty="0" smtClean="0">
              <a:solidFill>
                <a:schemeClr val="tx1"/>
              </a:solidFill>
            </a:rPr>
            <a:t>Osteopenia -1 to – 2.9</a:t>
          </a:r>
          <a:endParaRPr lang="en-US" sz="2000" b="1" kern="1200" baseline="0" dirty="0">
            <a:solidFill>
              <a:schemeClr val="tx1"/>
            </a:solidFill>
          </a:endParaRPr>
        </a:p>
      </dsp:txBody>
      <dsp:txXfrm>
        <a:off x="1620950" y="2013847"/>
        <a:ext cx="3049546" cy="6977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7DC21-2988-464F-9212-E91D79EA45FD}">
      <dsp:nvSpPr>
        <dsp:cNvPr id="0" name=""/>
        <dsp:cNvSpPr/>
      </dsp:nvSpPr>
      <dsp:spPr>
        <a:xfrm>
          <a:off x="2906410" y="1161"/>
          <a:ext cx="2128911" cy="1064455"/>
        </a:xfrm>
        <a:prstGeom prst="roundRect">
          <a:avLst>
            <a:gd name="adj" fmla="val 10000"/>
          </a:avLst>
        </a:prstGeom>
        <a:solidFill>
          <a:schemeClr val="tx2"/>
        </a:solidFill>
        <a:ln>
          <a:noFill/>
        </a:ln>
        <a:effectLst>
          <a:outerShdw blurRad="40000" dist="23000" dir="5400000" rotWithShape="0">
            <a:srgbClr val="000000">
              <a:alpha val="35000"/>
            </a:srgbClr>
          </a:outerShdw>
        </a:effectLst>
        <a:scene3d>
          <a:camera prst="orthographicFront"/>
          <a:lightRig rig="threePt" dir="t"/>
        </a:scene3d>
        <a:sp3d>
          <a:bevelT prst="angle"/>
          <a:bevelB w="114300" prst="hardEdge"/>
        </a:sp3d>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b="1" i="0" kern="1200" baseline="0" dirty="0" smtClean="0">
              <a:solidFill>
                <a:srgbClr val="FF0000"/>
              </a:solidFill>
            </a:rPr>
            <a:t>HIV</a:t>
          </a:r>
          <a:endParaRPr lang="en-US" sz="3900" b="1" i="0" kern="1200" baseline="0" dirty="0">
            <a:solidFill>
              <a:srgbClr val="FF0000"/>
            </a:solidFill>
          </a:endParaRPr>
        </a:p>
      </dsp:txBody>
      <dsp:txXfrm>
        <a:off x="2937587" y="32338"/>
        <a:ext cx="2066557" cy="1002101"/>
      </dsp:txXfrm>
    </dsp:sp>
    <dsp:sp modelId="{F1E01A5B-DF42-D348-B89B-41924EFAA329}">
      <dsp:nvSpPr>
        <dsp:cNvPr id="0" name=""/>
        <dsp:cNvSpPr/>
      </dsp:nvSpPr>
      <dsp:spPr>
        <a:xfrm rot="3600000">
          <a:off x="4295140" y="1841423"/>
          <a:ext cx="1109089" cy="428249"/>
        </a:xfrm>
        <a:prstGeom prst="leftRightArrow">
          <a:avLst>
            <a:gd name="adj1" fmla="val 60000"/>
            <a:gd name="adj2" fmla="val 50000"/>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a:off x="4423615" y="1927073"/>
        <a:ext cx="852139" cy="256949"/>
      </dsp:txXfrm>
    </dsp:sp>
    <dsp:sp modelId="{3937D9AA-4A47-4345-BE77-B760C1E66858}">
      <dsp:nvSpPr>
        <dsp:cNvPr id="0" name=""/>
        <dsp:cNvSpPr/>
      </dsp:nvSpPr>
      <dsp:spPr>
        <a:xfrm>
          <a:off x="4664047" y="3045478"/>
          <a:ext cx="2128911" cy="1064455"/>
        </a:xfrm>
        <a:prstGeom prst="roundRect">
          <a:avLst>
            <a:gd name="adj" fmla="val 10000"/>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threePt" dir="t"/>
        </a:scene3d>
        <a:sp3d>
          <a:bevelT prst="angle"/>
          <a:bevelB w="114300" prst="hardEdge"/>
        </a:sp3d>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b="1" i="0" kern="1200" dirty="0" smtClean="0">
              <a:solidFill>
                <a:srgbClr val="FFFF00"/>
              </a:solidFill>
            </a:rPr>
            <a:t>HOST</a:t>
          </a:r>
          <a:endParaRPr lang="en-US" sz="3900" b="1" i="0" kern="1200" dirty="0">
            <a:solidFill>
              <a:srgbClr val="FFFF00"/>
            </a:solidFill>
          </a:endParaRPr>
        </a:p>
      </dsp:txBody>
      <dsp:txXfrm>
        <a:off x="4695224" y="3076655"/>
        <a:ext cx="2066557" cy="1002101"/>
      </dsp:txXfrm>
    </dsp:sp>
    <dsp:sp modelId="{5EBA8C53-DB60-8145-AE58-AAD9D27D1177}">
      <dsp:nvSpPr>
        <dsp:cNvPr id="0" name=""/>
        <dsp:cNvSpPr/>
      </dsp:nvSpPr>
      <dsp:spPr>
        <a:xfrm rot="10800000">
          <a:off x="3416321" y="3369732"/>
          <a:ext cx="1109089" cy="415947"/>
        </a:xfrm>
        <a:prstGeom prst="leftRightArrow">
          <a:avLst>
            <a:gd name="adj1" fmla="val 60000"/>
            <a:gd name="adj2" fmla="val 50000"/>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rot="10800000">
        <a:off x="3541105" y="3452921"/>
        <a:ext cx="859521" cy="249569"/>
      </dsp:txXfrm>
    </dsp:sp>
    <dsp:sp modelId="{10DB8ECB-E773-E044-A19E-50D43174D051}">
      <dsp:nvSpPr>
        <dsp:cNvPr id="0" name=""/>
        <dsp:cNvSpPr/>
      </dsp:nvSpPr>
      <dsp:spPr>
        <a:xfrm>
          <a:off x="1148773" y="3045478"/>
          <a:ext cx="2128911" cy="1064455"/>
        </a:xfrm>
        <a:prstGeom prst="roundRect">
          <a:avLst>
            <a:gd name="adj" fmla="val 10000"/>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lightRig rig="threePt" dir="t"/>
        </a:scene3d>
        <a:sp3d>
          <a:bevelT prst="angle"/>
          <a:bevelB w="114300" prst="hardEdge"/>
        </a:sp3d>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b="1" i="0" kern="1200" dirty="0" smtClean="0">
              <a:solidFill>
                <a:schemeClr val="bg2"/>
              </a:solidFill>
            </a:rPr>
            <a:t>HAART</a:t>
          </a:r>
          <a:endParaRPr lang="en-US" sz="3900" b="1" i="0" kern="1200" dirty="0">
            <a:solidFill>
              <a:schemeClr val="bg2"/>
            </a:solidFill>
          </a:endParaRPr>
        </a:p>
      </dsp:txBody>
      <dsp:txXfrm>
        <a:off x="1179950" y="3076655"/>
        <a:ext cx="2066557" cy="1002101"/>
      </dsp:txXfrm>
    </dsp:sp>
    <dsp:sp modelId="{933B8AAF-E7C1-5B43-8B24-AAF680828045}">
      <dsp:nvSpPr>
        <dsp:cNvPr id="0" name=""/>
        <dsp:cNvSpPr/>
      </dsp:nvSpPr>
      <dsp:spPr>
        <a:xfrm rot="18000000">
          <a:off x="2537503" y="1841426"/>
          <a:ext cx="1109089" cy="428242"/>
        </a:xfrm>
        <a:prstGeom prst="leftRightArrow">
          <a:avLst>
            <a:gd name="adj1" fmla="val 60000"/>
            <a:gd name="adj2" fmla="val 50000"/>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a:off x="2665976" y="1927074"/>
        <a:ext cx="852143" cy="25694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D72E79-DCBE-477B-B2DD-A78673C23279}" type="datetimeFigureOut">
              <a:rPr lang="en-US" smtClean="0"/>
              <a:t>10/21/2012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4AA2BC-5E56-4D25-AFEB-BB530826DD00}" type="slidenum">
              <a:rPr lang="en-US" smtClean="0"/>
              <a:t>‹#›</a:t>
            </a:fld>
            <a:endParaRPr lang="en-US" dirty="0"/>
          </a:p>
        </p:txBody>
      </p:sp>
    </p:spTree>
    <p:extLst>
      <p:ext uri="{BB962C8B-B14F-4D97-AF65-F5344CB8AC3E}">
        <p14:creationId xmlns:p14="http://schemas.microsoft.com/office/powerpoint/2010/main" val="3355082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ea typeface="ＭＳ Ｐゴシック" pitchFamily="34" charset="-128"/>
              </a:rPr>
              <a:t>What is bone Disease? </a:t>
            </a:r>
            <a:r>
              <a:rPr lang="en-US" sz="1400" dirty="0" smtClean="0"/>
              <a:t>A systemic skeletal disease characterized by microarchitectural deterioration of bone tissue with a resultant increase in fragility</a:t>
            </a:r>
          </a:p>
          <a:p>
            <a:endParaRPr lang="en-US" sz="1400" b="1" dirty="0" smtClean="0">
              <a:ea typeface="ＭＳ Ｐゴシック" pitchFamily="34" charset="-128"/>
            </a:endParaRPr>
          </a:p>
          <a:p>
            <a:endParaRPr lang="en-US" sz="1400" b="1" dirty="0" smtClean="0">
              <a:ea typeface="ＭＳ Ｐゴシック" pitchFamily="34" charset="-128"/>
            </a:endParaRPr>
          </a:p>
          <a:p>
            <a:r>
              <a:rPr lang="en-US" sz="1400" b="1" dirty="0" smtClean="0">
                <a:ea typeface="ＭＳ Ｐゴシック" pitchFamily="34" charset="-128"/>
              </a:rPr>
              <a:t>The picture on the left is a cross-sectional view of a normal bone.  It looks like a honeycomb.  Bone loss starts to occurs when there is a disruption in the balance of activity between bone formation and bone resorption (osteoblast and osteoclast activity) and the rate of bone resorption exceeds formation.  What you get is bone thinning or osteopenia.  As the disease progresses to osteoporosis you are not only left with decreased bone mass, but also deterioration of bone tissue and disruption of bone architecture.  Osteoporosis is a risk factor for fracture just like HTN is for stroke. .. And just like HTN, osteoporosis is silent and often goes unnoticed until an acute event occurs, which in the case of bone disease is a fracture.</a:t>
            </a:r>
          </a:p>
        </p:txBody>
      </p:sp>
      <p:sp>
        <p:nvSpPr>
          <p:cNvPr id="4" name="Footer Placeholder 3"/>
          <p:cNvSpPr>
            <a:spLocks noGrp="1"/>
          </p:cNvSpPr>
          <p:nvPr>
            <p:ph type="ftr" sz="quarter" idx="4"/>
          </p:nvPr>
        </p:nvSpPr>
        <p:spPr/>
        <p:txBody>
          <a:bodyPr/>
          <a:lstStyle/>
          <a:p>
            <a:pPr>
              <a:defRPr/>
            </a:pPr>
            <a:endParaRPr lang="en-US" dirty="0"/>
          </a:p>
        </p:txBody>
      </p:sp>
      <p:sp>
        <p:nvSpPr>
          <p:cNvPr id="5120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DB02D1A-622B-4012-837A-34D1D1DFEA70}" type="slidenum">
              <a:rPr lang="en-US">
                <a:latin typeface="Calibri" pitchFamily="34" charset="0"/>
              </a:rPr>
              <a:pPr eaLnBrk="1" hangingPunct="1"/>
              <a:t>5</a:t>
            </a:fld>
            <a:endParaRPr lang="en-US" dirty="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ea typeface="ＭＳ Ｐゴシック" pitchFamily="34" charset="-128"/>
              </a:rPr>
              <a:t>We haven’t seen as much data published on fracture rates as we have on bone mineral density.  Triant and colleges looked at the rate of fractures in HIV+ vs HIV- patients at a Boston hospital system reported as ICD-9 codes.  The X-axis on the graph is the age range of patients in the study and the Y-axis is the fracture prevalence per 100 persons.  You can see the HIV+ females in the _______ columns and the HIV- females in the _______ columns.  You can see that among the women the was a greater prevalence of fractures with HIV+ women in all age ranges.  Lets take a look at the males.  The HIV+ males are the ______ columns in the graph and the HIV- males are the _____ columns.  You can see that HIV+ males had more fractures than the HIV- males in all age ranges.</a:t>
            </a:r>
          </a:p>
        </p:txBody>
      </p:sp>
      <p:sp>
        <p:nvSpPr>
          <p:cNvPr id="4" name="Footer Placeholder 3"/>
          <p:cNvSpPr>
            <a:spLocks noGrp="1"/>
          </p:cNvSpPr>
          <p:nvPr>
            <p:ph type="ftr" sz="quarter" idx="4"/>
          </p:nvPr>
        </p:nvSpPr>
        <p:spPr/>
        <p:txBody>
          <a:bodyPr/>
          <a:lstStyle/>
          <a:p>
            <a:pPr>
              <a:defRPr/>
            </a:pPr>
            <a:endParaRPr lang="en-US" dirty="0"/>
          </a:p>
        </p:txBody>
      </p:sp>
      <p:sp>
        <p:nvSpPr>
          <p:cNvPr id="5530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6C52999-2077-466C-86C1-08DA4F93CEE9}" type="slidenum">
              <a:rPr lang="en-US">
                <a:latin typeface="Calibri" pitchFamily="34" charset="0"/>
              </a:rPr>
              <a:pPr eaLnBrk="1" hangingPunct="1"/>
              <a:t>23</a:t>
            </a:fld>
            <a:endParaRPr lang="en-US" dirty="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Lipoatrophy</a:t>
            </a:r>
            <a:r>
              <a:rPr lang="en-US" baseline="0" dirty="0" smtClean="0"/>
              <a:t> may mediate bone loss through relationships between central signaling of adipocyte hormones, ?central fat accumulation assoc with lower BMD</a:t>
            </a:r>
          </a:p>
          <a:p>
            <a:r>
              <a:rPr lang="en-US" baseline="0" dirty="0" smtClean="0"/>
              <a:t>Low CD4 Count is Associated with an increased risk of fragility fracture in HIV-infected patients (yong et al.  J acquir Immune Defic Syndr 57:3:205</a:t>
            </a:r>
            <a:endParaRPr lang="en-US" dirty="0"/>
          </a:p>
        </p:txBody>
      </p:sp>
      <p:sp>
        <p:nvSpPr>
          <p:cNvPr id="4" name="Slide Number Placeholder 3"/>
          <p:cNvSpPr>
            <a:spLocks noGrp="1"/>
          </p:cNvSpPr>
          <p:nvPr>
            <p:ph type="sldNum" sz="quarter" idx="10"/>
          </p:nvPr>
        </p:nvSpPr>
        <p:spPr/>
        <p:txBody>
          <a:bodyPr/>
          <a:lstStyle/>
          <a:p>
            <a:fld id="{6B4AA2BC-5E56-4D25-AFEB-BB530826DD00}" type="slidenum">
              <a:rPr lang="en-US" smtClean="0"/>
              <a:t>24</a:t>
            </a:fld>
            <a:endParaRPr lang="en-US" dirty="0"/>
          </a:p>
        </p:txBody>
      </p:sp>
    </p:spTree>
    <p:extLst>
      <p:ext uri="{BB962C8B-B14F-4D97-AF65-F5344CB8AC3E}">
        <p14:creationId xmlns:p14="http://schemas.microsoft.com/office/powerpoint/2010/main" val="1278353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ea typeface="ＭＳ Ｐゴシック" pitchFamily="34" charset="-128"/>
              </a:rPr>
              <a:t>What we do know about HIV and bone disease comes from in in vitro studies.  In vitro studies have shown that the HIV protein gp120 has a direct effect on bone metabolism.  If you recall, the Gp120 protein is the HIV protein responsible for binding to the CD4 receptor on T cells.  Studies have shown that the protein causes apoptosis of osteoblasts through an increase in TNF-alpha.  The gp120 protein also decreases osteoblast differentiation from stem cells and instead shifts the differentiation of osteoblasts into adipocytes (or fat cells) through an increase in the signaling molecule PPAR-gamma.   The HIV protein has also been found to increase osteoclast activity, which in vivo would cause an increase in bone resorption (or breakdown).</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46ECA44-EC97-4FD4-9CB6-40BF35DA5EF0}" type="slidenum">
              <a:rPr lang="en-US">
                <a:latin typeface="Calibri" pitchFamily="34" charset="0"/>
              </a:rPr>
              <a:pPr eaLnBrk="1" hangingPunct="1"/>
              <a:t>25</a:t>
            </a:fld>
            <a:endParaRPr lang="en-US" dirty="0">
              <a:latin typeface="Calibri" pitchFamily="34" charset="0"/>
            </a:endParaRPr>
          </a:p>
        </p:txBody>
      </p:sp>
      <p:sp>
        <p:nvSpPr>
          <p:cNvPr id="5" name="Footer Placeholder 4"/>
          <p:cNvSpPr>
            <a:spLocks noGrp="1"/>
          </p:cNvSpPr>
          <p:nvPr>
            <p:ph type="ftr" sz="quarter" idx="4"/>
          </p:nvPr>
        </p:nvSpPr>
        <p:spPr/>
        <p:txBody>
          <a:bodyPr/>
          <a:lstStyle/>
          <a:p>
            <a:pPr>
              <a:defRPr/>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pPr>
            <a:r>
              <a:rPr lang="en-US" sz="1200" b="1" u="sng" dirty="0" smtClean="0">
                <a:solidFill>
                  <a:schemeClr val="tx2"/>
                </a:solidFill>
                <a:ea typeface="ＭＳ Ｐゴシック" pitchFamily="34" charset="-128"/>
              </a:rPr>
              <a:t>Objective</a:t>
            </a:r>
            <a:r>
              <a:rPr lang="en-US" sz="1200" b="1" dirty="0" smtClean="0">
                <a:solidFill>
                  <a:schemeClr val="tx2"/>
                </a:solidFill>
                <a:ea typeface="ＭＳ Ｐゴシック" pitchFamily="34" charset="-128"/>
              </a:rPr>
              <a:t>:  To compare changes in BMD and bone turnover b/t two Nucleoside Reverse Transcriptase Inhibitors (NRTI)  regimens with same NNRTI</a:t>
            </a:r>
          </a:p>
          <a:p>
            <a:pPr>
              <a:lnSpc>
                <a:spcPct val="150000"/>
              </a:lnSpc>
            </a:pPr>
            <a:r>
              <a:rPr lang="en-US" sz="1200" b="1" u="sng" dirty="0" smtClean="0">
                <a:solidFill>
                  <a:schemeClr val="tx2"/>
                </a:solidFill>
                <a:ea typeface="ＭＳ Ｐゴシック" pitchFamily="34" charset="-128"/>
              </a:rPr>
              <a:t>Design</a:t>
            </a:r>
            <a:r>
              <a:rPr lang="en-US" sz="1200" b="1" dirty="0" smtClean="0">
                <a:solidFill>
                  <a:schemeClr val="tx2"/>
                </a:solidFill>
                <a:ea typeface="ＭＳ Ｐゴシック" pitchFamily="34" charset="-128"/>
              </a:rPr>
              <a:t>: Randomized, open-label study</a:t>
            </a:r>
          </a:p>
          <a:p>
            <a:pPr>
              <a:lnSpc>
                <a:spcPct val="150000"/>
              </a:lnSpc>
            </a:pPr>
            <a:r>
              <a:rPr lang="en-US" sz="1200" b="1" u="sng" dirty="0" smtClean="0">
                <a:solidFill>
                  <a:schemeClr val="tx2"/>
                </a:solidFill>
                <a:ea typeface="ＭＳ Ｐゴシック" pitchFamily="34" charset="-128"/>
              </a:rPr>
              <a:t>Setting</a:t>
            </a:r>
            <a:r>
              <a:rPr lang="en-US" sz="1200" b="1" dirty="0" smtClean="0">
                <a:solidFill>
                  <a:schemeClr val="tx2"/>
                </a:solidFill>
                <a:ea typeface="ＭＳ Ｐゴシック" pitchFamily="34" charset="-128"/>
              </a:rPr>
              <a:t>:  76 centers in Europe</a:t>
            </a:r>
          </a:p>
          <a:p>
            <a:pPr>
              <a:lnSpc>
                <a:spcPct val="150000"/>
              </a:lnSpc>
            </a:pPr>
            <a:r>
              <a:rPr lang="en-US" sz="1200" b="1" u="sng" dirty="0" smtClean="0">
                <a:solidFill>
                  <a:schemeClr val="tx2"/>
                </a:solidFill>
                <a:ea typeface="ＭＳ Ｐゴシック" pitchFamily="34" charset="-128"/>
              </a:rPr>
              <a:t>Patients</a:t>
            </a:r>
            <a:r>
              <a:rPr lang="en-US" sz="1200" b="1" dirty="0" smtClean="0">
                <a:solidFill>
                  <a:schemeClr val="tx2"/>
                </a:solidFill>
                <a:ea typeface="ＭＳ Ｐゴシック" pitchFamily="34" charset="-128"/>
              </a:rPr>
              <a:t>:  HIV (+) tx-naïve patients</a:t>
            </a:r>
          </a:p>
        </p:txBody>
      </p:sp>
      <p:sp>
        <p:nvSpPr>
          <p:cNvPr id="4" name="Footer Placeholder 3"/>
          <p:cNvSpPr>
            <a:spLocks noGrp="1"/>
          </p:cNvSpPr>
          <p:nvPr>
            <p:ph type="ftr" sz="quarter" idx="4"/>
          </p:nvPr>
        </p:nvSpPr>
        <p:spPr/>
        <p:txBody>
          <a:bodyPr/>
          <a:lstStyle/>
          <a:p>
            <a:pPr>
              <a:defRPr/>
            </a:pPr>
            <a:endParaRPr lang="en-US" dirty="0">
              <a:solidFill>
                <a:prstClr val="black"/>
              </a:solidFill>
            </a:endParaRPr>
          </a:p>
        </p:txBody>
      </p:sp>
      <p:sp>
        <p:nvSpPr>
          <p:cNvPr id="6861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0314A01-8FC9-4730-A35A-AD1F76FAEB5A}" type="slidenum">
              <a:rPr lang="en-US">
                <a:solidFill>
                  <a:prstClr val="black"/>
                </a:solidFill>
                <a:latin typeface="Calibri" pitchFamily="34" charset="0"/>
              </a:rPr>
              <a:pPr eaLnBrk="1" hangingPunct="1"/>
              <a:t>27</a:t>
            </a:fld>
            <a:endParaRPr lang="en-US" dirty="0">
              <a:solidFill>
                <a:prstClr val="black"/>
              </a:solidFill>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400" b="1" dirty="0" smtClean="0">
                <a:ea typeface="ＭＳ Ｐゴシック" pitchFamily="34" charset="-128"/>
              </a:rPr>
              <a:t>There is some bone resorption/bone loss with ARV initiation regardless of the chosen regimen.  From the graph you can see that there was a greater increase in all of the markers in the tenofovir group.  You next question may be, “Well how clinically significant is this?  Should we be worried about prescribing tenofovir?”</a:t>
            </a:r>
          </a:p>
          <a:p>
            <a:endParaRPr lang="en-US" dirty="0" smtClean="0">
              <a:ea typeface="ＭＳ Ｐゴシック" pitchFamily="34" charset="-128"/>
            </a:endParaRPr>
          </a:p>
        </p:txBody>
      </p:sp>
      <p:sp>
        <p:nvSpPr>
          <p:cNvPr id="4" name="Footer Placeholder 3"/>
          <p:cNvSpPr>
            <a:spLocks noGrp="1"/>
          </p:cNvSpPr>
          <p:nvPr>
            <p:ph type="ftr" sz="quarter" idx="4"/>
          </p:nvPr>
        </p:nvSpPr>
        <p:spPr/>
        <p:txBody>
          <a:bodyPr/>
          <a:lstStyle/>
          <a:p>
            <a:pPr>
              <a:defRPr/>
            </a:pPr>
            <a:endParaRPr lang="en-US" dirty="0">
              <a:solidFill>
                <a:prstClr val="black"/>
              </a:solidFill>
            </a:endParaRPr>
          </a:p>
        </p:txBody>
      </p:sp>
      <p:sp>
        <p:nvSpPr>
          <p:cNvPr id="6963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B930757-36D7-41F6-BF45-4275922D52D7}" type="slidenum">
              <a:rPr lang="en-US">
                <a:solidFill>
                  <a:prstClr val="black"/>
                </a:solidFill>
                <a:latin typeface="Calibri" pitchFamily="34" charset="0"/>
              </a:rPr>
              <a:pPr eaLnBrk="1" hangingPunct="1"/>
              <a:t>29</a:t>
            </a:fld>
            <a:endParaRPr lang="en-US" dirty="0">
              <a:solidFill>
                <a:prstClr val="black"/>
              </a:solidFill>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400" b="1" dirty="0" smtClean="0">
                <a:ea typeface="ＭＳ Ｐゴシック" pitchFamily="34" charset="-128"/>
              </a:rPr>
              <a:t>In both groups the steepest decrease in BMD occurred in the first 24 weeks of treatment with some recovery after the 24 week mark.  The tenofovir group in blue had a greater percent change in BMD of the spine compared to the abacavir group.</a:t>
            </a:r>
          </a:p>
          <a:p>
            <a:endParaRPr lang="en-US" sz="1400" b="1" dirty="0" smtClean="0">
              <a:ea typeface="ＭＳ Ｐゴシック" pitchFamily="34" charset="-128"/>
            </a:endParaRPr>
          </a:p>
          <a:p>
            <a:endParaRPr lang="en-US" sz="1400" b="1" dirty="0" smtClean="0">
              <a:ea typeface="ＭＳ Ｐゴシック" pitchFamily="34" charset="-128"/>
            </a:endParaRPr>
          </a:p>
        </p:txBody>
      </p:sp>
      <p:sp>
        <p:nvSpPr>
          <p:cNvPr id="4" name="Footer Placeholder 3"/>
          <p:cNvSpPr>
            <a:spLocks noGrp="1"/>
          </p:cNvSpPr>
          <p:nvPr>
            <p:ph type="ftr" sz="quarter" idx="4"/>
          </p:nvPr>
        </p:nvSpPr>
        <p:spPr/>
        <p:txBody>
          <a:bodyPr/>
          <a:lstStyle/>
          <a:p>
            <a:pPr>
              <a:defRPr/>
            </a:pPr>
            <a:endParaRPr lang="en-US" dirty="0">
              <a:solidFill>
                <a:prstClr val="black"/>
              </a:solidFill>
            </a:endParaRPr>
          </a:p>
        </p:txBody>
      </p:sp>
      <p:sp>
        <p:nvSpPr>
          <p:cNvPr id="7066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F07CE15-BFDB-43CE-B2A7-022F9F1018E9}" type="slidenum">
              <a:rPr lang="en-US">
                <a:solidFill>
                  <a:prstClr val="black"/>
                </a:solidFill>
                <a:latin typeface="Calibri" pitchFamily="34" charset="0"/>
              </a:rPr>
              <a:pPr eaLnBrk="1" hangingPunct="1"/>
              <a:t>30</a:t>
            </a:fld>
            <a:endParaRPr lang="en-US" dirty="0">
              <a:solidFill>
                <a:prstClr val="black"/>
              </a:solidFill>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ea typeface="ＭＳ Ｐゴシック" pitchFamily="34" charset="-128"/>
              </a:rPr>
              <a:t>At present we dont have correlations with the "clinical" impact of these temporary decreases in BMD or their risk of fractures. This is why we need to study and follow patients</a:t>
            </a:r>
            <a:endParaRPr lang="en-US" b="1" dirty="0" smtClean="0">
              <a:ea typeface="ＭＳ Ｐゴシック" pitchFamily="34" charset="-128"/>
            </a:endParaRPr>
          </a:p>
        </p:txBody>
      </p:sp>
      <p:sp>
        <p:nvSpPr>
          <p:cNvPr id="4" name="Footer Placeholder 3"/>
          <p:cNvSpPr>
            <a:spLocks noGrp="1"/>
          </p:cNvSpPr>
          <p:nvPr>
            <p:ph type="ftr" sz="quarter" idx="4"/>
          </p:nvPr>
        </p:nvSpPr>
        <p:spPr/>
        <p:txBody>
          <a:bodyPr/>
          <a:lstStyle/>
          <a:p>
            <a:pPr>
              <a:defRPr/>
            </a:pPr>
            <a:endParaRPr lang="en-US" dirty="0">
              <a:solidFill>
                <a:prstClr val="black"/>
              </a:solidFill>
            </a:endParaRPr>
          </a:p>
        </p:txBody>
      </p:sp>
      <p:sp>
        <p:nvSpPr>
          <p:cNvPr id="7168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AD3BBB9-B8D4-4AC3-890D-8CA42EFD05A4}" type="slidenum">
              <a:rPr lang="en-US">
                <a:solidFill>
                  <a:prstClr val="black"/>
                </a:solidFill>
                <a:latin typeface="Calibri" pitchFamily="34" charset="0"/>
              </a:rPr>
              <a:pPr eaLnBrk="1" hangingPunct="1"/>
              <a:t>31</a:t>
            </a:fld>
            <a:endParaRPr lang="en-US" dirty="0">
              <a:solidFill>
                <a:prstClr val="black"/>
              </a:solidFill>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ea typeface="ＭＳ Ｐゴシック" pitchFamily="34" charset="-128"/>
              </a:rPr>
              <a:t>So why are HIV patients at risk for bone disease?  The answer to this question appears to involve a clinical triad of factors which includes:  the HIV infection itself, the effect of HAART therapy on bone metabolism, and host risk factors.  This leads us to the first component of the triad…HIV</a:t>
            </a:r>
          </a:p>
          <a:p>
            <a:endParaRPr lang="en-US" dirty="0" smtClean="0">
              <a:ea typeface="ＭＳ Ｐゴシック" pitchFamily="34" charset="-128"/>
            </a:endParaRPr>
          </a:p>
          <a:p>
            <a:r>
              <a:rPr lang="en-US" b="1" dirty="0" smtClean="0">
                <a:ea typeface="ＭＳ Ｐゴシック" pitchFamily="34" charset="-128"/>
              </a:rPr>
              <a:t>Does HIV Infection cause bone disease??</a:t>
            </a:r>
          </a:p>
        </p:txBody>
      </p:sp>
      <p:sp>
        <p:nvSpPr>
          <p:cNvPr id="4" name="Footer Placeholder 3"/>
          <p:cNvSpPr>
            <a:spLocks noGrp="1"/>
          </p:cNvSpPr>
          <p:nvPr>
            <p:ph type="ftr" sz="quarter" idx="4"/>
          </p:nvPr>
        </p:nvSpPr>
        <p:spPr/>
        <p:txBody>
          <a:bodyPr/>
          <a:lstStyle/>
          <a:p>
            <a:pPr>
              <a:defRPr/>
            </a:pPr>
            <a:endParaRPr lang="en-US" dirty="0">
              <a:solidFill>
                <a:prstClr val="black"/>
              </a:solidFill>
            </a:endParaRPr>
          </a:p>
        </p:txBody>
      </p:sp>
      <p:sp>
        <p:nvSpPr>
          <p:cNvPr id="5632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AA70684F-814E-4207-8CD2-6804DDD6A3A5}" type="slidenum">
              <a:rPr lang="en-US">
                <a:solidFill>
                  <a:prstClr val="black"/>
                </a:solidFill>
                <a:latin typeface="Calibri" pitchFamily="34" charset="0"/>
              </a:rPr>
              <a:pPr eaLnBrk="1" hangingPunct="1"/>
              <a:t>32</a:t>
            </a:fld>
            <a:endParaRPr lang="en-US" dirty="0">
              <a:solidFill>
                <a:prstClr val="black"/>
              </a:solidFill>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pPr defTabSz="410248" fontAlgn="base" hangingPunct="0">
              <a:lnSpc>
                <a:spcPct val="93000"/>
              </a:lnSpc>
              <a:spcBef>
                <a:spcPct val="0"/>
              </a:spcBef>
              <a:spcAft>
                <a:spcPct val="0"/>
              </a:spcAft>
              <a:buClr>
                <a:srgbClr val="000000"/>
              </a:buClr>
              <a:buSzPct val="45000"/>
            </a:pPr>
            <a:endParaRPr lang="en-US" sz="2200" dirty="0">
              <a:solidFill>
                <a:prstClr val="black"/>
              </a:solidFill>
              <a:latin typeface="Times New Roman" pitchFamily="18" charset="0"/>
            </a:endParaRPr>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9pPr>
          </a:lstStyle>
          <a:p>
            <a:pPr eaLnBrk="1">
              <a:lnSpc>
                <a:spcPct val="93000"/>
              </a:lnSpc>
              <a:spcBef>
                <a:spcPct val="0"/>
              </a:spcBef>
              <a:buSzPct val="45000"/>
              <a:buFont typeface="Wingdings" pitchFamily="2" charset="2"/>
              <a:buNone/>
            </a:pPr>
            <a:r>
              <a:rPr lang="en-GB" dirty="0">
                <a:latin typeface="Arial" pitchFamily="34" charset="0"/>
                <a:ea typeface="msgothic" charset="0"/>
                <a:cs typeface="msgothic" charset="0"/>
              </a:rPr>
              <a:t>Approach to bone problems in patients with human immunodeficiency virus (HIV) infection </a:t>
            </a:r>
            <a:r>
              <a:rPr lang="en-GB" dirty="0" smtClean="0">
                <a:latin typeface="Arial" pitchFamily="34" charset="0"/>
                <a:ea typeface="msgothic" charset="0"/>
                <a:cs typeface="msgothic" charset="0"/>
              </a:rPr>
              <a:t>(adapted </a:t>
            </a:r>
            <a:r>
              <a:rPr lang="en-GB" dirty="0">
                <a:latin typeface="Arial" pitchFamily="34" charset="0"/>
                <a:ea typeface="msgothic" charset="0"/>
                <a:cs typeface="msgothic" charset="0"/>
              </a:rPr>
              <a:t>from Dolin et al [126]). ART, antiretroviral therapy; BMD, bone mineral density; DXA, dual-energy x-ray absorptiometry; FRAX, Fracture Risk Assessment Tool; Hx, history.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dirty="0"/>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9pPr>
          </a:lstStyle>
          <a:p>
            <a:pPr eaLnBrk="1">
              <a:lnSpc>
                <a:spcPct val="93000"/>
              </a:lnSpc>
              <a:spcBef>
                <a:spcPct val="0"/>
              </a:spcBef>
              <a:buSzPct val="45000"/>
              <a:buFont typeface="Wingdings" pitchFamily="2" charset="2"/>
              <a:buNone/>
            </a:pPr>
            <a:r>
              <a:rPr lang="en-GB" dirty="0">
                <a:latin typeface="Arial" pitchFamily="34" charset="0"/>
                <a:ea typeface="msgothic" charset="0"/>
                <a:cs typeface="msgothic" charset="0"/>
              </a:rPr>
              <a:t>Work-Up for Secondary Causes of Osteopenia and/or Osteoporosis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bone remodeling cycle: Breaking down and rebuilding. Bone is constantly being remodeled by two kinds of cells. Osteoblasts form new bone, while osteoclasts promote resorption, the process by which small packets of bone are broken down and assimilated. These processes permit bone to restructure itself in response to stress and help to maintain strong bones. </a:t>
            </a:r>
            <a:endParaRPr lang="en-US" dirty="0" smtClean="0"/>
          </a:p>
          <a:p>
            <a:r>
              <a:rPr lang="en-US" sz="1200" kern="1200" dirty="0" smtClean="0">
                <a:solidFill>
                  <a:schemeClr val="tx1"/>
                </a:solidFill>
                <a:latin typeface="+mn-lt"/>
                <a:ea typeface="+mn-ea"/>
                <a:cs typeface="+mn-cs"/>
              </a:rPr>
              <a:t>A. Quiescent phase. Bone surface is inactive. Neither bone resorption nor bone formation is occurring on this region of bone surface. </a:t>
            </a:r>
            <a:endParaRPr lang="en-US" dirty="0" smtClean="0"/>
          </a:p>
          <a:p>
            <a:r>
              <a:rPr lang="en-US" sz="1200" kern="1200" dirty="0" smtClean="0">
                <a:solidFill>
                  <a:schemeClr val="tx1"/>
                </a:solidFill>
                <a:latin typeface="+mn-lt"/>
                <a:ea typeface="+mn-ea"/>
                <a:cs typeface="+mn-cs"/>
              </a:rPr>
              <a:t>B. Resorption phase. Osteoclasts (i.e., bone-resorbing cells) remove a discrete packet of bone, creating a cavity, a temporary weak spot or link.</a:t>
            </a:r>
            <a:endParaRPr lang="en-US" dirty="0" smtClean="0"/>
          </a:p>
          <a:p>
            <a:r>
              <a:rPr lang="en-US" sz="1200" kern="1200" dirty="0" smtClean="0">
                <a:solidFill>
                  <a:schemeClr val="tx1"/>
                </a:solidFill>
                <a:latin typeface="+mn-lt"/>
                <a:ea typeface="+mn-ea"/>
                <a:cs typeface="+mn-cs"/>
              </a:rPr>
              <a:t>C. Formation phase. Osteoblasts form a bone matrix, which fills in the cavity. The cement line defines the boundary between the newly formed bone and the surface excavated by osteoclasts at the end of the resorption phase (B).</a:t>
            </a:r>
            <a:endParaRPr lang="en-US" dirty="0" smtClean="0"/>
          </a:p>
          <a:p>
            <a:r>
              <a:rPr lang="en-US" sz="1200" kern="1200" dirty="0" smtClean="0">
                <a:solidFill>
                  <a:schemeClr val="tx1"/>
                </a:solidFill>
                <a:latin typeface="+mn-lt"/>
                <a:ea typeface="+mn-ea"/>
                <a:cs typeface="+mn-cs"/>
              </a:rPr>
              <a:t>D. Quiescent phase. Inactive bone surface after a completed remodeling cycle. The new surface may be underfilled (1), exactly filled (2), or overfilled (3), reflecting a local decrease, no change, or increase in bone mass, respectively. The most likely mechanism for alcohol-induced bone loss in adults is underfilling of the resorption cavity during bone remodeling.</a:t>
            </a:r>
            <a:endParaRPr lang="en-US" dirty="0" smtClean="0"/>
          </a:p>
          <a:p>
            <a:endParaRPr lang="en-US" dirty="0"/>
          </a:p>
        </p:txBody>
      </p:sp>
      <p:sp>
        <p:nvSpPr>
          <p:cNvPr id="4" name="Slide Number Placeholder 3"/>
          <p:cNvSpPr>
            <a:spLocks noGrp="1"/>
          </p:cNvSpPr>
          <p:nvPr>
            <p:ph type="sldNum" sz="quarter" idx="10"/>
          </p:nvPr>
        </p:nvSpPr>
        <p:spPr/>
        <p:txBody>
          <a:bodyPr/>
          <a:lstStyle/>
          <a:p>
            <a:fld id="{6B4AA2BC-5E56-4D25-AFEB-BB530826DD00}" type="slidenum">
              <a:rPr lang="en-US" smtClean="0"/>
              <a:t>6</a:t>
            </a:fld>
            <a:endParaRPr lang="en-US" dirty="0"/>
          </a:p>
        </p:txBody>
      </p:sp>
    </p:spTree>
    <p:extLst>
      <p:ext uri="{BB962C8B-B14F-4D97-AF65-F5344CB8AC3E}">
        <p14:creationId xmlns:p14="http://schemas.microsoft.com/office/powerpoint/2010/main" val="1055357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99%</a:t>
            </a:r>
            <a:r>
              <a:rPr lang="en-US" baseline="0" dirty="0" smtClean="0"/>
              <a:t> of the body’s calcium stores is in bones.  When exogenous supply is inadequate, bone tissue is resorbed from the skeleton to maintain serum calcium at a constant level</a:t>
            </a:r>
          </a:p>
          <a:p>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Men and women age 50 and older typically consume only 600-700 mg per day calcium in their diets</a:t>
            </a:r>
          </a:p>
          <a:p>
            <a:r>
              <a:rPr lang="en-US" sz="1200" b="0" i="0" u="none" strike="noStrike" kern="1200" baseline="0" dirty="0" smtClean="0">
                <a:solidFill>
                  <a:schemeClr val="tx1"/>
                </a:solidFill>
                <a:latin typeface="+mn-lt"/>
                <a:ea typeface="+mn-ea"/>
                <a:cs typeface="+mn-cs"/>
              </a:rPr>
              <a:t>* About 75 to 80 percent of the calcium consumed in American diets is from dairy products. </a:t>
            </a:r>
          </a:p>
          <a:p>
            <a:r>
              <a:rPr lang="en-US" sz="1200" b="0" i="0" u="none" strike="noStrike" kern="1200" baseline="0" dirty="0" smtClean="0">
                <a:solidFill>
                  <a:schemeClr val="tx1"/>
                </a:solidFill>
                <a:latin typeface="+mn-lt"/>
                <a:ea typeface="+mn-ea"/>
                <a:cs typeface="+mn-cs"/>
              </a:rPr>
              <a:t>** Calcium content of fortified foods varies. </a:t>
            </a:r>
            <a:endParaRPr lang="en-US" sz="4400" dirty="0" smtClean="0"/>
          </a:p>
          <a:p>
            <a:endParaRPr lang="en-US" dirty="0"/>
          </a:p>
        </p:txBody>
      </p:sp>
      <p:sp>
        <p:nvSpPr>
          <p:cNvPr id="4" name="Slide Number Placeholder 3"/>
          <p:cNvSpPr>
            <a:spLocks noGrp="1"/>
          </p:cNvSpPr>
          <p:nvPr>
            <p:ph type="sldNum" sz="quarter" idx="10"/>
          </p:nvPr>
        </p:nvSpPr>
        <p:spPr/>
        <p:txBody>
          <a:bodyPr/>
          <a:lstStyle/>
          <a:p>
            <a:fld id="{6B4AA2BC-5E56-4D25-AFEB-BB530826DD00}" type="slidenum">
              <a:rPr lang="en-US" smtClean="0"/>
              <a:t>37</a:t>
            </a:fld>
            <a:endParaRPr lang="en-US" dirty="0"/>
          </a:p>
        </p:txBody>
      </p:sp>
    </p:spTree>
    <p:extLst>
      <p:ext uri="{BB962C8B-B14F-4D97-AF65-F5344CB8AC3E}">
        <p14:creationId xmlns:p14="http://schemas.microsoft.com/office/powerpoint/2010/main" val="1124799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30000" dirty="0" smtClean="0">
                <a:solidFill>
                  <a:schemeClr val="tx1"/>
                </a:solidFill>
                <a:effectLst/>
                <a:latin typeface="+mn-lt"/>
                <a:ea typeface="+mn-ea"/>
                <a:cs typeface="+mn-cs"/>
              </a:rPr>
              <a:t>18</a:t>
            </a:r>
            <a:r>
              <a:rPr lang="en-US" sz="1200" kern="1200" dirty="0" smtClean="0">
                <a:solidFill>
                  <a:schemeClr val="tx1"/>
                </a:solidFill>
                <a:effectLst/>
                <a:latin typeface="+mn-lt"/>
                <a:ea typeface="+mn-ea"/>
                <a:cs typeface="+mn-cs"/>
              </a:rPr>
              <a:t>   This is based on several findings.  First, 25(OH)D levels are inversely associated with parathyroid (PTH) hormone levels until vitamin D levels reach 30 to 40 ng/ml at which point PTH begins to level off.  Secondly, intestinal calcium transport increased by 45-6% in women with 25(OH)D levels were increased from an average of 20 to 32 ng/ml.</a:t>
            </a:r>
            <a:r>
              <a:rPr lang="en-US" sz="1200" kern="1200" baseline="30000" dirty="0" smtClean="0">
                <a:solidFill>
                  <a:schemeClr val="tx1"/>
                </a:solidFill>
                <a:effectLst/>
                <a:latin typeface="+mn-lt"/>
                <a:ea typeface="+mn-ea"/>
                <a:cs typeface="+mn-cs"/>
              </a:rPr>
              <a:t>17</a:t>
            </a:r>
            <a:r>
              <a:rPr lang="en-US" sz="1200" kern="1200" dirty="0" smtClean="0">
                <a:solidFill>
                  <a:schemeClr val="tx1"/>
                </a:solidFill>
                <a:effectLst/>
                <a:latin typeface="+mn-lt"/>
                <a:ea typeface="+mn-ea"/>
                <a:cs typeface="+mn-cs"/>
              </a:rPr>
              <a:t>   This has led to a general consensus that levels of 25(OH)D less than 30 ng/ml represent deficiency.  Levels of 25(OH)D greater than 150 ng/ml are associated with vitamin D intoxication.</a:t>
            </a:r>
          </a:p>
          <a:p>
            <a:endParaRPr lang="en-US" dirty="0"/>
          </a:p>
        </p:txBody>
      </p:sp>
      <p:sp>
        <p:nvSpPr>
          <p:cNvPr id="4" name="Slide Number Placeholder 3"/>
          <p:cNvSpPr>
            <a:spLocks noGrp="1"/>
          </p:cNvSpPr>
          <p:nvPr>
            <p:ph type="sldNum" sz="quarter" idx="10"/>
          </p:nvPr>
        </p:nvSpPr>
        <p:spPr/>
        <p:txBody>
          <a:bodyPr/>
          <a:lstStyle/>
          <a:p>
            <a:fld id="{6B4AA2BC-5E56-4D25-AFEB-BB530826DD00}" type="slidenum">
              <a:rPr lang="en-US" smtClean="0"/>
              <a:t>38</a:t>
            </a:fld>
            <a:endParaRPr lang="en-US" dirty="0"/>
          </a:p>
        </p:txBody>
      </p:sp>
    </p:spTree>
    <p:extLst>
      <p:ext uri="{BB962C8B-B14F-4D97-AF65-F5344CB8AC3E}">
        <p14:creationId xmlns:p14="http://schemas.microsoft.com/office/powerpoint/2010/main" val="2590225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line therapy for osteoporosis, inhibit</a:t>
            </a:r>
            <a:r>
              <a:rPr lang="en-US" baseline="0" dirty="0" smtClean="0"/>
              <a:t> osteoclast-mediated bone resorption</a:t>
            </a:r>
          </a:p>
          <a:p>
            <a:r>
              <a:rPr lang="en-US" sz="1200" kern="1200" dirty="0" smtClean="0">
                <a:solidFill>
                  <a:schemeClr val="tx1"/>
                </a:solidFill>
                <a:effectLst/>
                <a:latin typeface="+mn-lt"/>
                <a:ea typeface="+mn-ea"/>
                <a:cs typeface="+mn-cs"/>
              </a:rPr>
              <a:t>Continuous administration is needed to maintain osteoclast suppression on newly formed resorption surfaces</a:t>
            </a:r>
          </a:p>
          <a:p>
            <a:r>
              <a:rPr lang="en-US" sz="1200" kern="1200" dirty="0" smtClean="0">
                <a:solidFill>
                  <a:schemeClr val="tx1"/>
                </a:solidFill>
                <a:effectLst/>
                <a:latin typeface="+mn-lt"/>
                <a:ea typeface="+mn-ea"/>
                <a:cs typeface="+mn-cs"/>
              </a:rPr>
              <a:t>Reclast is contraindicated in patients with creatinine clearance less than 35 mL/min or in patients with evidence of acute renal impairment. </a:t>
            </a:r>
            <a:endParaRPr lang="en-US" dirty="0"/>
          </a:p>
        </p:txBody>
      </p:sp>
      <p:sp>
        <p:nvSpPr>
          <p:cNvPr id="4" name="Slide Number Placeholder 3"/>
          <p:cNvSpPr>
            <a:spLocks noGrp="1"/>
          </p:cNvSpPr>
          <p:nvPr>
            <p:ph type="sldNum" sz="quarter" idx="10"/>
          </p:nvPr>
        </p:nvSpPr>
        <p:spPr/>
        <p:txBody>
          <a:bodyPr/>
          <a:lstStyle/>
          <a:p>
            <a:fld id="{6B4AA2BC-5E56-4D25-AFEB-BB530826DD00}" type="slidenum">
              <a:rPr lang="en-US" smtClean="0"/>
              <a:t>43</a:t>
            </a:fld>
            <a:endParaRPr lang="en-US" dirty="0"/>
          </a:p>
        </p:txBody>
      </p:sp>
    </p:spTree>
    <p:extLst>
      <p:ext uri="{BB962C8B-B14F-4D97-AF65-F5344CB8AC3E}">
        <p14:creationId xmlns:p14="http://schemas.microsoft.com/office/powerpoint/2010/main" val="3736979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Alcohol – 3 or more drinks/day</a:t>
            </a:r>
            <a:endParaRPr lang="en-US" dirty="0"/>
          </a:p>
        </p:txBody>
      </p:sp>
      <p:sp>
        <p:nvSpPr>
          <p:cNvPr id="4" name="Slide Number Placeholder 3"/>
          <p:cNvSpPr>
            <a:spLocks noGrp="1"/>
          </p:cNvSpPr>
          <p:nvPr>
            <p:ph type="sldNum" sz="quarter" idx="10"/>
          </p:nvPr>
        </p:nvSpPr>
        <p:spPr/>
        <p:txBody>
          <a:bodyPr/>
          <a:lstStyle/>
          <a:p>
            <a:fld id="{6B4AA2BC-5E56-4D25-AFEB-BB530826DD00}" type="slidenum">
              <a:rPr lang="en-US" smtClean="0"/>
              <a:t>7</a:t>
            </a:fld>
            <a:endParaRPr lang="en-US" dirty="0"/>
          </a:p>
        </p:txBody>
      </p:sp>
    </p:spTree>
    <p:extLst>
      <p:ext uri="{BB962C8B-B14F-4D97-AF65-F5344CB8AC3E}">
        <p14:creationId xmlns:p14="http://schemas.microsoft.com/office/powerpoint/2010/main" val="32538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Glucocorticoids</a:t>
            </a:r>
            <a:r>
              <a:rPr lang="en-US" baseline="0" dirty="0" smtClean="0"/>
              <a:t> (≥ 5 mg/day prednisone or equivalent for ≥ 3 months)</a:t>
            </a:r>
            <a:endParaRPr lang="en-US" dirty="0"/>
          </a:p>
        </p:txBody>
      </p:sp>
      <p:sp>
        <p:nvSpPr>
          <p:cNvPr id="4" name="Slide Number Placeholder 3"/>
          <p:cNvSpPr>
            <a:spLocks noGrp="1"/>
          </p:cNvSpPr>
          <p:nvPr>
            <p:ph type="sldNum" sz="quarter" idx="10"/>
          </p:nvPr>
        </p:nvSpPr>
        <p:spPr/>
        <p:txBody>
          <a:bodyPr/>
          <a:lstStyle/>
          <a:p>
            <a:fld id="{6B4AA2BC-5E56-4D25-AFEB-BB530826DD00}" type="slidenum">
              <a:rPr lang="en-US" smtClean="0"/>
              <a:t>9</a:t>
            </a:fld>
            <a:endParaRPr lang="en-US" dirty="0"/>
          </a:p>
        </p:txBody>
      </p:sp>
    </p:spTree>
    <p:extLst>
      <p:ext uri="{BB962C8B-B14F-4D97-AF65-F5344CB8AC3E}">
        <p14:creationId xmlns:p14="http://schemas.microsoft.com/office/powerpoint/2010/main" val="1012770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sz="1200" kern="1200" dirty="0" smtClean="0">
                <a:solidFill>
                  <a:schemeClr val="tx1"/>
                </a:solidFill>
                <a:effectLst/>
                <a:latin typeface="+mn-lt"/>
                <a:ea typeface="+mn-ea"/>
                <a:cs typeface="+mn-cs"/>
              </a:rPr>
              <a:t>Quantitative computerized tomography (QCT) measures volumetric bone density of the spine and hip and can analyze cortical and trabecular bone separately.  It is not recommended for screening because the use of T-scores to predict the risk of fracture has not been validated with QCT. </a:t>
            </a:r>
          </a:p>
          <a:p>
            <a:pPr>
              <a:lnSpc>
                <a:spcPct val="90000"/>
              </a:lnSpc>
            </a:pPr>
            <a:r>
              <a:rPr lang="en-US" sz="1200" kern="1200" dirty="0" smtClean="0">
                <a:solidFill>
                  <a:schemeClr val="tx1"/>
                </a:solidFill>
                <a:effectLst/>
                <a:latin typeface="+mn-lt"/>
                <a:ea typeface="+mn-ea"/>
                <a:cs typeface="+mn-cs"/>
              </a:rPr>
              <a:t>Quantitative ultrasonography of the calcaneus is another technique that can predict fractures in men and women.  It is less expensive and more portable than DXA and does not expose patients to ionizing radiation.  It is as effective as DXA in predicting fractures of the femoral neck, hip and spine, however, current diagnosis and treatment for osteoporosis relies on DXA alone and measurements obtained from quantitative ultrasonography are not interchangeable with those from DXA.</a:t>
            </a:r>
            <a:r>
              <a:rPr lang="en-US" sz="1200" kern="1200" baseline="30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a:t>
            </a:r>
            <a:endParaRPr lang="en-US" dirty="0" smtClean="0">
              <a:ea typeface="ＭＳ Ｐゴシック" pitchFamily="34" charset="-128"/>
            </a:endParaRPr>
          </a:p>
        </p:txBody>
      </p:sp>
      <p:sp>
        <p:nvSpPr>
          <p:cNvPr id="4" name="Footer Placeholder 3"/>
          <p:cNvSpPr>
            <a:spLocks noGrp="1"/>
          </p:cNvSpPr>
          <p:nvPr>
            <p:ph type="ftr" sz="quarter" idx="4"/>
          </p:nvPr>
        </p:nvSpPr>
        <p:spPr/>
        <p:txBody>
          <a:bodyPr/>
          <a:lstStyle/>
          <a:p>
            <a:pPr>
              <a:defRPr/>
            </a:pPr>
            <a:endParaRPr lang="en-US" dirty="0">
              <a:solidFill>
                <a:prstClr val="black"/>
              </a:solidFill>
            </a:endParaRPr>
          </a:p>
        </p:txBody>
      </p:sp>
      <p:sp>
        <p:nvSpPr>
          <p:cNvPr id="5222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473F6B6-8EA2-4716-B9FE-9239D6D25074}" type="slidenum">
              <a:rPr lang="en-US">
                <a:solidFill>
                  <a:prstClr val="black"/>
                </a:solidFill>
                <a:latin typeface="Calibri" pitchFamily="34" charset="0"/>
              </a:rPr>
              <a:pPr eaLnBrk="1" hangingPunct="1"/>
              <a:t>12</a:t>
            </a:fld>
            <a:endParaRPr lang="en-US" dirty="0">
              <a:solidFill>
                <a:prstClr val="black"/>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FRAX calculates the 10-year probability of a major osteoporotic fracture (hip, clinical spine, humerus or wrist fracture) and the 10-year probability of hip fracture.   Treatment should be considered in those with a FRAX result showing a 10 year probability of hip fracture ≥ 3% or a 10 year probability of a major osteoporosis-related fracture ≥ 20%.</a:t>
            </a:r>
          </a:p>
          <a:p>
            <a:endParaRPr lang="en-US" dirty="0"/>
          </a:p>
        </p:txBody>
      </p:sp>
      <p:sp>
        <p:nvSpPr>
          <p:cNvPr id="4" name="Slide Number Placeholder 3"/>
          <p:cNvSpPr>
            <a:spLocks noGrp="1"/>
          </p:cNvSpPr>
          <p:nvPr>
            <p:ph type="sldNum" sz="quarter" idx="10"/>
          </p:nvPr>
        </p:nvSpPr>
        <p:spPr/>
        <p:txBody>
          <a:bodyPr/>
          <a:lstStyle/>
          <a:p>
            <a:fld id="{6B4AA2BC-5E56-4D25-AFEB-BB530826DD00}" type="slidenum">
              <a:rPr lang="en-US" smtClean="0"/>
              <a:t>13</a:t>
            </a:fld>
            <a:endParaRPr lang="en-US" dirty="0"/>
          </a:p>
        </p:txBody>
      </p:sp>
    </p:spTree>
    <p:extLst>
      <p:ext uri="{BB962C8B-B14F-4D97-AF65-F5344CB8AC3E}">
        <p14:creationId xmlns:p14="http://schemas.microsoft.com/office/powerpoint/2010/main" val="3824464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Estrogen deficiency – early menopause (age younger than 45) or bilateral oophorectomy</a:t>
            </a:r>
          </a:p>
          <a:p>
            <a:r>
              <a:rPr lang="en-US" dirty="0" smtClean="0"/>
              <a:t>Prolonged</a:t>
            </a:r>
            <a:r>
              <a:rPr lang="en-US" baseline="0" dirty="0" smtClean="0"/>
              <a:t> premenopausal amenorrhea (&gt;1 year)</a:t>
            </a:r>
          </a:p>
          <a:p>
            <a:endParaRPr lang="en-US" dirty="0"/>
          </a:p>
        </p:txBody>
      </p:sp>
      <p:sp>
        <p:nvSpPr>
          <p:cNvPr id="4" name="Slide Number Placeholder 3"/>
          <p:cNvSpPr>
            <a:spLocks noGrp="1"/>
          </p:cNvSpPr>
          <p:nvPr>
            <p:ph type="sldNum" sz="quarter" idx="10"/>
          </p:nvPr>
        </p:nvSpPr>
        <p:spPr/>
        <p:txBody>
          <a:bodyPr/>
          <a:lstStyle/>
          <a:p>
            <a:fld id="{6B4AA2BC-5E56-4D25-AFEB-BB530826DD00}" type="slidenum">
              <a:rPr lang="en-US" smtClean="0"/>
              <a:t>17</a:t>
            </a:fld>
            <a:endParaRPr lang="en-US" dirty="0"/>
          </a:p>
        </p:txBody>
      </p:sp>
    </p:spTree>
    <p:extLst>
      <p:ext uri="{BB962C8B-B14F-4D97-AF65-F5344CB8AC3E}">
        <p14:creationId xmlns:p14="http://schemas.microsoft.com/office/powerpoint/2010/main" val="4056520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ea typeface="ＭＳ Ｐゴシック" pitchFamily="34" charset="-128"/>
              </a:rPr>
              <a:t>The pictures in this slide are typical 50 year old HIV patients that we would see at the infectious disease clinic across the street.  The pictures are taken from a 2009 article in New York Magazine called, “Another Kind of AIDS Crisis.”  The article describes the challenges that practitioners faced during the forefront of the disease back in the 1980s and relates them to today’s challenges of managing the chronic disease.  The “crisis” that we are seeing today is that HIV patients are getting older faster.  They are experiencing age-related morbidities at a much earlier age than the general population.  This includes cardiovascular disease, cancers, dementia, and bone disease, which I am going to talk about today.  </a:t>
            </a:r>
          </a:p>
        </p:txBody>
      </p:sp>
      <p:sp>
        <p:nvSpPr>
          <p:cNvPr id="4" name="Footer Placeholder 3"/>
          <p:cNvSpPr>
            <a:spLocks noGrp="1"/>
          </p:cNvSpPr>
          <p:nvPr>
            <p:ph type="ftr" sz="quarter" idx="4"/>
          </p:nvPr>
        </p:nvSpPr>
        <p:spPr/>
        <p:txBody>
          <a:bodyPr/>
          <a:lstStyle/>
          <a:p>
            <a:pPr>
              <a:defRPr/>
            </a:pPr>
            <a:endParaRPr lang="en-US" dirty="0"/>
          </a:p>
        </p:txBody>
      </p:sp>
      <p:sp>
        <p:nvSpPr>
          <p:cNvPr id="501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9BD6604-9376-4EF0-96FE-117B91669F45}" type="slidenum">
              <a:rPr lang="en-US">
                <a:latin typeface="Calibri" pitchFamily="34" charset="0"/>
              </a:rPr>
              <a:pPr eaLnBrk="1" hangingPunct="1"/>
              <a:t>20</a:t>
            </a:fld>
            <a:endParaRPr lang="en-US" dirty="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400" b="1" dirty="0" smtClean="0">
                <a:ea typeface="ＭＳ Ｐゴシック" pitchFamily="34" charset="-128"/>
              </a:rPr>
              <a:t>Bone mineral density is the most common measure of bone disease studied.  This is a table of studies included in a meta-analysis by Todd Brown and colleges that looked at the prevalence of low bone mineral density in HIV-infected patients compared to the general public.  The column on the left shows the lead author in each study and the date the study was published.  The middle columns show the sample size of HIV+ and HIV- patients in each study and the last two columns on the right show the percent decrease in BMD in each study sample.  What they found is that low BMD is more common in HIV patients than their matched uninfected controls.  You can see that in the HIV+ column the prevalence various from roughly 40-80%.  What’s interesting is that with the exception of one study, the prevalence of low BMD occurred  in over 50% of all HIV+ study patients.  The consistency is surprising in that the studies occurred in different countries across the world with various demographics.   </a:t>
            </a:r>
          </a:p>
          <a:p>
            <a:endParaRPr lang="en-US" sz="1400" dirty="0" smtClean="0">
              <a:ea typeface="ＭＳ Ｐゴシック" pitchFamily="34" charset="-128"/>
            </a:endParaRPr>
          </a:p>
          <a:p>
            <a:endParaRPr lang="en-US" sz="1400" dirty="0" smtClean="0">
              <a:ea typeface="ＭＳ Ｐゴシック" pitchFamily="34" charset="-128"/>
            </a:endParaRPr>
          </a:p>
        </p:txBody>
      </p:sp>
      <p:sp>
        <p:nvSpPr>
          <p:cNvPr id="4" name="Footer Placeholder 3"/>
          <p:cNvSpPr>
            <a:spLocks noGrp="1"/>
          </p:cNvSpPr>
          <p:nvPr>
            <p:ph type="ftr" sz="quarter" idx="4"/>
          </p:nvPr>
        </p:nvSpPr>
        <p:spPr/>
        <p:txBody>
          <a:bodyPr/>
          <a:lstStyle/>
          <a:p>
            <a:pPr>
              <a:defRPr/>
            </a:pPr>
            <a:endParaRPr lang="en-US" dirty="0">
              <a:solidFill>
                <a:prstClr val="black"/>
              </a:solidFill>
            </a:endParaRPr>
          </a:p>
        </p:txBody>
      </p:sp>
      <p:sp>
        <p:nvSpPr>
          <p:cNvPr id="5427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0F96D9C-9471-4ADB-9419-3F92BDF3CBBA}" type="slidenum">
              <a:rPr lang="en-US">
                <a:solidFill>
                  <a:prstClr val="black"/>
                </a:solidFill>
                <a:latin typeface="Calibri" pitchFamily="34" charset="0"/>
              </a:rPr>
              <a:pPr eaLnBrk="1" hangingPunct="1"/>
              <a:t>22</a:t>
            </a:fld>
            <a:endParaRPr lang="en-US" dirty="0">
              <a:solidFill>
                <a:prstClr val="black"/>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userDrawn="1"/>
          </p:nvGrpSpPr>
          <p:grpSpPr bwMode="auto">
            <a:xfrm>
              <a:off x="0" y="0"/>
              <a:ext cx="5568" cy="4320"/>
              <a:chOff x="0" y="0"/>
              <a:chExt cx="5568" cy="4320"/>
            </a:xfrm>
          </p:grpSpPr>
          <p:grpSp>
            <p:nvGrpSpPr>
              <p:cNvPr id="9" name="Group 4"/>
              <p:cNvGrpSpPr>
                <a:grpSpLocks/>
              </p:cNvGrpSpPr>
              <p:nvPr userDrawn="1"/>
            </p:nvGrpSpPr>
            <p:grpSpPr bwMode="auto">
              <a:xfrm>
                <a:off x="0" y="0"/>
                <a:ext cx="3216" cy="3072"/>
                <a:chOff x="0" y="0"/>
                <a:chExt cx="2928" cy="2784"/>
              </a:xfrm>
            </p:grpSpPr>
            <p:sp>
              <p:nvSpPr>
                <p:cNvPr id="22" name="Oval 5"/>
                <p:cNvSpPr>
                  <a:spLocks noChangeArrowheads="1"/>
                </p:cNvSpPr>
                <p:nvPr/>
              </p:nvSpPr>
              <p:spPr bwMode="auto">
                <a:xfrm>
                  <a:off x="0" y="0"/>
                  <a:ext cx="2928" cy="2784"/>
                </a:xfrm>
                <a:prstGeom prst="ellipse">
                  <a:avLst/>
                </a:prstGeom>
                <a:noFill/>
                <a:ln w="9525">
                  <a:solidFill>
                    <a:schemeClr val="accent1"/>
                  </a:solidFill>
                  <a:round/>
                  <a:headEnd/>
                  <a:tailEnd/>
                </a:ln>
              </p:spPr>
              <p:txBody>
                <a:bodyPr wrap="none" anchor="ctr">
                  <a:prstTxWarp prst="textNoShape">
                    <a:avLst/>
                  </a:prstTxWarp>
                </a:bodyPr>
                <a:lstStyle/>
                <a:p>
                  <a:pPr eaLnBrk="0" fontAlgn="base" hangingPunct="0">
                    <a:spcBef>
                      <a:spcPct val="0"/>
                    </a:spcBef>
                    <a:spcAft>
                      <a:spcPct val="0"/>
                    </a:spcAft>
                    <a:defRPr/>
                  </a:pPr>
                  <a:endParaRPr lang="en-US" sz="2400" dirty="0">
                    <a:solidFill>
                      <a:srgbClr val="EAEAEA"/>
                    </a:solidFill>
                    <a:ea typeface="ＭＳ Ｐゴシック" pitchFamily="-108" charset="-128"/>
                  </a:endParaRPr>
                </a:p>
              </p:txBody>
            </p:sp>
            <p:sp>
              <p:nvSpPr>
                <p:cNvPr id="23" name="Oval 6"/>
                <p:cNvSpPr>
                  <a:spLocks noChangeArrowheads="1"/>
                </p:cNvSpPr>
                <p:nvPr/>
              </p:nvSpPr>
              <p:spPr bwMode="auto">
                <a:xfrm>
                  <a:off x="240" y="240"/>
                  <a:ext cx="2446" cy="2304"/>
                </a:xfrm>
                <a:prstGeom prst="ellipse">
                  <a:avLst/>
                </a:prstGeom>
                <a:noFill/>
                <a:ln w="9525">
                  <a:solidFill>
                    <a:schemeClr val="accent1"/>
                  </a:solidFill>
                  <a:round/>
                  <a:headEnd/>
                  <a:tailEnd/>
                </a:ln>
              </p:spPr>
              <p:txBody>
                <a:bodyPr wrap="none" anchor="ctr">
                  <a:prstTxWarp prst="textNoShape">
                    <a:avLst/>
                  </a:prstTxWarp>
                </a:bodyPr>
                <a:lstStyle/>
                <a:p>
                  <a:pPr eaLnBrk="0" fontAlgn="base" hangingPunct="0">
                    <a:spcBef>
                      <a:spcPct val="0"/>
                    </a:spcBef>
                    <a:spcAft>
                      <a:spcPct val="0"/>
                    </a:spcAft>
                    <a:defRPr/>
                  </a:pPr>
                  <a:endParaRPr lang="en-US" sz="2400" dirty="0">
                    <a:solidFill>
                      <a:srgbClr val="EAEAEA"/>
                    </a:solidFill>
                    <a:ea typeface="ＭＳ Ｐゴシック" pitchFamily="-108" charset="-128"/>
                  </a:endParaRPr>
                </a:p>
              </p:txBody>
            </p:sp>
            <p:sp>
              <p:nvSpPr>
                <p:cNvPr id="24" name="Oval 7"/>
                <p:cNvSpPr>
                  <a:spLocks noChangeArrowheads="1"/>
                </p:cNvSpPr>
                <p:nvPr/>
              </p:nvSpPr>
              <p:spPr bwMode="auto">
                <a:xfrm>
                  <a:off x="480" y="480"/>
                  <a:ext cx="1968" cy="1822"/>
                </a:xfrm>
                <a:prstGeom prst="ellipse">
                  <a:avLst/>
                </a:prstGeom>
                <a:noFill/>
                <a:ln w="9525">
                  <a:solidFill>
                    <a:schemeClr val="accent1"/>
                  </a:solidFill>
                  <a:round/>
                  <a:headEnd/>
                  <a:tailEnd/>
                </a:ln>
              </p:spPr>
              <p:txBody>
                <a:bodyPr wrap="none" anchor="ctr">
                  <a:prstTxWarp prst="textNoShape">
                    <a:avLst/>
                  </a:prstTxWarp>
                </a:bodyPr>
                <a:lstStyle/>
                <a:p>
                  <a:pPr eaLnBrk="0" fontAlgn="base" hangingPunct="0">
                    <a:spcBef>
                      <a:spcPct val="0"/>
                    </a:spcBef>
                    <a:spcAft>
                      <a:spcPct val="0"/>
                    </a:spcAft>
                    <a:defRPr/>
                  </a:pPr>
                  <a:endParaRPr lang="en-US" sz="2400" dirty="0">
                    <a:solidFill>
                      <a:srgbClr val="EAEAEA"/>
                    </a:solidFill>
                    <a:ea typeface="ＭＳ Ｐゴシック" pitchFamily="-108" charset="-128"/>
                  </a:endParaRPr>
                </a:p>
              </p:txBody>
            </p:sp>
            <p:sp>
              <p:nvSpPr>
                <p:cNvPr id="25" name="Oval 8"/>
                <p:cNvSpPr>
                  <a:spLocks noChangeArrowheads="1"/>
                </p:cNvSpPr>
                <p:nvPr/>
              </p:nvSpPr>
              <p:spPr bwMode="auto">
                <a:xfrm>
                  <a:off x="720" y="720"/>
                  <a:ext cx="1487" cy="1349"/>
                </a:xfrm>
                <a:prstGeom prst="ellipse">
                  <a:avLst/>
                </a:prstGeom>
                <a:noFill/>
                <a:ln w="9525">
                  <a:solidFill>
                    <a:schemeClr val="accent1"/>
                  </a:solidFill>
                  <a:round/>
                  <a:headEnd/>
                  <a:tailEnd/>
                </a:ln>
              </p:spPr>
              <p:txBody>
                <a:bodyPr wrap="none" anchor="ctr">
                  <a:prstTxWarp prst="textNoShape">
                    <a:avLst/>
                  </a:prstTxWarp>
                </a:bodyPr>
                <a:lstStyle/>
                <a:p>
                  <a:pPr eaLnBrk="0" fontAlgn="base" hangingPunct="0">
                    <a:spcBef>
                      <a:spcPct val="0"/>
                    </a:spcBef>
                    <a:spcAft>
                      <a:spcPct val="0"/>
                    </a:spcAft>
                    <a:defRPr/>
                  </a:pPr>
                  <a:endParaRPr lang="en-US" sz="2400" dirty="0">
                    <a:solidFill>
                      <a:srgbClr val="EAEAEA"/>
                    </a:solidFill>
                    <a:ea typeface="ＭＳ Ｐゴシック" pitchFamily="-108" charset="-128"/>
                  </a:endParaRPr>
                </a:p>
              </p:txBody>
            </p:sp>
            <p:sp>
              <p:nvSpPr>
                <p:cNvPr id="26" name="Oval 9"/>
                <p:cNvSpPr>
                  <a:spLocks noChangeArrowheads="1"/>
                </p:cNvSpPr>
                <p:nvPr/>
              </p:nvSpPr>
              <p:spPr bwMode="auto">
                <a:xfrm>
                  <a:off x="912" y="912"/>
                  <a:ext cx="1104" cy="962"/>
                </a:xfrm>
                <a:prstGeom prst="ellipse">
                  <a:avLst/>
                </a:prstGeom>
                <a:noFill/>
                <a:ln w="9525">
                  <a:solidFill>
                    <a:schemeClr val="accent1"/>
                  </a:solidFill>
                  <a:prstDash val="sysDot"/>
                  <a:round/>
                  <a:headEnd/>
                  <a:tailEnd/>
                </a:ln>
              </p:spPr>
              <p:txBody>
                <a:bodyPr wrap="none" anchor="ctr">
                  <a:prstTxWarp prst="textNoShape">
                    <a:avLst/>
                  </a:prstTxWarp>
                </a:bodyPr>
                <a:lstStyle/>
                <a:p>
                  <a:pPr eaLnBrk="0" fontAlgn="base" hangingPunct="0">
                    <a:spcBef>
                      <a:spcPct val="0"/>
                    </a:spcBef>
                    <a:spcAft>
                      <a:spcPct val="0"/>
                    </a:spcAft>
                    <a:defRPr/>
                  </a:pPr>
                  <a:endParaRPr lang="en-US" sz="2400" dirty="0">
                    <a:solidFill>
                      <a:srgbClr val="EAEAEA"/>
                    </a:solidFill>
                    <a:ea typeface="ＭＳ Ｐゴシック" pitchFamily="-108" charset="-128"/>
                  </a:endParaRPr>
                </a:p>
              </p:txBody>
            </p:sp>
          </p:grpSp>
          <p:grpSp>
            <p:nvGrpSpPr>
              <p:cNvPr id="10" name="Group 10"/>
              <p:cNvGrpSpPr>
                <a:grpSpLocks/>
              </p:cNvGrpSpPr>
              <p:nvPr userDrawn="1"/>
            </p:nvGrpSpPr>
            <p:grpSpPr bwMode="auto">
              <a:xfrm>
                <a:off x="2016" y="2016"/>
                <a:ext cx="2448" cy="2304"/>
                <a:chOff x="0" y="0"/>
                <a:chExt cx="2928" cy="2784"/>
              </a:xfrm>
            </p:grpSpPr>
            <p:sp>
              <p:nvSpPr>
                <p:cNvPr id="17" name="Oval 11"/>
                <p:cNvSpPr>
                  <a:spLocks noChangeArrowheads="1"/>
                </p:cNvSpPr>
                <p:nvPr/>
              </p:nvSpPr>
              <p:spPr bwMode="auto">
                <a:xfrm>
                  <a:off x="0" y="0"/>
                  <a:ext cx="2928" cy="2784"/>
                </a:xfrm>
                <a:prstGeom prst="ellipse">
                  <a:avLst/>
                </a:prstGeom>
                <a:noFill/>
                <a:ln w="9525">
                  <a:solidFill>
                    <a:schemeClr val="accent1"/>
                  </a:solidFill>
                  <a:round/>
                  <a:headEnd/>
                  <a:tailEnd/>
                </a:ln>
              </p:spPr>
              <p:txBody>
                <a:bodyPr wrap="none" anchor="ctr">
                  <a:prstTxWarp prst="textNoShape">
                    <a:avLst/>
                  </a:prstTxWarp>
                </a:bodyPr>
                <a:lstStyle/>
                <a:p>
                  <a:pPr eaLnBrk="0" fontAlgn="base" hangingPunct="0">
                    <a:spcBef>
                      <a:spcPct val="0"/>
                    </a:spcBef>
                    <a:spcAft>
                      <a:spcPct val="0"/>
                    </a:spcAft>
                    <a:defRPr/>
                  </a:pPr>
                  <a:endParaRPr lang="en-US" sz="2400" dirty="0">
                    <a:solidFill>
                      <a:srgbClr val="EAEAEA"/>
                    </a:solidFill>
                    <a:ea typeface="ＭＳ Ｐゴシック" pitchFamily="-108" charset="-128"/>
                  </a:endParaRPr>
                </a:p>
              </p:txBody>
            </p:sp>
            <p:sp>
              <p:nvSpPr>
                <p:cNvPr id="18" name="Oval 12"/>
                <p:cNvSpPr>
                  <a:spLocks noChangeArrowheads="1"/>
                </p:cNvSpPr>
                <p:nvPr/>
              </p:nvSpPr>
              <p:spPr bwMode="auto">
                <a:xfrm>
                  <a:off x="240" y="240"/>
                  <a:ext cx="2444" cy="2303"/>
                </a:xfrm>
                <a:prstGeom prst="ellipse">
                  <a:avLst/>
                </a:prstGeom>
                <a:noFill/>
                <a:ln w="9525">
                  <a:solidFill>
                    <a:schemeClr val="accent1"/>
                  </a:solidFill>
                  <a:round/>
                  <a:headEnd/>
                  <a:tailEnd/>
                </a:ln>
              </p:spPr>
              <p:txBody>
                <a:bodyPr wrap="none" anchor="ctr">
                  <a:prstTxWarp prst="textNoShape">
                    <a:avLst/>
                  </a:prstTxWarp>
                </a:bodyPr>
                <a:lstStyle/>
                <a:p>
                  <a:pPr eaLnBrk="0" fontAlgn="base" hangingPunct="0">
                    <a:spcBef>
                      <a:spcPct val="0"/>
                    </a:spcBef>
                    <a:spcAft>
                      <a:spcPct val="0"/>
                    </a:spcAft>
                    <a:defRPr/>
                  </a:pPr>
                  <a:endParaRPr lang="en-US" sz="2400" dirty="0">
                    <a:solidFill>
                      <a:srgbClr val="EAEAEA"/>
                    </a:solidFill>
                    <a:ea typeface="ＭＳ Ｐゴシック" pitchFamily="-108" charset="-128"/>
                  </a:endParaRPr>
                </a:p>
              </p:txBody>
            </p:sp>
            <p:sp>
              <p:nvSpPr>
                <p:cNvPr id="19" name="Oval 13"/>
                <p:cNvSpPr>
                  <a:spLocks noChangeArrowheads="1"/>
                </p:cNvSpPr>
                <p:nvPr/>
              </p:nvSpPr>
              <p:spPr bwMode="auto">
                <a:xfrm>
                  <a:off x="479" y="480"/>
                  <a:ext cx="1969" cy="1826"/>
                </a:xfrm>
                <a:prstGeom prst="ellipse">
                  <a:avLst/>
                </a:prstGeom>
                <a:noFill/>
                <a:ln w="9525">
                  <a:solidFill>
                    <a:schemeClr val="accent1"/>
                  </a:solidFill>
                  <a:round/>
                  <a:headEnd/>
                  <a:tailEnd/>
                </a:ln>
              </p:spPr>
              <p:txBody>
                <a:bodyPr wrap="none" anchor="ctr">
                  <a:prstTxWarp prst="textNoShape">
                    <a:avLst/>
                  </a:prstTxWarp>
                </a:bodyPr>
                <a:lstStyle/>
                <a:p>
                  <a:pPr eaLnBrk="0" fontAlgn="base" hangingPunct="0">
                    <a:spcBef>
                      <a:spcPct val="0"/>
                    </a:spcBef>
                    <a:spcAft>
                      <a:spcPct val="0"/>
                    </a:spcAft>
                    <a:defRPr/>
                  </a:pPr>
                  <a:endParaRPr lang="en-US" sz="2400" dirty="0">
                    <a:solidFill>
                      <a:srgbClr val="EAEAEA"/>
                    </a:solidFill>
                    <a:ea typeface="ＭＳ Ｐゴシック" pitchFamily="-108" charset="-128"/>
                  </a:endParaRPr>
                </a:p>
              </p:txBody>
            </p:sp>
            <p:sp>
              <p:nvSpPr>
                <p:cNvPr id="20" name="Oval 14"/>
                <p:cNvSpPr>
                  <a:spLocks noChangeArrowheads="1"/>
                </p:cNvSpPr>
                <p:nvPr/>
              </p:nvSpPr>
              <p:spPr bwMode="auto">
                <a:xfrm>
                  <a:off x="720" y="720"/>
                  <a:ext cx="1488" cy="1344"/>
                </a:xfrm>
                <a:prstGeom prst="ellipse">
                  <a:avLst/>
                </a:prstGeom>
                <a:noFill/>
                <a:ln w="9525">
                  <a:solidFill>
                    <a:schemeClr val="accent1"/>
                  </a:solidFill>
                  <a:round/>
                  <a:headEnd/>
                  <a:tailEnd/>
                </a:ln>
              </p:spPr>
              <p:txBody>
                <a:bodyPr wrap="none" anchor="ctr">
                  <a:prstTxWarp prst="textNoShape">
                    <a:avLst/>
                  </a:prstTxWarp>
                </a:bodyPr>
                <a:lstStyle/>
                <a:p>
                  <a:pPr eaLnBrk="0" fontAlgn="base" hangingPunct="0">
                    <a:spcBef>
                      <a:spcPct val="0"/>
                    </a:spcBef>
                    <a:spcAft>
                      <a:spcPct val="0"/>
                    </a:spcAft>
                    <a:defRPr/>
                  </a:pPr>
                  <a:endParaRPr lang="en-US" sz="2400" dirty="0">
                    <a:solidFill>
                      <a:srgbClr val="EAEAEA"/>
                    </a:solidFill>
                    <a:ea typeface="ＭＳ Ｐゴシック" pitchFamily="-108" charset="-128"/>
                  </a:endParaRPr>
                </a:p>
              </p:txBody>
            </p:sp>
            <p:sp>
              <p:nvSpPr>
                <p:cNvPr id="21" name="Oval 15"/>
                <p:cNvSpPr>
                  <a:spLocks noChangeArrowheads="1"/>
                </p:cNvSpPr>
                <p:nvPr/>
              </p:nvSpPr>
              <p:spPr bwMode="auto">
                <a:xfrm>
                  <a:off x="912" y="912"/>
                  <a:ext cx="1104" cy="958"/>
                </a:xfrm>
                <a:prstGeom prst="ellipse">
                  <a:avLst/>
                </a:prstGeom>
                <a:noFill/>
                <a:ln w="9525">
                  <a:solidFill>
                    <a:schemeClr val="accent1"/>
                  </a:solidFill>
                  <a:prstDash val="sysDot"/>
                  <a:round/>
                  <a:headEnd/>
                  <a:tailEnd/>
                </a:ln>
              </p:spPr>
              <p:txBody>
                <a:bodyPr wrap="none" anchor="ctr">
                  <a:prstTxWarp prst="textNoShape">
                    <a:avLst/>
                  </a:prstTxWarp>
                </a:bodyPr>
                <a:lstStyle/>
                <a:p>
                  <a:pPr eaLnBrk="0" fontAlgn="base" hangingPunct="0">
                    <a:spcBef>
                      <a:spcPct val="0"/>
                    </a:spcBef>
                    <a:spcAft>
                      <a:spcPct val="0"/>
                    </a:spcAft>
                    <a:defRPr/>
                  </a:pPr>
                  <a:endParaRPr lang="en-US" sz="2400" dirty="0">
                    <a:solidFill>
                      <a:srgbClr val="EAEAEA"/>
                    </a:solidFill>
                    <a:ea typeface="ＭＳ Ｐゴシック" pitchFamily="-108" charset="-128"/>
                  </a:endParaRPr>
                </a:p>
              </p:txBody>
            </p:sp>
          </p:grpSp>
          <p:grpSp>
            <p:nvGrpSpPr>
              <p:cNvPr id="11" name="Group 16"/>
              <p:cNvGrpSpPr>
                <a:grpSpLocks/>
              </p:cNvGrpSpPr>
              <p:nvPr userDrawn="1"/>
            </p:nvGrpSpPr>
            <p:grpSpPr bwMode="auto">
              <a:xfrm>
                <a:off x="2832" y="96"/>
                <a:ext cx="2736" cy="2592"/>
                <a:chOff x="0" y="0"/>
                <a:chExt cx="2928" cy="2784"/>
              </a:xfrm>
            </p:grpSpPr>
            <p:sp>
              <p:nvSpPr>
                <p:cNvPr id="12" name="Oval 17"/>
                <p:cNvSpPr>
                  <a:spLocks noChangeArrowheads="1"/>
                </p:cNvSpPr>
                <p:nvPr/>
              </p:nvSpPr>
              <p:spPr bwMode="auto">
                <a:xfrm>
                  <a:off x="0" y="0"/>
                  <a:ext cx="2928" cy="2784"/>
                </a:xfrm>
                <a:prstGeom prst="ellipse">
                  <a:avLst/>
                </a:prstGeom>
                <a:noFill/>
                <a:ln w="9525">
                  <a:solidFill>
                    <a:schemeClr val="accent1"/>
                  </a:solidFill>
                  <a:round/>
                  <a:headEnd/>
                  <a:tailEnd/>
                </a:ln>
              </p:spPr>
              <p:txBody>
                <a:bodyPr wrap="none" anchor="ctr">
                  <a:prstTxWarp prst="textNoShape">
                    <a:avLst/>
                  </a:prstTxWarp>
                </a:bodyPr>
                <a:lstStyle/>
                <a:p>
                  <a:pPr eaLnBrk="0" fontAlgn="base" hangingPunct="0">
                    <a:spcBef>
                      <a:spcPct val="0"/>
                    </a:spcBef>
                    <a:spcAft>
                      <a:spcPct val="0"/>
                    </a:spcAft>
                    <a:defRPr/>
                  </a:pPr>
                  <a:endParaRPr lang="en-US" sz="2400" dirty="0">
                    <a:solidFill>
                      <a:srgbClr val="EAEAEA"/>
                    </a:solidFill>
                    <a:ea typeface="ＭＳ Ｐゴシック" pitchFamily="-108" charset="-128"/>
                  </a:endParaRPr>
                </a:p>
              </p:txBody>
            </p:sp>
            <p:sp>
              <p:nvSpPr>
                <p:cNvPr id="13" name="Oval 18"/>
                <p:cNvSpPr>
                  <a:spLocks noChangeArrowheads="1"/>
                </p:cNvSpPr>
                <p:nvPr/>
              </p:nvSpPr>
              <p:spPr bwMode="auto">
                <a:xfrm>
                  <a:off x="240" y="240"/>
                  <a:ext cx="2450" cy="2305"/>
                </a:xfrm>
                <a:prstGeom prst="ellipse">
                  <a:avLst/>
                </a:prstGeom>
                <a:noFill/>
                <a:ln w="9525">
                  <a:solidFill>
                    <a:schemeClr val="accent1"/>
                  </a:solidFill>
                  <a:round/>
                  <a:headEnd/>
                  <a:tailEnd/>
                </a:ln>
              </p:spPr>
              <p:txBody>
                <a:bodyPr wrap="none" anchor="ctr">
                  <a:prstTxWarp prst="textNoShape">
                    <a:avLst/>
                  </a:prstTxWarp>
                </a:bodyPr>
                <a:lstStyle/>
                <a:p>
                  <a:pPr eaLnBrk="0" fontAlgn="base" hangingPunct="0">
                    <a:spcBef>
                      <a:spcPct val="0"/>
                    </a:spcBef>
                    <a:spcAft>
                      <a:spcPct val="0"/>
                    </a:spcAft>
                    <a:defRPr/>
                  </a:pPr>
                  <a:endParaRPr lang="en-US" sz="2400" dirty="0">
                    <a:solidFill>
                      <a:srgbClr val="EAEAEA"/>
                    </a:solidFill>
                    <a:ea typeface="ＭＳ Ｐゴシック" pitchFamily="-108" charset="-128"/>
                  </a:endParaRPr>
                </a:p>
              </p:txBody>
            </p:sp>
            <p:sp>
              <p:nvSpPr>
                <p:cNvPr id="14" name="Oval 19"/>
                <p:cNvSpPr>
                  <a:spLocks noChangeArrowheads="1"/>
                </p:cNvSpPr>
                <p:nvPr/>
              </p:nvSpPr>
              <p:spPr bwMode="auto">
                <a:xfrm>
                  <a:off x="480" y="480"/>
                  <a:ext cx="1962" cy="1824"/>
                </a:xfrm>
                <a:prstGeom prst="ellipse">
                  <a:avLst/>
                </a:prstGeom>
                <a:noFill/>
                <a:ln w="9525">
                  <a:solidFill>
                    <a:schemeClr val="accent1"/>
                  </a:solidFill>
                  <a:round/>
                  <a:headEnd/>
                  <a:tailEnd/>
                </a:ln>
              </p:spPr>
              <p:txBody>
                <a:bodyPr wrap="none" anchor="ctr">
                  <a:prstTxWarp prst="textNoShape">
                    <a:avLst/>
                  </a:prstTxWarp>
                </a:bodyPr>
                <a:lstStyle/>
                <a:p>
                  <a:pPr eaLnBrk="0" fontAlgn="base" hangingPunct="0">
                    <a:spcBef>
                      <a:spcPct val="0"/>
                    </a:spcBef>
                    <a:spcAft>
                      <a:spcPct val="0"/>
                    </a:spcAft>
                    <a:defRPr/>
                  </a:pPr>
                  <a:endParaRPr lang="en-US" sz="2400" dirty="0">
                    <a:solidFill>
                      <a:srgbClr val="EAEAEA"/>
                    </a:solidFill>
                    <a:ea typeface="ＭＳ Ｐゴシック" pitchFamily="-108" charset="-128"/>
                  </a:endParaRPr>
                </a:p>
              </p:txBody>
            </p:sp>
            <p:sp>
              <p:nvSpPr>
                <p:cNvPr id="15" name="Oval 20"/>
                <p:cNvSpPr>
                  <a:spLocks noChangeArrowheads="1"/>
                </p:cNvSpPr>
                <p:nvPr/>
              </p:nvSpPr>
              <p:spPr bwMode="auto">
                <a:xfrm>
                  <a:off x="720" y="720"/>
                  <a:ext cx="1488" cy="1347"/>
                </a:xfrm>
                <a:prstGeom prst="ellipse">
                  <a:avLst/>
                </a:prstGeom>
                <a:noFill/>
                <a:ln w="9525">
                  <a:solidFill>
                    <a:schemeClr val="accent1"/>
                  </a:solidFill>
                  <a:round/>
                  <a:headEnd/>
                  <a:tailEnd/>
                </a:ln>
              </p:spPr>
              <p:txBody>
                <a:bodyPr wrap="none" anchor="ctr">
                  <a:prstTxWarp prst="textNoShape">
                    <a:avLst/>
                  </a:prstTxWarp>
                </a:bodyPr>
                <a:lstStyle/>
                <a:p>
                  <a:pPr eaLnBrk="0" fontAlgn="base" hangingPunct="0">
                    <a:spcBef>
                      <a:spcPct val="0"/>
                    </a:spcBef>
                    <a:spcAft>
                      <a:spcPct val="0"/>
                    </a:spcAft>
                    <a:defRPr/>
                  </a:pPr>
                  <a:endParaRPr lang="en-US" sz="2400" dirty="0">
                    <a:solidFill>
                      <a:srgbClr val="EAEAEA"/>
                    </a:solidFill>
                    <a:ea typeface="ＭＳ Ｐゴシック" pitchFamily="-108" charset="-128"/>
                  </a:endParaRPr>
                </a:p>
              </p:txBody>
            </p:sp>
            <p:sp>
              <p:nvSpPr>
                <p:cNvPr id="16" name="Oval 21"/>
                <p:cNvSpPr>
                  <a:spLocks noChangeArrowheads="1"/>
                </p:cNvSpPr>
                <p:nvPr/>
              </p:nvSpPr>
              <p:spPr bwMode="auto">
                <a:xfrm>
                  <a:off x="912" y="912"/>
                  <a:ext cx="1103" cy="960"/>
                </a:xfrm>
                <a:prstGeom prst="ellipse">
                  <a:avLst/>
                </a:prstGeom>
                <a:noFill/>
                <a:ln w="9525">
                  <a:solidFill>
                    <a:schemeClr val="accent1"/>
                  </a:solidFill>
                  <a:prstDash val="sysDot"/>
                  <a:round/>
                  <a:headEnd/>
                  <a:tailEnd/>
                </a:ln>
              </p:spPr>
              <p:txBody>
                <a:bodyPr wrap="none" anchor="ctr">
                  <a:prstTxWarp prst="textNoShape">
                    <a:avLst/>
                  </a:prstTxWarp>
                </a:bodyPr>
                <a:lstStyle/>
                <a:p>
                  <a:pPr eaLnBrk="0" fontAlgn="base" hangingPunct="0">
                    <a:spcBef>
                      <a:spcPct val="0"/>
                    </a:spcBef>
                    <a:spcAft>
                      <a:spcPct val="0"/>
                    </a:spcAft>
                    <a:defRPr/>
                  </a:pPr>
                  <a:endParaRPr lang="en-US" sz="2400" dirty="0">
                    <a:solidFill>
                      <a:srgbClr val="EAEAEA"/>
                    </a:solidFill>
                    <a:ea typeface="ＭＳ Ｐゴシック" pitchFamily="-108" charset="-128"/>
                  </a:endParaRPr>
                </a:p>
              </p:txBody>
            </p:sp>
          </p:grpSp>
        </p:grpSp>
        <p:sp>
          <p:nvSpPr>
            <p:cNvPr id="6" name="Line 22"/>
            <p:cNvSpPr>
              <a:spLocks noChangeShapeType="1"/>
            </p:cNvSpPr>
            <p:nvPr/>
          </p:nvSpPr>
          <p:spPr bwMode="auto">
            <a:xfrm flipH="1">
              <a:off x="0" y="1536"/>
              <a:ext cx="1584" cy="2160"/>
            </a:xfrm>
            <a:prstGeom prst="line">
              <a:avLst/>
            </a:prstGeom>
            <a:noFill/>
            <a:ln w="9525">
              <a:solidFill>
                <a:schemeClr val="accent1"/>
              </a:solidFill>
              <a:prstDash val="dash"/>
              <a:round/>
              <a:headEnd/>
              <a:tailEnd/>
            </a:ln>
          </p:spPr>
          <p:txBody>
            <a:bodyPr wrap="none" anchor="ctr">
              <a:prstTxWarp prst="textNoShape">
                <a:avLst/>
              </a:prstTxWarp>
            </a:bodyPr>
            <a:lstStyle/>
            <a:p>
              <a:pPr eaLnBrk="0" fontAlgn="base" hangingPunct="0">
                <a:spcBef>
                  <a:spcPct val="0"/>
                </a:spcBef>
                <a:spcAft>
                  <a:spcPct val="0"/>
                </a:spcAft>
                <a:defRPr/>
              </a:pPr>
              <a:endParaRPr lang="en-US" sz="2400" dirty="0">
                <a:solidFill>
                  <a:srgbClr val="EAEAEA"/>
                </a:solidFill>
                <a:ea typeface="ＭＳ Ｐゴシック" pitchFamily="-108" charset="-128"/>
              </a:endParaRPr>
            </a:p>
          </p:txBody>
        </p:sp>
        <p:sp>
          <p:nvSpPr>
            <p:cNvPr id="7" name="Line 23"/>
            <p:cNvSpPr>
              <a:spLocks noChangeShapeType="1"/>
            </p:cNvSpPr>
            <p:nvPr/>
          </p:nvSpPr>
          <p:spPr bwMode="auto">
            <a:xfrm>
              <a:off x="4176" y="1392"/>
              <a:ext cx="1584" cy="1728"/>
            </a:xfrm>
            <a:prstGeom prst="line">
              <a:avLst/>
            </a:prstGeom>
            <a:noFill/>
            <a:ln w="9525">
              <a:solidFill>
                <a:schemeClr val="accent1"/>
              </a:solidFill>
              <a:prstDash val="dash"/>
              <a:round/>
              <a:headEnd/>
              <a:tailEnd/>
            </a:ln>
          </p:spPr>
          <p:txBody>
            <a:bodyPr wrap="none" anchor="ctr">
              <a:prstTxWarp prst="textNoShape">
                <a:avLst/>
              </a:prstTxWarp>
            </a:bodyPr>
            <a:lstStyle/>
            <a:p>
              <a:pPr eaLnBrk="0" fontAlgn="base" hangingPunct="0">
                <a:spcBef>
                  <a:spcPct val="0"/>
                </a:spcBef>
                <a:spcAft>
                  <a:spcPct val="0"/>
                </a:spcAft>
                <a:defRPr/>
              </a:pPr>
              <a:endParaRPr lang="en-US" sz="2400" dirty="0">
                <a:solidFill>
                  <a:srgbClr val="EAEAEA"/>
                </a:solidFill>
                <a:ea typeface="ＭＳ Ｐゴシック" pitchFamily="-108" charset="-128"/>
              </a:endParaRPr>
            </a:p>
          </p:txBody>
        </p:sp>
        <p:sp>
          <p:nvSpPr>
            <p:cNvPr id="8" name="Line 24"/>
            <p:cNvSpPr>
              <a:spLocks noChangeShapeType="1"/>
            </p:cNvSpPr>
            <p:nvPr/>
          </p:nvSpPr>
          <p:spPr bwMode="auto">
            <a:xfrm flipV="1">
              <a:off x="3216" y="0"/>
              <a:ext cx="240" cy="3120"/>
            </a:xfrm>
            <a:prstGeom prst="line">
              <a:avLst/>
            </a:prstGeom>
            <a:noFill/>
            <a:ln w="9525">
              <a:solidFill>
                <a:schemeClr val="accent1"/>
              </a:solidFill>
              <a:round/>
              <a:headEnd/>
              <a:tailEnd/>
            </a:ln>
          </p:spPr>
          <p:txBody>
            <a:bodyPr wrap="none" anchor="ctr">
              <a:prstTxWarp prst="textNoShape">
                <a:avLst/>
              </a:prstTxWarp>
            </a:bodyPr>
            <a:lstStyle/>
            <a:p>
              <a:pPr eaLnBrk="0" fontAlgn="base" hangingPunct="0">
                <a:spcBef>
                  <a:spcPct val="0"/>
                </a:spcBef>
                <a:spcAft>
                  <a:spcPct val="0"/>
                </a:spcAft>
                <a:defRPr/>
              </a:pPr>
              <a:endParaRPr lang="en-US" sz="2400" dirty="0">
                <a:solidFill>
                  <a:srgbClr val="EAEAEA"/>
                </a:solidFill>
                <a:ea typeface="ＭＳ Ｐゴシック" pitchFamily="-108" charset="-128"/>
              </a:endParaRPr>
            </a:p>
          </p:txBody>
        </p:sp>
      </p:grpSp>
      <p:sp>
        <p:nvSpPr>
          <p:cNvPr id="4121" name="Rectangle 25"/>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122" name="Rectangle 2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7" name="Rectangle 27"/>
          <p:cNvSpPr>
            <a:spLocks noGrp="1" noChangeArrowheads="1"/>
          </p:cNvSpPr>
          <p:nvPr>
            <p:ph type="dt" sz="half" idx="10"/>
          </p:nvPr>
        </p:nvSpPr>
        <p:spPr/>
        <p:txBody>
          <a:bodyPr/>
          <a:lstStyle>
            <a:lvl1pPr>
              <a:defRPr b="0">
                <a:latin typeface="Times New Roman" pitchFamily="-108" charset="0"/>
              </a:defRPr>
            </a:lvl1pPr>
          </a:lstStyle>
          <a:p>
            <a:pPr>
              <a:defRPr/>
            </a:pPr>
            <a:endParaRPr lang="en-US" dirty="0">
              <a:solidFill>
                <a:srgbClr val="EAEAEA"/>
              </a:solidFill>
            </a:endParaRPr>
          </a:p>
        </p:txBody>
      </p:sp>
      <p:sp>
        <p:nvSpPr>
          <p:cNvPr id="28" name="Rectangle 28"/>
          <p:cNvSpPr>
            <a:spLocks noGrp="1" noChangeArrowheads="1"/>
          </p:cNvSpPr>
          <p:nvPr>
            <p:ph type="ftr" sz="quarter" idx="11"/>
          </p:nvPr>
        </p:nvSpPr>
        <p:spPr/>
        <p:txBody>
          <a:bodyPr/>
          <a:lstStyle>
            <a:lvl1pPr>
              <a:defRPr b="0">
                <a:latin typeface="Times New Roman" pitchFamily="-108" charset="0"/>
              </a:defRPr>
            </a:lvl1pPr>
          </a:lstStyle>
          <a:p>
            <a:pPr>
              <a:defRPr/>
            </a:pPr>
            <a:endParaRPr lang="en-US" dirty="0">
              <a:solidFill>
                <a:srgbClr val="EAEAEA"/>
              </a:solidFill>
            </a:endParaRPr>
          </a:p>
        </p:txBody>
      </p:sp>
      <p:sp>
        <p:nvSpPr>
          <p:cNvPr id="29" name="Rectangle 29"/>
          <p:cNvSpPr>
            <a:spLocks noGrp="1" noChangeArrowheads="1"/>
          </p:cNvSpPr>
          <p:nvPr>
            <p:ph type="sldNum" sz="quarter" idx="12"/>
          </p:nvPr>
        </p:nvSpPr>
        <p:spPr/>
        <p:txBody>
          <a:bodyPr/>
          <a:lstStyle>
            <a:lvl1pPr>
              <a:defRPr b="0">
                <a:latin typeface="Times New Roman" pitchFamily="-108" charset="0"/>
              </a:defRPr>
            </a:lvl1pPr>
          </a:lstStyle>
          <a:p>
            <a:pPr>
              <a:defRPr/>
            </a:pPr>
            <a:fld id="{5FCC0674-0003-F948-B3B5-853FD5AD067B}" type="slidenum">
              <a:rPr lang="en-US">
                <a:solidFill>
                  <a:srgbClr val="EAEAEA"/>
                </a:solidFill>
              </a:rPr>
              <a:pPr>
                <a:defRPr/>
              </a:pPr>
              <a:t>‹#›</a:t>
            </a:fld>
            <a:endParaRPr lang="en-US" dirty="0">
              <a:solidFill>
                <a:srgbClr val="EAEAEA"/>
              </a:solidFill>
            </a:endParaRPr>
          </a:p>
        </p:txBody>
      </p:sp>
    </p:spTree>
    <p:extLst>
      <p:ext uri="{BB962C8B-B14F-4D97-AF65-F5344CB8AC3E}">
        <p14:creationId xmlns:p14="http://schemas.microsoft.com/office/powerpoint/2010/main" val="1918117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dirty="0">
              <a:solidFill>
                <a:srgbClr val="EAEAEA"/>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dirty="0">
              <a:solidFill>
                <a:srgbClr val="EAEAEA"/>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17A3196B-C2D7-2944-8A72-D130E7339A72}" type="slidenum">
              <a:rPr lang="en-US">
                <a:solidFill>
                  <a:srgbClr val="EAEAEA"/>
                </a:solidFill>
              </a:rPr>
              <a:pPr>
                <a:defRPr/>
              </a:pPr>
              <a:t>‹#›</a:t>
            </a:fld>
            <a:endParaRPr lang="en-US" dirty="0">
              <a:solidFill>
                <a:srgbClr val="EAEAEA"/>
              </a:solidFill>
            </a:endParaRPr>
          </a:p>
        </p:txBody>
      </p:sp>
    </p:spTree>
    <p:extLst>
      <p:ext uri="{BB962C8B-B14F-4D97-AF65-F5344CB8AC3E}">
        <p14:creationId xmlns:p14="http://schemas.microsoft.com/office/powerpoint/2010/main" val="1191679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93834"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dirty="0">
              <a:solidFill>
                <a:srgbClr val="EAEAEA"/>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dirty="0">
              <a:solidFill>
                <a:srgbClr val="EAEAEA"/>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DB264F36-10D1-0E4B-A925-FF655A9378FF}" type="slidenum">
              <a:rPr lang="en-US">
                <a:solidFill>
                  <a:srgbClr val="EAEAEA"/>
                </a:solidFill>
              </a:rPr>
              <a:pPr>
                <a:defRPr/>
              </a:pPr>
              <a:t>‹#›</a:t>
            </a:fld>
            <a:endParaRPr lang="en-US" dirty="0">
              <a:solidFill>
                <a:srgbClr val="EAEAEA"/>
              </a:solidFill>
            </a:endParaRPr>
          </a:p>
        </p:txBody>
      </p:sp>
    </p:spTree>
    <p:extLst>
      <p:ext uri="{BB962C8B-B14F-4D97-AF65-F5344CB8AC3E}">
        <p14:creationId xmlns:p14="http://schemas.microsoft.com/office/powerpoint/2010/main" val="3881835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dirty="0">
              <a:solidFill>
                <a:srgbClr val="EAEAEA"/>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dirty="0">
              <a:solidFill>
                <a:srgbClr val="EAEAEA"/>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EB8F38C1-91A0-CE46-BE07-FFDFE822CDD1}" type="slidenum">
              <a:rPr lang="en-US">
                <a:solidFill>
                  <a:srgbClr val="EAEAEA"/>
                </a:solidFill>
              </a:rPr>
              <a:pPr>
                <a:defRPr/>
              </a:pPr>
              <a:t>‹#›</a:t>
            </a:fld>
            <a:endParaRPr lang="en-US" dirty="0">
              <a:solidFill>
                <a:srgbClr val="EAEAEA"/>
              </a:solidFill>
            </a:endParaRPr>
          </a:p>
        </p:txBody>
      </p:sp>
    </p:spTree>
    <p:extLst>
      <p:ext uri="{BB962C8B-B14F-4D97-AF65-F5344CB8AC3E}">
        <p14:creationId xmlns:p14="http://schemas.microsoft.com/office/powerpoint/2010/main" val="1364750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en-US" dirty="0">
              <a:solidFill>
                <a:srgbClr val="EAEAEA"/>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dirty="0">
              <a:solidFill>
                <a:srgbClr val="EAEAEA"/>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861E7D25-A3E3-604C-8578-847DD5802123}" type="slidenum">
              <a:rPr lang="en-US">
                <a:solidFill>
                  <a:srgbClr val="EAEAEA"/>
                </a:solidFill>
              </a:rPr>
              <a:pPr>
                <a:defRPr/>
              </a:pPr>
              <a:t>‹#›</a:t>
            </a:fld>
            <a:endParaRPr lang="en-US" dirty="0">
              <a:solidFill>
                <a:srgbClr val="EAEAEA"/>
              </a:solidFill>
            </a:endParaRPr>
          </a:p>
        </p:txBody>
      </p:sp>
    </p:spTree>
    <p:extLst>
      <p:ext uri="{BB962C8B-B14F-4D97-AF65-F5344CB8AC3E}">
        <p14:creationId xmlns:p14="http://schemas.microsoft.com/office/powerpoint/2010/main" val="2816015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5"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endParaRPr lang="en-US" dirty="0">
              <a:solidFill>
                <a:srgbClr val="EAEAEA"/>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dirty="0">
              <a:solidFill>
                <a:srgbClr val="EAEAEA"/>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D1D38121-8389-D64E-A1C4-BB32C825892A}" type="slidenum">
              <a:rPr lang="en-US">
                <a:solidFill>
                  <a:srgbClr val="EAEAEA"/>
                </a:solidFill>
              </a:rPr>
              <a:pPr>
                <a:defRPr/>
              </a:pPr>
              <a:t>‹#›</a:t>
            </a:fld>
            <a:endParaRPr lang="en-US" dirty="0">
              <a:solidFill>
                <a:srgbClr val="EAEAEA"/>
              </a:solidFill>
            </a:endParaRPr>
          </a:p>
        </p:txBody>
      </p:sp>
    </p:spTree>
    <p:extLst>
      <p:ext uri="{BB962C8B-B14F-4D97-AF65-F5344CB8AC3E}">
        <p14:creationId xmlns:p14="http://schemas.microsoft.com/office/powerpoint/2010/main" val="3912181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dt" sz="half" idx="10"/>
          </p:nvPr>
        </p:nvSpPr>
        <p:spPr>
          <a:ln/>
        </p:spPr>
        <p:txBody>
          <a:bodyPr/>
          <a:lstStyle>
            <a:lvl1pPr>
              <a:defRPr/>
            </a:lvl1pPr>
          </a:lstStyle>
          <a:p>
            <a:pPr>
              <a:defRPr/>
            </a:pPr>
            <a:endParaRPr lang="en-US" dirty="0">
              <a:solidFill>
                <a:srgbClr val="EAEAEA"/>
              </a:solidFill>
            </a:endParaRPr>
          </a:p>
        </p:txBody>
      </p:sp>
      <p:sp>
        <p:nvSpPr>
          <p:cNvPr id="8" name="Rectangle 24"/>
          <p:cNvSpPr>
            <a:spLocks noGrp="1" noChangeArrowheads="1"/>
          </p:cNvSpPr>
          <p:nvPr>
            <p:ph type="ftr" sz="quarter" idx="11"/>
          </p:nvPr>
        </p:nvSpPr>
        <p:spPr>
          <a:ln/>
        </p:spPr>
        <p:txBody>
          <a:bodyPr/>
          <a:lstStyle>
            <a:lvl1pPr>
              <a:defRPr/>
            </a:lvl1pPr>
          </a:lstStyle>
          <a:p>
            <a:pPr>
              <a:defRPr/>
            </a:pPr>
            <a:endParaRPr lang="en-US" dirty="0">
              <a:solidFill>
                <a:srgbClr val="EAEAEA"/>
              </a:solidFill>
            </a:endParaRPr>
          </a:p>
        </p:txBody>
      </p:sp>
      <p:sp>
        <p:nvSpPr>
          <p:cNvPr id="9" name="Rectangle 25"/>
          <p:cNvSpPr>
            <a:spLocks noGrp="1" noChangeArrowheads="1"/>
          </p:cNvSpPr>
          <p:nvPr>
            <p:ph type="sldNum" sz="quarter" idx="12"/>
          </p:nvPr>
        </p:nvSpPr>
        <p:spPr>
          <a:ln/>
        </p:spPr>
        <p:txBody>
          <a:bodyPr/>
          <a:lstStyle>
            <a:lvl1pPr>
              <a:defRPr/>
            </a:lvl1pPr>
          </a:lstStyle>
          <a:p>
            <a:pPr>
              <a:defRPr/>
            </a:pPr>
            <a:fld id="{6B22AD1D-E945-184B-B9F4-AD03D6C76A67}" type="slidenum">
              <a:rPr lang="en-US">
                <a:solidFill>
                  <a:srgbClr val="EAEAEA"/>
                </a:solidFill>
              </a:rPr>
              <a:pPr>
                <a:defRPr/>
              </a:pPr>
              <a:t>‹#›</a:t>
            </a:fld>
            <a:endParaRPr lang="en-US" dirty="0">
              <a:solidFill>
                <a:srgbClr val="EAEAEA"/>
              </a:solidFill>
            </a:endParaRPr>
          </a:p>
        </p:txBody>
      </p:sp>
    </p:spTree>
    <p:extLst>
      <p:ext uri="{BB962C8B-B14F-4D97-AF65-F5344CB8AC3E}">
        <p14:creationId xmlns:p14="http://schemas.microsoft.com/office/powerpoint/2010/main" val="2044077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dt" sz="half" idx="10"/>
          </p:nvPr>
        </p:nvSpPr>
        <p:spPr>
          <a:ln/>
        </p:spPr>
        <p:txBody>
          <a:bodyPr/>
          <a:lstStyle>
            <a:lvl1pPr>
              <a:defRPr/>
            </a:lvl1pPr>
          </a:lstStyle>
          <a:p>
            <a:pPr>
              <a:defRPr/>
            </a:pPr>
            <a:endParaRPr lang="en-US" dirty="0">
              <a:solidFill>
                <a:srgbClr val="EAEAEA"/>
              </a:solidFill>
            </a:endParaRPr>
          </a:p>
        </p:txBody>
      </p:sp>
      <p:sp>
        <p:nvSpPr>
          <p:cNvPr id="4" name="Rectangle 24"/>
          <p:cNvSpPr>
            <a:spLocks noGrp="1" noChangeArrowheads="1"/>
          </p:cNvSpPr>
          <p:nvPr>
            <p:ph type="ftr" sz="quarter" idx="11"/>
          </p:nvPr>
        </p:nvSpPr>
        <p:spPr>
          <a:ln/>
        </p:spPr>
        <p:txBody>
          <a:bodyPr/>
          <a:lstStyle>
            <a:lvl1pPr>
              <a:defRPr/>
            </a:lvl1pPr>
          </a:lstStyle>
          <a:p>
            <a:pPr>
              <a:defRPr/>
            </a:pPr>
            <a:endParaRPr lang="en-US" dirty="0">
              <a:solidFill>
                <a:srgbClr val="EAEAEA"/>
              </a:solidFill>
            </a:endParaRPr>
          </a:p>
        </p:txBody>
      </p:sp>
      <p:sp>
        <p:nvSpPr>
          <p:cNvPr id="5" name="Rectangle 25"/>
          <p:cNvSpPr>
            <a:spLocks noGrp="1" noChangeArrowheads="1"/>
          </p:cNvSpPr>
          <p:nvPr>
            <p:ph type="sldNum" sz="quarter" idx="12"/>
          </p:nvPr>
        </p:nvSpPr>
        <p:spPr>
          <a:ln/>
        </p:spPr>
        <p:txBody>
          <a:bodyPr/>
          <a:lstStyle>
            <a:lvl1pPr>
              <a:defRPr/>
            </a:lvl1pPr>
          </a:lstStyle>
          <a:p>
            <a:pPr>
              <a:defRPr/>
            </a:pPr>
            <a:fld id="{7692FB95-E458-F846-BF36-9B5EE9FFCA8E}" type="slidenum">
              <a:rPr lang="en-US">
                <a:solidFill>
                  <a:srgbClr val="EAEAEA"/>
                </a:solidFill>
              </a:rPr>
              <a:pPr>
                <a:defRPr/>
              </a:pPr>
              <a:t>‹#›</a:t>
            </a:fld>
            <a:endParaRPr lang="en-US" dirty="0">
              <a:solidFill>
                <a:srgbClr val="EAEAEA"/>
              </a:solidFill>
            </a:endParaRPr>
          </a:p>
        </p:txBody>
      </p:sp>
    </p:spTree>
    <p:extLst>
      <p:ext uri="{BB962C8B-B14F-4D97-AF65-F5344CB8AC3E}">
        <p14:creationId xmlns:p14="http://schemas.microsoft.com/office/powerpoint/2010/main" val="1123608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dirty="0">
              <a:solidFill>
                <a:srgbClr val="EAEAEA"/>
              </a:solidFill>
            </a:endParaRPr>
          </a:p>
        </p:txBody>
      </p:sp>
      <p:sp>
        <p:nvSpPr>
          <p:cNvPr id="3" name="Rectangle 24"/>
          <p:cNvSpPr>
            <a:spLocks noGrp="1" noChangeArrowheads="1"/>
          </p:cNvSpPr>
          <p:nvPr>
            <p:ph type="ftr" sz="quarter" idx="11"/>
          </p:nvPr>
        </p:nvSpPr>
        <p:spPr>
          <a:ln/>
        </p:spPr>
        <p:txBody>
          <a:bodyPr/>
          <a:lstStyle>
            <a:lvl1pPr>
              <a:defRPr/>
            </a:lvl1pPr>
          </a:lstStyle>
          <a:p>
            <a:pPr>
              <a:defRPr/>
            </a:pPr>
            <a:endParaRPr lang="en-US" dirty="0">
              <a:solidFill>
                <a:srgbClr val="EAEAEA"/>
              </a:solidFill>
            </a:endParaRPr>
          </a:p>
        </p:txBody>
      </p:sp>
      <p:sp>
        <p:nvSpPr>
          <p:cNvPr id="4" name="Rectangle 25"/>
          <p:cNvSpPr>
            <a:spLocks noGrp="1" noChangeArrowheads="1"/>
          </p:cNvSpPr>
          <p:nvPr>
            <p:ph type="sldNum" sz="quarter" idx="12"/>
          </p:nvPr>
        </p:nvSpPr>
        <p:spPr>
          <a:ln/>
        </p:spPr>
        <p:txBody>
          <a:bodyPr/>
          <a:lstStyle>
            <a:lvl1pPr>
              <a:defRPr/>
            </a:lvl1pPr>
          </a:lstStyle>
          <a:p>
            <a:pPr>
              <a:defRPr/>
            </a:pPr>
            <a:fld id="{97E7122F-9C11-7540-8D62-9B224D4C0DF1}" type="slidenum">
              <a:rPr lang="en-US">
                <a:solidFill>
                  <a:srgbClr val="EAEAEA"/>
                </a:solidFill>
              </a:rPr>
              <a:pPr>
                <a:defRPr/>
              </a:pPr>
              <a:t>‹#›</a:t>
            </a:fld>
            <a:endParaRPr lang="en-US" dirty="0">
              <a:solidFill>
                <a:srgbClr val="EAEAEA"/>
              </a:solidFill>
            </a:endParaRPr>
          </a:p>
        </p:txBody>
      </p:sp>
    </p:spTree>
    <p:extLst>
      <p:ext uri="{BB962C8B-B14F-4D97-AF65-F5344CB8AC3E}">
        <p14:creationId xmlns:p14="http://schemas.microsoft.com/office/powerpoint/2010/main" val="212507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48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6" y="273052"/>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dirty="0">
              <a:solidFill>
                <a:srgbClr val="EAEAEA"/>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dirty="0">
              <a:solidFill>
                <a:srgbClr val="EAEAEA"/>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19179206-80DF-524D-9FF5-7B01C3CEA2F2}" type="slidenum">
              <a:rPr lang="en-US">
                <a:solidFill>
                  <a:srgbClr val="EAEAEA"/>
                </a:solidFill>
              </a:rPr>
              <a:pPr>
                <a:defRPr/>
              </a:pPr>
              <a:t>‹#›</a:t>
            </a:fld>
            <a:endParaRPr lang="en-US" dirty="0">
              <a:solidFill>
                <a:srgbClr val="EAEAEA"/>
              </a:solidFill>
            </a:endParaRPr>
          </a:p>
        </p:txBody>
      </p:sp>
    </p:spTree>
    <p:extLst>
      <p:ext uri="{BB962C8B-B14F-4D97-AF65-F5344CB8AC3E}">
        <p14:creationId xmlns:p14="http://schemas.microsoft.com/office/powerpoint/2010/main" val="2760955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dirty="0">
              <a:solidFill>
                <a:srgbClr val="EAEAEA"/>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dirty="0">
              <a:solidFill>
                <a:srgbClr val="EAEAEA"/>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4E15A1C3-2D97-594D-9CA7-1EF834496AD9}" type="slidenum">
              <a:rPr lang="en-US">
                <a:solidFill>
                  <a:srgbClr val="EAEAEA"/>
                </a:solidFill>
              </a:rPr>
              <a:pPr>
                <a:defRPr/>
              </a:pPr>
              <a:t>‹#›</a:t>
            </a:fld>
            <a:endParaRPr lang="en-US" dirty="0">
              <a:solidFill>
                <a:srgbClr val="EAEAEA"/>
              </a:solidFill>
            </a:endParaRPr>
          </a:p>
        </p:txBody>
      </p:sp>
    </p:spTree>
    <p:extLst>
      <p:ext uri="{BB962C8B-B14F-4D97-AF65-F5344CB8AC3E}">
        <p14:creationId xmlns:p14="http://schemas.microsoft.com/office/powerpoint/2010/main" val="3021599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839200" cy="6858000"/>
            <a:chOff x="0" y="0"/>
            <a:chExt cx="5568" cy="4320"/>
          </a:xfrm>
        </p:grpSpPr>
        <p:grpSp>
          <p:nvGrpSpPr>
            <p:cNvPr id="1032" name="Group 3"/>
            <p:cNvGrpSpPr>
              <a:grpSpLocks/>
            </p:cNvGrpSpPr>
            <p:nvPr userDrawn="1"/>
          </p:nvGrpSpPr>
          <p:grpSpPr bwMode="auto">
            <a:xfrm>
              <a:off x="0" y="0"/>
              <a:ext cx="3216" cy="3072"/>
              <a:chOff x="0" y="0"/>
              <a:chExt cx="2928" cy="2784"/>
            </a:xfrm>
          </p:grpSpPr>
          <p:sp>
            <p:nvSpPr>
              <p:cNvPr id="1045" name="Oval 4"/>
              <p:cNvSpPr>
                <a:spLocks noChangeArrowheads="1"/>
              </p:cNvSpPr>
              <p:nvPr/>
            </p:nvSpPr>
            <p:spPr bwMode="auto">
              <a:xfrm>
                <a:off x="0" y="0"/>
                <a:ext cx="2928" cy="2784"/>
              </a:xfrm>
              <a:prstGeom prst="ellipse">
                <a:avLst/>
              </a:prstGeom>
              <a:noFill/>
              <a:ln w="9525">
                <a:solidFill>
                  <a:schemeClr val="accent1"/>
                </a:solidFill>
                <a:round/>
                <a:headEnd/>
                <a:tailEnd/>
              </a:ln>
            </p:spPr>
            <p:txBody>
              <a:bodyPr wrap="none" anchor="ctr">
                <a:prstTxWarp prst="textNoShape">
                  <a:avLst/>
                </a:prstTxWarp>
              </a:bodyPr>
              <a:lstStyle/>
              <a:p>
                <a:pPr eaLnBrk="0" fontAlgn="base" hangingPunct="0">
                  <a:spcBef>
                    <a:spcPct val="0"/>
                  </a:spcBef>
                  <a:spcAft>
                    <a:spcPct val="0"/>
                  </a:spcAft>
                  <a:defRPr/>
                </a:pPr>
                <a:endParaRPr lang="en-US" sz="2400" dirty="0">
                  <a:solidFill>
                    <a:srgbClr val="EAEAEA"/>
                  </a:solidFill>
                  <a:ea typeface="ＭＳ Ｐゴシック" pitchFamily="-108" charset="-128"/>
                </a:endParaRPr>
              </a:p>
            </p:txBody>
          </p:sp>
          <p:sp>
            <p:nvSpPr>
              <p:cNvPr id="1046" name="Oval 5"/>
              <p:cNvSpPr>
                <a:spLocks noChangeArrowheads="1"/>
              </p:cNvSpPr>
              <p:nvPr/>
            </p:nvSpPr>
            <p:spPr bwMode="auto">
              <a:xfrm>
                <a:off x="240" y="240"/>
                <a:ext cx="2446" cy="2304"/>
              </a:xfrm>
              <a:prstGeom prst="ellipse">
                <a:avLst/>
              </a:prstGeom>
              <a:noFill/>
              <a:ln w="9525">
                <a:solidFill>
                  <a:schemeClr val="accent1"/>
                </a:solidFill>
                <a:round/>
                <a:headEnd/>
                <a:tailEnd/>
              </a:ln>
            </p:spPr>
            <p:txBody>
              <a:bodyPr wrap="none" anchor="ctr">
                <a:prstTxWarp prst="textNoShape">
                  <a:avLst/>
                </a:prstTxWarp>
              </a:bodyPr>
              <a:lstStyle/>
              <a:p>
                <a:pPr eaLnBrk="0" fontAlgn="base" hangingPunct="0">
                  <a:spcBef>
                    <a:spcPct val="0"/>
                  </a:spcBef>
                  <a:spcAft>
                    <a:spcPct val="0"/>
                  </a:spcAft>
                  <a:defRPr/>
                </a:pPr>
                <a:endParaRPr lang="en-US" sz="2400" dirty="0">
                  <a:solidFill>
                    <a:srgbClr val="EAEAEA"/>
                  </a:solidFill>
                  <a:ea typeface="ＭＳ Ｐゴシック" pitchFamily="-108" charset="-128"/>
                </a:endParaRPr>
              </a:p>
            </p:txBody>
          </p:sp>
          <p:sp>
            <p:nvSpPr>
              <p:cNvPr id="1047" name="Oval 6"/>
              <p:cNvSpPr>
                <a:spLocks noChangeArrowheads="1"/>
              </p:cNvSpPr>
              <p:nvPr/>
            </p:nvSpPr>
            <p:spPr bwMode="auto">
              <a:xfrm>
                <a:off x="480" y="480"/>
                <a:ext cx="1968" cy="1822"/>
              </a:xfrm>
              <a:prstGeom prst="ellipse">
                <a:avLst/>
              </a:prstGeom>
              <a:noFill/>
              <a:ln w="9525">
                <a:solidFill>
                  <a:schemeClr val="accent1"/>
                </a:solidFill>
                <a:round/>
                <a:headEnd/>
                <a:tailEnd/>
              </a:ln>
            </p:spPr>
            <p:txBody>
              <a:bodyPr wrap="none" anchor="ctr">
                <a:prstTxWarp prst="textNoShape">
                  <a:avLst/>
                </a:prstTxWarp>
              </a:bodyPr>
              <a:lstStyle/>
              <a:p>
                <a:pPr eaLnBrk="0" fontAlgn="base" hangingPunct="0">
                  <a:spcBef>
                    <a:spcPct val="0"/>
                  </a:spcBef>
                  <a:spcAft>
                    <a:spcPct val="0"/>
                  </a:spcAft>
                  <a:defRPr/>
                </a:pPr>
                <a:endParaRPr lang="en-US" sz="2400" dirty="0">
                  <a:solidFill>
                    <a:srgbClr val="EAEAEA"/>
                  </a:solidFill>
                  <a:ea typeface="ＭＳ Ｐゴシック" pitchFamily="-108" charset="-128"/>
                </a:endParaRPr>
              </a:p>
            </p:txBody>
          </p:sp>
          <p:sp>
            <p:nvSpPr>
              <p:cNvPr id="1048" name="Oval 7"/>
              <p:cNvSpPr>
                <a:spLocks noChangeArrowheads="1"/>
              </p:cNvSpPr>
              <p:nvPr/>
            </p:nvSpPr>
            <p:spPr bwMode="auto">
              <a:xfrm>
                <a:off x="720" y="720"/>
                <a:ext cx="1487" cy="1349"/>
              </a:xfrm>
              <a:prstGeom prst="ellipse">
                <a:avLst/>
              </a:prstGeom>
              <a:noFill/>
              <a:ln w="9525">
                <a:solidFill>
                  <a:schemeClr val="accent1"/>
                </a:solidFill>
                <a:round/>
                <a:headEnd/>
                <a:tailEnd/>
              </a:ln>
            </p:spPr>
            <p:txBody>
              <a:bodyPr wrap="none" anchor="ctr">
                <a:prstTxWarp prst="textNoShape">
                  <a:avLst/>
                </a:prstTxWarp>
              </a:bodyPr>
              <a:lstStyle/>
              <a:p>
                <a:pPr eaLnBrk="0" fontAlgn="base" hangingPunct="0">
                  <a:spcBef>
                    <a:spcPct val="0"/>
                  </a:spcBef>
                  <a:spcAft>
                    <a:spcPct val="0"/>
                  </a:spcAft>
                  <a:defRPr/>
                </a:pPr>
                <a:endParaRPr lang="en-US" sz="2400" dirty="0">
                  <a:solidFill>
                    <a:srgbClr val="EAEAEA"/>
                  </a:solidFill>
                  <a:ea typeface="ＭＳ Ｐゴシック" pitchFamily="-108" charset="-128"/>
                </a:endParaRPr>
              </a:p>
            </p:txBody>
          </p:sp>
          <p:sp>
            <p:nvSpPr>
              <p:cNvPr id="1049" name="Oval 8"/>
              <p:cNvSpPr>
                <a:spLocks noChangeArrowheads="1"/>
              </p:cNvSpPr>
              <p:nvPr/>
            </p:nvSpPr>
            <p:spPr bwMode="auto">
              <a:xfrm>
                <a:off x="912" y="912"/>
                <a:ext cx="1104" cy="962"/>
              </a:xfrm>
              <a:prstGeom prst="ellipse">
                <a:avLst/>
              </a:prstGeom>
              <a:noFill/>
              <a:ln w="9525">
                <a:solidFill>
                  <a:schemeClr val="accent1"/>
                </a:solidFill>
                <a:prstDash val="sysDot"/>
                <a:round/>
                <a:headEnd/>
                <a:tailEnd/>
              </a:ln>
            </p:spPr>
            <p:txBody>
              <a:bodyPr wrap="none" anchor="ctr">
                <a:prstTxWarp prst="textNoShape">
                  <a:avLst/>
                </a:prstTxWarp>
              </a:bodyPr>
              <a:lstStyle/>
              <a:p>
                <a:pPr eaLnBrk="0" fontAlgn="base" hangingPunct="0">
                  <a:spcBef>
                    <a:spcPct val="0"/>
                  </a:spcBef>
                  <a:spcAft>
                    <a:spcPct val="0"/>
                  </a:spcAft>
                  <a:defRPr/>
                </a:pPr>
                <a:endParaRPr lang="en-US" sz="2400" dirty="0">
                  <a:solidFill>
                    <a:srgbClr val="EAEAEA"/>
                  </a:solidFill>
                  <a:ea typeface="ＭＳ Ｐゴシック" pitchFamily="-108" charset="-128"/>
                </a:endParaRPr>
              </a:p>
            </p:txBody>
          </p:sp>
        </p:grpSp>
        <p:grpSp>
          <p:nvGrpSpPr>
            <p:cNvPr id="1033" name="Group 9"/>
            <p:cNvGrpSpPr>
              <a:grpSpLocks/>
            </p:cNvGrpSpPr>
            <p:nvPr userDrawn="1"/>
          </p:nvGrpSpPr>
          <p:grpSpPr bwMode="auto">
            <a:xfrm>
              <a:off x="2016" y="2016"/>
              <a:ext cx="2448" cy="2304"/>
              <a:chOff x="0" y="0"/>
              <a:chExt cx="2928" cy="2784"/>
            </a:xfrm>
          </p:grpSpPr>
          <p:sp>
            <p:nvSpPr>
              <p:cNvPr id="1040" name="Oval 10"/>
              <p:cNvSpPr>
                <a:spLocks noChangeArrowheads="1"/>
              </p:cNvSpPr>
              <p:nvPr/>
            </p:nvSpPr>
            <p:spPr bwMode="auto">
              <a:xfrm>
                <a:off x="0" y="0"/>
                <a:ext cx="2928" cy="2784"/>
              </a:xfrm>
              <a:prstGeom prst="ellipse">
                <a:avLst/>
              </a:prstGeom>
              <a:noFill/>
              <a:ln w="9525">
                <a:solidFill>
                  <a:schemeClr val="accent1"/>
                </a:solidFill>
                <a:round/>
                <a:headEnd/>
                <a:tailEnd/>
              </a:ln>
            </p:spPr>
            <p:txBody>
              <a:bodyPr wrap="none" anchor="ctr">
                <a:prstTxWarp prst="textNoShape">
                  <a:avLst/>
                </a:prstTxWarp>
              </a:bodyPr>
              <a:lstStyle/>
              <a:p>
                <a:pPr eaLnBrk="0" fontAlgn="base" hangingPunct="0">
                  <a:spcBef>
                    <a:spcPct val="0"/>
                  </a:spcBef>
                  <a:spcAft>
                    <a:spcPct val="0"/>
                  </a:spcAft>
                  <a:defRPr/>
                </a:pPr>
                <a:endParaRPr lang="en-US" sz="2400" dirty="0">
                  <a:solidFill>
                    <a:srgbClr val="EAEAEA"/>
                  </a:solidFill>
                  <a:ea typeface="ＭＳ Ｐゴシック" pitchFamily="-108" charset="-128"/>
                </a:endParaRPr>
              </a:p>
            </p:txBody>
          </p:sp>
          <p:sp>
            <p:nvSpPr>
              <p:cNvPr id="1041" name="Oval 11"/>
              <p:cNvSpPr>
                <a:spLocks noChangeArrowheads="1"/>
              </p:cNvSpPr>
              <p:nvPr/>
            </p:nvSpPr>
            <p:spPr bwMode="auto">
              <a:xfrm>
                <a:off x="240" y="240"/>
                <a:ext cx="2444" cy="2303"/>
              </a:xfrm>
              <a:prstGeom prst="ellipse">
                <a:avLst/>
              </a:prstGeom>
              <a:noFill/>
              <a:ln w="9525">
                <a:solidFill>
                  <a:schemeClr val="accent1"/>
                </a:solidFill>
                <a:round/>
                <a:headEnd/>
                <a:tailEnd/>
              </a:ln>
            </p:spPr>
            <p:txBody>
              <a:bodyPr wrap="none" anchor="ctr">
                <a:prstTxWarp prst="textNoShape">
                  <a:avLst/>
                </a:prstTxWarp>
              </a:bodyPr>
              <a:lstStyle/>
              <a:p>
                <a:pPr eaLnBrk="0" fontAlgn="base" hangingPunct="0">
                  <a:spcBef>
                    <a:spcPct val="0"/>
                  </a:spcBef>
                  <a:spcAft>
                    <a:spcPct val="0"/>
                  </a:spcAft>
                  <a:defRPr/>
                </a:pPr>
                <a:endParaRPr lang="en-US" sz="2400" dirty="0">
                  <a:solidFill>
                    <a:srgbClr val="EAEAEA"/>
                  </a:solidFill>
                  <a:ea typeface="ＭＳ Ｐゴシック" pitchFamily="-108" charset="-128"/>
                </a:endParaRPr>
              </a:p>
            </p:txBody>
          </p:sp>
          <p:sp>
            <p:nvSpPr>
              <p:cNvPr id="1042" name="Oval 12"/>
              <p:cNvSpPr>
                <a:spLocks noChangeArrowheads="1"/>
              </p:cNvSpPr>
              <p:nvPr/>
            </p:nvSpPr>
            <p:spPr bwMode="auto">
              <a:xfrm>
                <a:off x="479" y="480"/>
                <a:ext cx="1969" cy="1826"/>
              </a:xfrm>
              <a:prstGeom prst="ellipse">
                <a:avLst/>
              </a:prstGeom>
              <a:noFill/>
              <a:ln w="9525">
                <a:solidFill>
                  <a:schemeClr val="accent1"/>
                </a:solidFill>
                <a:round/>
                <a:headEnd/>
                <a:tailEnd/>
              </a:ln>
            </p:spPr>
            <p:txBody>
              <a:bodyPr wrap="none" anchor="ctr">
                <a:prstTxWarp prst="textNoShape">
                  <a:avLst/>
                </a:prstTxWarp>
              </a:bodyPr>
              <a:lstStyle/>
              <a:p>
                <a:pPr eaLnBrk="0" fontAlgn="base" hangingPunct="0">
                  <a:spcBef>
                    <a:spcPct val="0"/>
                  </a:spcBef>
                  <a:spcAft>
                    <a:spcPct val="0"/>
                  </a:spcAft>
                  <a:defRPr/>
                </a:pPr>
                <a:endParaRPr lang="en-US" sz="2400" dirty="0">
                  <a:solidFill>
                    <a:srgbClr val="EAEAEA"/>
                  </a:solidFill>
                  <a:ea typeface="ＭＳ Ｐゴシック" pitchFamily="-108" charset="-128"/>
                </a:endParaRPr>
              </a:p>
            </p:txBody>
          </p:sp>
          <p:sp>
            <p:nvSpPr>
              <p:cNvPr id="1043" name="Oval 13"/>
              <p:cNvSpPr>
                <a:spLocks noChangeArrowheads="1"/>
              </p:cNvSpPr>
              <p:nvPr/>
            </p:nvSpPr>
            <p:spPr bwMode="auto">
              <a:xfrm>
                <a:off x="720" y="720"/>
                <a:ext cx="1488" cy="1344"/>
              </a:xfrm>
              <a:prstGeom prst="ellipse">
                <a:avLst/>
              </a:prstGeom>
              <a:noFill/>
              <a:ln w="9525">
                <a:solidFill>
                  <a:schemeClr val="accent1"/>
                </a:solidFill>
                <a:round/>
                <a:headEnd/>
                <a:tailEnd/>
              </a:ln>
            </p:spPr>
            <p:txBody>
              <a:bodyPr wrap="none" anchor="ctr">
                <a:prstTxWarp prst="textNoShape">
                  <a:avLst/>
                </a:prstTxWarp>
              </a:bodyPr>
              <a:lstStyle/>
              <a:p>
                <a:pPr eaLnBrk="0" fontAlgn="base" hangingPunct="0">
                  <a:spcBef>
                    <a:spcPct val="0"/>
                  </a:spcBef>
                  <a:spcAft>
                    <a:spcPct val="0"/>
                  </a:spcAft>
                  <a:defRPr/>
                </a:pPr>
                <a:endParaRPr lang="en-US" sz="2400" dirty="0">
                  <a:solidFill>
                    <a:srgbClr val="EAEAEA"/>
                  </a:solidFill>
                  <a:ea typeface="ＭＳ Ｐゴシック" pitchFamily="-108" charset="-128"/>
                </a:endParaRPr>
              </a:p>
            </p:txBody>
          </p:sp>
          <p:sp>
            <p:nvSpPr>
              <p:cNvPr id="1044" name="Oval 14"/>
              <p:cNvSpPr>
                <a:spLocks noChangeArrowheads="1"/>
              </p:cNvSpPr>
              <p:nvPr/>
            </p:nvSpPr>
            <p:spPr bwMode="auto">
              <a:xfrm>
                <a:off x="912" y="912"/>
                <a:ext cx="1104" cy="958"/>
              </a:xfrm>
              <a:prstGeom prst="ellipse">
                <a:avLst/>
              </a:prstGeom>
              <a:noFill/>
              <a:ln w="9525">
                <a:solidFill>
                  <a:schemeClr val="accent1"/>
                </a:solidFill>
                <a:prstDash val="sysDot"/>
                <a:round/>
                <a:headEnd/>
                <a:tailEnd/>
              </a:ln>
            </p:spPr>
            <p:txBody>
              <a:bodyPr wrap="none" anchor="ctr">
                <a:prstTxWarp prst="textNoShape">
                  <a:avLst/>
                </a:prstTxWarp>
              </a:bodyPr>
              <a:lstStyle/>
              <a:p>
                <a:pPr eaLnBrk="0" fontAlgn="base" hangingPunct="0">
                  <a:spcBef>
                    <a:spcPct val="0"/>
                  </a:spcBef>
                  <a:spcAft>
                    <a:spcPct val="0"/>
                  </a:spcAft>
                  <a:defRPr/>
                </a:pPr>
                <a:endParaRPr lang="en-US" sz="2400" dirty="0">
                  <a:solidFill>
                    <a:srgbClr val="EAEAEA"/>
                  </a:solidFill>
                  <a:ea typeface="ＭＳ Ｐゴシック" pitchFamily="-108" charset="-128"/>
                </a:endParaRPr>
              </a:p>
            </p:txBody>
          </p:sp>
        </p:grpSp>
        <p:grpSp>
          <p:nvGrpSpPr>
            <p:cNvPr id="1034" name="Group 15"/>
            <p:cNvGrpSpPr>
              <a:grpSpLocks/>
            </p:cNvGrpSpPr>
            <p:nvPr userDrawn="1"/>
          </p:nvGrpSpPr>
          <p:grpSpPr bwMode="auto">
            <a:xfrm>
              <a:off x="2832" y="96"/>
              <a:ext cx="2736" cy="2592"/>
              <a:chOff x="0" y="0"/>
              <a:chExt cx="2928" cy="2784"/>
            </a:xfrm>
          </p:grpSpPr>
          <p:sp>
            <p:nvSpPr>
              <p:cNvPr id="1035" name="Oval 16"/>
              <p:cNvSpPr>
                <a:spLocks noChangeArrowheads="1"/>
              </p:cNvSpPr>
              <p:nvPr/>
            </p:nvSpPr>
            <p:spPr bwMode="auto">
              <a:xfrm>
                <a:off x="0" y="0"/>
                <a:ext cx="2928" cy="2784"/>
              </a:xfrm>
              <a:prstGeom prst="ellipse">
                <a:avLst/>
              </a:prstGeom>
              <a:noFill/>
              <a:ln w="9525">
                <a:solidFill>
                  <a:schemeClr val="accent1"/>
                </a:solidFill>
                <a:round/>
                <a:headEnd/>
                <a:tailEnd/>
              </a:ln>
            </p:spPr>
            <p:txBody>
              <a:bodyPr wrap="none" anchor="ctr">
                <a:prstTxWarp prst="textNoShape">
                  <a:avLst/>
                </a:prstTxWarp>
              </a:bodyPr>
              <a:lstStyle/>
              <a:p>
                <a:pPr eaLnBrk="0" fontAlgn="base" hangingPunct="0">
                  <a:spcBef>
                    <a:spcPct val="0"/>
                  </a:spcBef>
                  <a:spcAft>
                    <a:spcPct val="0"/>
                  </a:spcAft>
                  <a:defRPr/>
                </a:pPr>
                <a:endParaRPr lang="en-US" sz="2400" dirty="0">
                  <a:solidFill>
                    <a:srgbClr val="EAEAEA"/>
                  </a:solidFill>
                  <a:ea typeface="ＭＳ Ｐゴシック" pitchFamily="-108" charset="-128"/>
                </a:endParaRPr>
              </a:p>
            </p:txBody>
          </p:sp>
          <p:sp>
            <p:nvSpPr>
              <p:cNvPr id="1036" name="Oval 17"/>
              <p:cNvSpPr>
                <a:spLocks noChangeArrowheads="1"/>
              </p:cNvSpPr>
              <p:nvPr/>
            </p:nvSpPr>
            <p:spPr bwMode="auto">
              <a:xfrm>
                <a:off x="240" y="240"/>
                <a:ext cx="2450" cy="2305"/>
              </a:xfrm>
              <a:prstGeom prst="ellipse">
                <a:avLst/>
              </a:prstGeom>
              <a:noFill/>
              <a:ln w="9525">
                <a:solidFill>
                  <a:schemeClr val="accent1"/>
                </a:solidFill>
                <a:round/>
                <a:headEnd/>
                <a:tailEnd/>
              </a:ln>
            </p:spPr>
            <p:txBody>
              <a:bodyPr wrap="none" anchor="ctr">
                <a:prstTxWarp prst="textNoShape">
                  <a:avLst/>
                </a:prstTxWarp>
              </a:bodyPr>
              <a:lstStyle/>
              <a:p>
                <a:pPr eaLnBrk="0" fontAlgn="base" hangingPunct="0">
                  <a:spcBef>
                    <a:spcPct val="0"/>
                  </a:spcBef>
                  <a:spcAft>
                    <a:spcPct val="0"/>
                  </a:spcAft>
                  <a:defRPr/>
                </a:pPr>
                <a:endParaRPr lang="en-US" sz="2400" dirty="0">
                  <a:solidFill>
                    <a:srgbClr val="EAEAEA"/>
                  </a:solidFill>
                  <a:ea typeface="ＭＳ Ｐゴシック" pitchFamily="-108" charset="-128"/>
                </a:endParaRPr>
              </a:p>
            </p:txBody>
          </p:sp>
          <p:sp>
            <p:nvSpPr>
              <p:cNvPr id="1037" name="Oval 18"/>
              <p:cNvSpPr>
                <a:spLocks noChangeArrowheads="1"/>
              </p:cNvSpPr>
              <p:nvPr/>
            </p:nvSpPr>
            <p:spPr bwMode="auto">
              <a:xfrm>
                <a:off x="480" y="480"/>
                <a:ext cx="1962" cy="1824"/>
              </a:xfrm>
              <a:prstGeom prst="ellipse">
                <a:avLst/>
              </a:prstGeom>
              <a:noFill/>
              <a:ln w="9525">
                <a:solidFill>
                  <a:schemeClr val="accent1"/>
                </a:solidFill>
                <a:round/>
                <a:headEnd/>
                <a:tailEnd/>
              </a:ln>
            </p:spPr>
            <p:txBody>
              <a:bodyPr wrap="none" anchor="ctr">
                <a:prstTxWarp prst="textNoShape">
                  <a:avLst/>
                </a:prstTxWarp>
              </a:bodyPr>
              <a:lstStyle/>
              <a:p>
                <a:pPr eaLnBrk="0" fontAlgn="base" hangingPunct="0">
                  <a:spcBef>
                    <a:spcPct val="0"/>
                  </a:spcBef>
                  <a:spcAft>
                    <a:spcPct val="0"/>
                  </a:spcAft>
                  <a:defRPr/>
                </a:pPr>
                <a:endParaRPr lang="en-US" sz="2400" dirty="0">
                  <a:solidFill>
                    <a:srgbClr val="EAEAEA"/>
                  </a:solidFill>
                  <a:ea typeface="ＭＳ Ｐゴシック" pitchFamily="-108" charset="-128"/>
                </a:endParaRPr>
              </a:p>
            </p:txBody>
          </p:sp>
          <p:sp>
            <p:nvSpPr>
              <p:cNvPr id="1038" name="Oval 19"/>
              <p:cNvSpPr>
                <a:spLocks noChangeArrowheads="1"/>
              </p:cNvSpPr>
              <p:nvPr/>
            </p:nvSpPr>
            <p:spPr bwMode="auto">
              <a:xfrm>
                <a:off x="720" y="720"/>
                <a:ext cx="1488" cy="1347"/>
              </a:xfrm>
              <a:prstGeom prst="ellipse">
                <a:avLst/>
              </a:prstGeom>
              <a:noFill/>
              <a:ln w="9525">
                <a:solidFill>
                  <a:schemeClr val="accent1"/>
                </a:solidFill>
                <a:round/>
                <a:headEnd/>
                <a:tailEnd/>
              </a:ln>
            </p:spPr>
            <p:txBody>
              <a:bodyPr wrap="none" anchor="ctr">
                <a:prstTxWarp prst="textNoShape">
                  <a:avLst/>
                </a:prstTxWarp>
              </a:bodyPr>
              <a:lstStyle/>
              <a:p>
                <a:pPr eaLnBrk="0" fontAlgn="base" hangingPunct="0">
                  <a:spcBef>
                    <a:spcPct val="0"/>
                  </a:spcBef>
                  <a:spcAft>
                    <a:spcPct val="0"/>
                  </a:spcAft>
                  <a:defRPr/>
                </a:pPr>
                <a:endParaRPr lang="en-US" sz="2400" dirty="0">
                  <a:solidFill>
                    <a:srgbClr val="EAEAEA"/>
                  </a:solidFill>
                  <a:ea typeface="ＭＳ Ｐゴシック" pitchFamily="-108" charset="-128"/>
                </a:endParaRPr>
              </a:p>
            </p:txBody>
          </p:sp>
          <p:sp>
            <p:nvSpPr>
              <p:cNvPr id="1039" name="Oval 20"/>
              <p:cNvSpPr>
                <a:spLocks noChangeArrowheads="1"/>
              </p:cNvSpPr>
              <p:nvPr/>
            </p:nvSpPr>
            <p:spPr bwMode="auto">
              <a:xfrm>
                <a:off x="912" y="912"/>
                <a:ext cx="1103" cy="960"/>
              </a:xfrm>
              <a:prstGeom prst="ellipse">
                <a:avLst/>
              </a:prstGeom>
              <a:noFill/>
              <a:ln w="9525">
                <a:solidFill>
                  <a:schemeClr val="accent1"/>
                </a:solidFill>
                <a:prstDash val="sysDot"/>
                <a:round/>
                <a:headEnd/>
                <a:tailEnd/>
              </a:ln>
            </p:spPr>
            <p:txBody>
              <a:bodyPr wrap="none" anchor="ctr">
                <a:prstTxWarp prst="textNoShape">
                  <a:avLst/>
                </a:prstTxWarp>
              </a:bodyPr>
              <a:lstStyle/>
              <a:p>
                <a:pPr eaLnBrk="0" fontAlgn="base" hangingPunct="0">
                  <a:spcBef>
                    <a:spcPct val="0"/>
                  </a:spcBef>
                  <a:spcAft>
                    <a:spcPct val="0"/>
                  </a:spcAft>
                  <a:defRPr/>
                </a:pPr>
                <a:endParaRPr lang="en-US" sz="2400" dirty="0">
                  <a:solidFill>
                    <a:srgbClr val="EAEAEA"/>
                  </a:solidFill>
                  <a:ea typeface="ＭＳ Ｐゴシック" pitchFamily="-108" charset="-128"/>
                </a:endParaRPr>
              </a:p>
            </p:txBody>
          </p:sp>
        </p:grpSp>
      </p:grpSp>
      <p:sp>
        <p:nvSpPr>
          <p:cNvPr id="1027" name="Rectangle 21"/>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22"/>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95" name="Rectangle 2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1">
                <a:latin typeface="Arial" pitchFamily="-108" charset="0"/>
                <a:ea typeface="+mn-ea"/>
                <a:cs typeface="+mn-cs"/>
              </a:defRPr>
            </a:lvl1pPr>
          </a:lstStyle>
          <a:p>
            <a:pPr fontAlgn="base">
              <a:spcBef>
                <a:spcPct val="0"/>
              </a:spcBef>
              <a:spcAft>
                <a:spcPct val="0"/>
              </a:spcAft>
              <a:defRPr/>
            </a:pPr>
            <a:endParaRPr lang="en-US" dirty="0">
              <a:solidFill>
                <a:srgbClr val="EAEAEA"/>
              </a:solidFill>
            </a:endParaRPr>
          </a:p>
        </p:txBody>
      </p:sp>
      <p:sp>
        <p:nvSpPr>
          <p:cNvPr id="3096"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1">
                <a:latin typeface="Arial" pitchFamily="-108" charset="0"/>
                <a:ea typeface="+mn-ea"/>
                <a:cs typeface="+mn-cs"/>
              </a:defRPr>
            </a:lvl1pPr>
          </a:lstStyle>
          <a:p>
            <a:pPr fontAlgn="base">
              <a:spcBef>
                <a:spcPct val="0"/>
              </a:spcBef>
              <a:spcAft>
                <a:spcPct val="0"/>
              </a:spcAft>
              <a:defRPr/>
            </a:pPr>
            <a:endParaRPr lang="en-US" dirty="0">
              <a:solidFill>
                <a:srgbClr val="EAEAEA"/>
              </a:solidFill>
            </a:endParaRPr>
          </a:p>
        </p:txBody>
      </p:sp>
      <p:sp>
        <p:nvSpPr>
          <p:cNvPr id="3097" name="Rectangle 2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1"/>
            </a:lvl1pPr>
          </a:lstStyle>
          <a:p>
            <a:pPr fontAlgn="base">
              <a:spcBef>
                <a:spcPct val="0"/>
              </a:spcBef>
              <a:spcAft>
                <a:spcPct val="0"/>
              </a:spcAft>
              <a:defRPr/>
            </a:pPr>
            <a:fld id="{96AEC17C-8A53-6A4E-BD0D-004D15194519}" type="slidenum">
              <a:rPr lang="en-US">
                <a:solidFill>
                  <a:srgbClr val="EAEAEA"/>
                </a:solidFill>
                <a:ea typeface="ＭＳ Ｐゴシック" pitchFamily="-108" charset="-128"/>
              </a:rPr>
              <a:pPr fontAlgn="base">
                <a:spcBef>
                  <a:spcPct val="0"/>
                </a:spcBef>
                <a:spcAft>
                  <a:spcPct val="0"/>
                </a:spcAft>
                <a:defRPr/>
              </a:pPr>
              <a:t>‹#›</a:t>
            </a:fld>
            <a:endParaRPr lang="en-US" dirty="0">
              <a:solidFill>
                <a:srgbClr val="EAEAEA"/>
              </a:solidFill>
              <a:ea typeface="ＭＳ Ｐゴシック" pitchFamily="-108" charset="-128"/>
            </a:endParaRPr>
          </a:p>
        </p:txBody>
      </p:sp>
    </p:spTree>
    <p:extLst>
      <p:ext uri="{BB962C8B-B14F-4D97-AF65-F5344CB8AC3E}">
        <p14:creationId xmlns:p14="http://schemas.microsoft.com/office/powerpoint/2010/main" val="27310040"/>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lr>
          <a:schemeClr val="accent2"/>
        </a:buClr>
        <a:buSzPct val="110000"/>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lr>
          <a:schemeClr val="hlink"/>
        </a:buClr>
        <a:buSzPct val="110000"/>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lr>
          <a:schemeClr val="folHlink"/>
        </a:buClr>
        <a:buSzPct val="110000"/>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thehealthage.com/site/wp-content/uploads/2012/02/fragility-fractures.jpg"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5.xml"/><Relationship Id="rId7" Type="http://schemas.openxmlformats.org/officeDocument/2006/relationships/diagramQuickStyle" Target="../diagrams/quickStyle2.xml"/><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8.png"/><Relationship Id="rId9" Type="http://schemas.microsoft.com/office/2007/relationships/diagramDrawing" Target="../diagrams/drawing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chart" Target="../charts/char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notesSlide" Target="../notesSlides/notesSlide17.xml"/><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1.xml"/><Relationship Id="rId11" Type="http://schemas.openxmlformats.org/officeDocument/2006/relationships/image" Target="../media/image4.png"/><Relationship Id="rId5" Type="http://schemas.openxmlformats.org/officeDocument/2006/relationships/diagramLayout" Target="../diagrams/layout1.xml"/><Relationship Id="rId10" Type="http://schemas.openxmlformats.org/officeDocument/2006/relationships/image" Target="../media/image3.png"/><Relationship Id="rId4" Type="http://schemas.openxmlformats.org/officeDocument/2006/relationships/diagramData" Target="../diagrams/data1.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847850"/>
          </a:xfrm>
        </p:spPr>
        <p:txBody>
          <a:bodyPr>
            <a:normAutofit fontScale="90000"/>
          </a:bodyPr>
          <a:lstStyle/>
          <a:p>
            <a:r>
              <a:rPr lang="en-US" dirty="0" smtClean="0"/>
              <a:t>Bone Health in the HIV Infected-Are We Missing Opportunities to Intervene?</a:t>
            </a:r>
            <a:endParaRPr lang="en-US" dirty="0"/>
          </a:p>
        </p:txBody>
      </p:sp>
      <p:sp>
        <p:nvSpPr>
          <p:cNvPr id="3" name="Subtitle 2"/>
          <p:cNvSpPr>
            <a:spLocks noGrp="1"/>
          </p:cNvSpPr>
          <p:nvPr>
            <p:ph type="subTitle" idx="1"/>
          </p:nvPr>
        </p:nvSpPr>
        <p:spPr>
          <a:xfrm>
            <a:off x="152400" y="3940629"/>
            <a:ext cx="5867400" cy="1752600"/>
          </a:xfrm>
        </p:spPr>
        <p:txBody>
          <a:bodyPr>
            <a:normAutofit fontScale="70000" lnSpcReduction="20000"/>
          </a:bodyPr>
          <a:lstStyle/>
          <a:p>
            <a:r>
              <a:rPr lang="en-US" dirty="0" smtClean="0"/>
              <a:t>Jennifer Janelle, MD</a:t>
            </a:r>
          </a:p>
          <a:p>
            <a:r>
              <a:rPr lang="en-US" dirty="0" smtClean="0"/>
              <a:t>Carmen D. Zorrilla, MD</a:t>
            </a:r>
            <a:endParaRPr lang="en-US" dirty="0"/>
          </a:p>
          <a:p>
            <a:r>
              <a:rPr lang="en-US" dirty="0" smtClean="0"/>
              <a:t>Jeffrey Beal, MD</a:t>
            </a:r>
          </a:p>
          <a:p>
            <a:r>
              <a:rPr lang="en-US" dirty="0" smtClean="0"/>
              <a:t>Robert Lawrence, MD</a:t>
            </a:r>
          </a:p>
          <a:p>
            <a:r>
              <a:rPr lang="en-US" dirty="0" smtClean="0"/>
              <a:t>Laura Armas-Kolostroubis, MD</a:t>
            </a:r>
          </a:p>
        </p:txBody>
      </p:sp>
      <p:pic>
        <p:nvPicPr>
          <p:cNvPr id="4" name="Picture 4" descr="Cover"/>
          <p:cNvPicPr>
            <a:picLocks noChangeAspect="1" noChangeArrowheads="1"/>
          </p:cNvPicPr>
          <p:nvPr/>
        </p:nvPicPr>
        <p:blipFill>
          <a:blip r:embed="rId2" cstate="print"/>
          <a:srcRect/>
          <a:stretch>
            <a:fillRect/>
          </a:stretch>
        </p:blipFill>
        <p:spPr bwMode="auto">
          <a:xfrm>
            <a:off x="5475514" y="3505200"/>
            <a:ext cx="3352800" cy="2514600"/>
          </a:xfrm>
          <a:prstGeom prst="rect">
            <a:avLst/>
          </a:prstGeom>
          <a:noFill/>
          <a:ln w="9525">
            <a:noFill/>
            <a:miter lim="800000"/>
            <a:headEnd/>
            <a:tailEnd/>
          </a:ln>
        </p:spPr>
      </p:pic>
    </p:spTree>
    <p:extLst>
      <p:ext uri="{BB962C8B-B14F-4D97-AF65-F5344CB8AC3E}">
        <p14:creationId xmlns:p14="http://schemas.microsoft.com/office/powerpoint/2010/main" val="137869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Fragility Fractures</a:t>
            </a:r>
            <a:endParaRPr lang="en-US" dirty="0"/>
          </a:p>
        </p:txBody>
      </p:sp>
      <p:sp>
        <p:nvSpPr>
          <p:cNvPr id="4" name="Text Placeholder 3"/>
          <p:cNvSpPr>
            <a:spLocks noGrp="1"/>
          </p:cNvSpPr>
          <p:nvPr>
            <p:ph sz="half" idx="1"/>
          </p:nvPr>
        </p:nvSpPr>
        <p:spPr/>
        <p:txBody>
          <a:bodyPr>
            <a:normAutofit/>
          </a:bodyPr>
          <a:lstStyle/>
          <a:p>
            <a:r>
              <a:rPr lang="en-US" dirty="0" smtClean="0"/>
              <a:t>Fractures that occur in the absence of significant trauma</a:t>
            </a:r>
          </a:p>
          <a:p>
            <a:r>
              <a:rPr lang="en-US" dirty="0" smtClean="0"/>
              <a:t>Bone mineral density is a strong predictor of fracture risk</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81200"/>
            <a:ext cx="4257675"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457699" y="5410200"/>
            <a:ext cx="4486275" cy="738664"/>
          </a:xfrm>
          <a:prstGeom prst="rect">
            <a:avLst/>
          </a:prstGeom>
          <a:noFill/>
        </p:spPr>
        <p:txBody>
          <a:bodyPr wrap="square" rtlCol="0">
            <a:spAutoFit/>
          </a:bodyPr>
          <a:lstStyle/>
          <a:p>
            <a:r>
              <a:rPr lang="en-US" sz="1400" dirty="0">
                <a:hlinkClick r:id="rId3"/>
              </a:rPr>
              <a:t>http://</a:t>
            </a:r>
            <a:r>
              <a:rPr lang="en-US" sz="1400" dirty="0" smtClean="0">
                <a:hlinkClick r:id="rId3"/>
              </a:rPr>
              <a:t>www.thehealthage.com/site/wp-content/uploads/2012/02/fragility-fractures.jpg</a:t>
            </a:r>
            <a:r>
              <a:rPr lang="en-US" sz="1400" dirty="0" smtClean="0"/>
              <a:t> accessed 10/17/2012.</a:t>
            </a:r>
            <a:endParaRPr lang="en-US" sz="1400" dirty="0"/>
          </a:p>
        </p:txBody>
      </p:sp>
    </p:spTree>
    <p:extLst>
      <p:ext uri="{BB962C8B-B14F-4D97-AF65-F5344CB8AC3E}">
        <p14:creationId xmlns:p14="http://schemas.microsoft.com/office/powerpoint/2010/main" val="1605327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Pathogenesis of Osteoporosis-Related Fractures</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390" y="1905000"/>
            <a:ext cx="6844410" cy="3286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06995" y="5481935"/>
            <a:ext cx="5791200" cy="738664"/>
          </a:xfrm>
          <a:prstGeom prst="rect">
            <a:avLst/>
          </a:prstGeom>
          <a:noFill/>
        </p:spPr>
        <p:txBody>
          <a:bodyPr wrap="square" rtlCol="0">
            <a:spAutoFit/>
          </a:bodyPr>
          <a:lstStyle/>
          <a:p>
            <a:r>
              <a:rPr lang="en-US" sz="1400" dirty="0" smtClean="0"/>
              <a:t>National Osteoporosis Foundation. Clinicians Guide To Prevention and Treatment of Osteoporosis.  Washington, DC: National Osteoporosis Foundation;2010.</a:t>
            </a:r>
            <a:endParaRPr lang="en-US" sz="1400" dirty="0"/>
          </a:p>
        </p:txBody>
      </p:sp>
    </p:spTree>
    <p:extLst>
      <p:ext uri="{BB962C8B-B14F-4D97-AF65-F5344CB8AC3E}">
        <p14:creationId xmlns:p14="http://schemas.microsoft.com/office/powerpoint/2010/main" val="34812438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a:xfrm>
            <a:off x="587298" y="346167"/>
            <a:ext cx="7772400" cy="1143000"/>
          </a:xfrm>
        </p:spPr>
        <p:txBody>
          <a:bodyPr/>
          <a:lstStyle/>
          <a:p>
            <a:r>
              <a:rPr lang="en-US" sz="4000" b="1" dirty="0" smtClean="0">
                <a:solidFill>
                  <a:srgbClr val="F3EB40"/>
                </a:solidFill>
                <a:ea typeface="ＭＳ Ｐゴシック" pitchFamily="34" charset="-128"/>
              </a:rPr>
              <a:t>Measuring Bone Density</a:t>
            </a:r>
          </a:p>
        </p:txBody>
      </p:sp>
      <p:pic>
        <p:nvPicPr>
          <p:cNvPr id="28675"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57200" y="2384425"/>
            <a:ext cx="3352800" cy="2382838"/>
          </a:xfrm>
          <a:ln>
            <a:solidFill>
              <a:schemeClr val="bg1"/>
            </a:solidFill>
            <a:miter lim="800000"/>
            <a:headEnd/>
            <a:tailEnd/>
          </a:ln>
        </p:spPr>
      </p:pic>
      <p:graphicFrame>
        <p:nvGraphicFramePr>
          <p:cNvPr id="7" name="Content Placeholder 6"/>
          <p:cNvGraphicFramePr>
            <a:graphicFrameLocks noGrp="1"/>
          </p:cNvGraphicFramePr>
          <p:nvPr>
            <p:ph sz="half" idx="2"/>
            <p:extLst>
              <p:ext uri="{D42A27DB-BD31-4B8C-83A1-F6EECF244321}">
                <p14:modId xmlns:p14="http://schemas.microsoft.com/office/powerpoint/2010/main" val="2271589406"/>
              </p:ext>
            </p:extLst>
          </p:nvPr>
        </p:nvGraphicFramePr>
        <p:xfrm>
          <a:off x="4473498" y="1600200"/>
          <a:ext cx="4670502"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4" name="Footer Placeholder 33"/>
          <p:cNvSpPr>
            <a:spLocks noGrp="1"/>
          </p:cNvSpPr>
          <p:nvPr>
            <p:ph type="ftr" sz="quarter" idx="11"/>
          </p:nvPr>
        </p:nvSpPr>
        <p:spPr>
          <a:xfrm>
            <a:off x="3581400" y="6248400"/>
            <a:ext cx="5105400" cy="365125"/>
          </a:xfrm>
        </p:spPr>
        <p:txBody>
          <a:bodyPr wrap="square" numCol="1" anchorCtr="0" compatLnSpc="1">
            <a:prstTxWarp prst="textNoShape">
              <a:avLst/>
            </a:prstTxWarp>
          </a:bodyPr>
          <a:lstStyle/>
          <a:p>
            <a:pPr fontAlgn="base">
              <a:spcBef>
                <a:spcPct val="0"/>
              </a:spcBef>
              <a:spcAft>
                <a:spcPct val="0"/>
              </a:spcAft>
              <a:defRPr/>
            </a:pPr>
            <a:r>
              <a:rPr lang="en-US" b="1" dirty="0" smtClean="0">
                <a:solidFill>
                  <a:prstClr val="white"/>
                </a:solidFill>
                <a:ea typeface="ＭＳ Ｐゴシック" charset="-128"/>
              </a:rPr>
              <a:t>Kanis</a:t>
            </a:r>
            <a:r>
              <a:rPr lang="en-US" b="1" dirty="0" smtClean="0">
                <a:solidFill>
                  <a:prstClr val="white"/>
                </a:solidFill>
                <a:ea typeface="ＭＳ Ｐゴシック" charset="-128"/>
              </a:rPr>
              <a:t> JA, et al. </a:t>
            </a:r>
            <a:r>
              <a:rPr lang="en-US" b="1" i="1" dirty="0" smtClean="0">
                <a:solidFill>
                  <a:prstClr val="white"/>
                </a:solidFill>
                <a:ea typeface="ＭＳ Ｐゴシック" charset="-128"/>
              </a:rPr>
              <a:t>J Bone Miner Res</a:t>
            </a:r>
            <a:r>
              <a:rPr lang="en-US" b="1" dirty="0" smtClean="0">
                <a:solidFill>
                  <a:prstClr val="white"/>
                </a:solidFill>
                <a:ea typeface="ＭＳ Ｐゴシック" charset="-128"/>
              </a:rPr>
              <a:t>. 1994; 9(8):1137-1141</a:t>
            </a:r>
            <a:r>
              <a:rPr lang="en-US" dirty="0" smtClean="0">
                <a:solidFill>
                  <a:srgbClr val="898989"/>
                </a:solidFill>
                <a:ea typeface="ＭＳ Ｐゴシック" charset="-128"/>
              </a:rPr>
              <a:t>.</a:t>
            </a:r>
          </a:p>
        </p:txBody>
      </p:sp>
      <p:cxnSp>
        <p:nvCxnSpPr>
          <p:cNvPr id="19" name="Straight Connector 18"/>
          <p:cNvCxnSpPr>
            <a:cxnSpLocks noChangeShapeType="1"/>
          </p:cNvCxnSpPr>
          <p:nvPr/>
        </p:nvCxnSpPr>
        <p:spPr bwMode="auto">
          <a:xfrm rot="10800000">
            <a:off x="5181600" y="3113088"/>
            <a:ext cx="1055688" cy="0"/>
          </a:xfrm>
          <a:prstGeom prst="line">
            <a:avLst/>
          </a:prstGeom>
          <a:noFill/>
          <a:ln w="25400">
            <a:solidFill>
              <a:schemeClr val="bg1"/>
            </a:solidFill>
            <a:round/>
            <a:headEnd/>
            <a:tailEnd/>
          </a:ln>
          <a:effectLst>
            <a:outerShdw blurRad="63500" dist="20000" dir="5400000" rotWithShape="0">
              <a:srgbClr val="000000">
                <a:alpha val="37999"/>
              </a:srgbClr>
            </a:outerShdw>
          </a:effectLst>
        </p:spPr>
      </p:cxnSp>
      <p:cxnSp>
        <p:nvCxnSpPr>
          <p:cNvPr id="26" name="Straight Connector 25"/>
          <p:cNvCxnSpPr>
            <a:cxnSpLocks noChangeShapeType="1"/>
          </p:cNvCxnSpPr>
          <p:nvPr/>
        </p:nvCxnSpPr>
        <p:spPr bwMode="auto">
          <a:xfrm rot="10800000">
            <a:off x="5181600" y="4767263"/>
            <a:ext cx="1055688" cy="0"/>
          </a:xfrm>
          <a:prstGeom prst="line">
            <a:avLst/>
          </a:prstGeom>
          <a:noFill/>
          <a:ln w="25400">
            <a:solidFill>
              <a:schemeClr val="bg1"/>
            </a:solidFill>
            <a:round/>
            <a:headEnd/>
            <a:tailEnd/>
          </a:ln>
          <a:effectLst>
            <a:outerShdw blurRad="63500" dist="20000" dir="5400000" rotWithShape="0">
              <a:srgbClr val="000000">
                <a:alpha val="37999"/>
              </a:srgbClr>
            </a:outerShdw>
          </a:effectLst>
        </p:spPr>
      </p:cxnSp>
      <p:sp>
        <p:nvSpPr>
          <p:cNvPr id="28679" name="TextBox 26"/>
          <p:cNvSpPr txBox="1">
            <a:spLocks noChangeArrowheads="1"/>
          </p:cNvSpPr>
          <p:nvPr/>
        </p:nvSpPr>
        <p:spPr bwMode="auto">
          <a:xfrm>
            <a:off x="4803775" y="2928938"/>
            <a:ext cx="377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pPr>
            <a:r>
              <a:rPr lang="en-US" b="1" dirty="0" smtClean="0">
                <a:solidFill>
                  <a:prstClr val="white"/>
                </a:solidFill>
              </a:rPr>
              <a:t>0</a:t>
            </a:r>
          </a:p>
        </p:txBody>
      </p:sp>
      <p:sp>
        <p:nvSpPr>
          <p:cNvPr id="28680" name="TextBox 27"/>
          <p:cNvSpPr txBox="1">
            <a:spLocks noChangeArrowheads="1"/>
          </p:cNvSpPr>
          <p:nvPr/>
        </p:nvSpPr>
        <p:spPr bwMode="auto">
          <a:xfrm>
            <a:off x="4648200" y="3756025"/>
            <a:ext cx="728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pPr>
            <a:r>
              <a:rPr lang="en-US" b="1" dirty="0" smtClean="0">
                <a:solidFill>
                  <a:prstClr val="white"/>
                </a:solidFill>
              </a:rPr>
              <a:t>-1.0</a:t>
            </a:r>
          </a:p>
        </p:txBody>
      </p:sp>
      <p:sp>
        <p:nvSpPr>
          <p:cNvPr id="28681" name="TextBox 28"/>
          <p:cNvSpPr txBox="1">
            <a:spLocks noChangeArrowheads="1"/>
          </p:cNvSpPr>
          <p:nvPr/>
        </p:nvSpPr>
        <p:spPr bwMode="auto">
          <a:xfrm>
            <a:off x="4648200" y="4583113"/>
            <a:ext cx="728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pPr>
            <a:r>
              <a:rPr lang="en-US" b="1" dirty="0" smtClean="0">
                <a:solidFill>
                  <a:prstClr val="white"/>
                </a:solidFill>
              </a:rPr>
              <a:t>-2.5</a:t>
            </a:r>
          </a:p>
        </p:txBody>
      </p:sp>
      <p:sp>
        <p:nvSpPr>
          <p:cNvPr id="28682" name="TextBox 29"/>
          <p:cNvSpPr txBox="1">
            <a:spLocks noChangeArrowheads="1"/>
          </p:cNvSpPr>
          <p:nvPr/>
        </p:nvSpPr>
        <p:spPr bwMode="auto">
          <a:xfrm>
            <a:off x="6302375" y="4583113"/>
            <a:ext cx="2384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pPr>
            <a:r>
              <a:rPr lang="en-US" b="1" dirty="0" smtClean="0">
                <a:solidFill>
                  <a:prstClr val="white"/>
                </a:solidFill>
              </a:rPr>
              <a:t>Osteoporosis ≤ - 2.5</a:t>
            </a:r>
          </a:p>
        </p:txBody>
      </p:sp>
      <p:sp>
        <p:nvSpPr>
          <p:cNvPr id="28684" name="TextBox 31"/>
          <p:cNvSpPr txBox="1">
            <a:spLocks noChangeArrowheads="1"/>
          </p:cNvSpPr>
          <p:nvPr/>
        </p:nvSpPr>
        <p:spPr bwMode="auto">
          <a:xfrm>
            <a:off x="434898" y="1489167"/>
            <a:ext cx="403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pPr>
            <a:r>
              <a:rPr lang="en-US" b="1" dirty="0" smtClean="0">
                <a:solidFill>
                  <a:srgbClr val="F3EB40"/>
                </a:solidFill>
              </a:rPr>
              <a:t>Dual-Energy X-Ray Absorptiometry</a:t>
            </a:r>
          </a:p>
          <a:p>
            <a:pPr algn="ctr" defTabSz="457200" eaLnBrk="1" fontAlgn="base" hangingPunct="1">
              <a:spcBef>
                <a:spcPct val="0"/>
              </a:spcBef>
              <a:spcAft>
                <a:spcPct val="0"/>
              </a:spcAft>
            </a:pPr>
            <a:r>
              <a:rPr lang="en-US" b="1" dirty="0" smtClean="0">
                <a:solidFill>
                  <a:srgbClr val="F3EB40"/>
                </a:solidFill>
              </a:rPr>
              <a:t>(DEXA Scan )</a:t>
            </a:r>
          </a:p>
        </p:txBody>
      </p:sp>
      <p:sp>
        <p:nvSpPr>
          <p:cNvPr id="28685" name="TextBox 32"/>
          <p:cNvSpPr txBox="1">
            <a:spLocks noChangeArrowheads="1"/>
          </p:cNvSpPr>
          <p:nvPr/>
        </p:nvSpPr>
        <p:spPr bwMode="auto">
          <a:xfrm>
            <a:off x="6891338" y="2122488"/>
            <a:ext cx="17954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pPr>
            <a:r>
              <a:rPr lang="en-US" sz="2200" b="1" dirty="0" smtClean="0">
                <a:solidFill>
                  <a:srgbClr val="F3EB40"/>
                </a:solidFill>
              </a:rPr>
              <a:t>T-Scores</a:t>
            </a:r>
          </a:p>
        </p:txBody>
      </p:sp>
    </p:spTree>
    <p:custDataLst>
      <p:tags r:id="rId1"/>
    </p:custDataLst>
    <p:extLst>
      <p:ext uri="{BB962C8B-B14F-4D97-AF65-F5344CB8AC3E}">
        <p14:creationId xmlns:p14="http://schemas.microsoft.com/office/powerpoint/2010/main" val="16471360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84"/>
                                        </p:tgtEl>
                                        <p:attrNameLst>
                                          <p:attrName>style.visibility</p:attrName>
                                        </p:attrNameLst>
                                      </p:cBhvr>
                                      <p:to>
                                        <p:strVal val="visible"/>
                                      </p:to>
                                    </p:set>
                                    <p:animEffect transition="in" filter="fade">
                                      <p:cBhvr>
                                        <p:cTn id="7" dur="1000"/>
                                        <p:tgtEl>
                                          <p:spTgt spid="28684"/>
                                        </p:tgtEl>
                                      </p:cBhvr>
                                    </p:animEffect>
                                  </p:childTnLst>
                                </p:cTn>
                              </p:par>
                              <p:par>
                                <p:cTn id="8" presetID="10" presetClass="entr" presetSubtype="0" fill="hold" nodeType="withEffect">
                                  <p:stCondLst>
                                    <p:cond delay="0"/>
                                  </p:stCondLst>
                                  <p:childTnLst>
                                    <p:set>
                                      <p:cBhvr>
                                        <p:cTn id="9" dur="1" fill="hold">
                                          <p:stCondLst>
                                            <p:cond delay="0"/>
                                          </p:stCondLst>
                                        </p:cTn>
                                        <p:tgtEl>
                                          <p:spTgt spid="28675"/>
                                        </p:tgtEl>
                                        <p:attrNameLst>
                                          <p:attrName>style.visibility</p:attrName>
                                        </p:attrNameLst>
                                      </p:cBhvr>
                                      <p:to>
                                        <p:strVal val="visible"/>
                                      </p:to>
                                    </p:set>
                                    <p:animEffect transition="in" filter="fade">
                                      <p:cBhvr>
                                        <p:cTn id="10" dur="1000"/>
                                        <p:tgtEl>
                                          <p:spTgt spid="2867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679"/>
                                        </p:tgtEl>
                                        <p:attrNameLst>
                                          <p:attrName>style.visibility</p:attrName>
                                        </p:attrNameLst>
                                      </p:cBhvr>
                                      <p:to>
                                        <p:strVal val="visible"/>
                                      </p:to>
                                    </p:set>
                                    <p:animEffect transition="in" filter="fade">
                                      <p:cBhvr>
                                        <p:cTn id="24" dur="1000"/>
                                        <p:tgtEl>
                                          <p:spTgt spid="2867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8680"/>
                                        </p:tgtEl>
                                        <p:attrNameLst>
                                          <p:attrName>style.visibility</p:attrName>
                                        </p:attrNameLst>
                                      </p:cBhvr>
                                      <p:to>
                                        <p:strVal val="visible"/>
                                      </p:to>
                                    </p:set>
                                    <p:animEffect transition="in" filter="fade">
                                      <p:cBhvr>
                                        <p:cTn id="27" dur="1000"/>
                                        <p:tgtEl>
                                          <p:spTgt spid="2868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8681"/>
                                        </p:tgtEl>
                                        <p:attrNameLst>
                                          <p:attrName>style.visibility</p:attrName>
                                        </p:attrNameLst>
                                      </p:cBhvr>
                                      <p:to>
                                        <p:strVal val="visible"/>
                                      </p:to>
                                    </p:set>
                                    <p:animEffect transition="in" filter="fade">
                                      <p:cBhvr>
                                        <p:cTn id="30" dur="1000"/>
                                        <p:tgtEl>
                                          <p:spTgt spid="2868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8682"/>
                                        </p:tgtEl>
                                        <p:attrNameLst>
                                          <p:attrName>style.visibility</p:attrName>
                                        </p:attrNameLst>
                                      </p:cBhvr>
                                      <p:to>
                                        <p:strVal val="visible"/>
                                      </p:to>
                                    </p:set>
                                    <p:animEffect transition="in" filter="fade">
                                      <p:cBhvr>
                                        <p:cTn id="33" dur="1000"/>
                                        <p:tgtEl>
                                          <p:spTgt spid="2868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8685"/>
                                        </p:tgtEl>
                                        <p:attrNameLst>
                                          <p:attrName>style.visibility</p:attrName>
                                        </p:attrNameLst>
                                      </p:cBhvr>
                                      <p:to>
                                        <p:strVal val="visible"/>
                                      </p:to>
                                    </p:set>
                                    <p:animEffect transition="in" filter="fade">
                                      <p:cBhvr>
                                        <p:cTn id="36" dur="1000"/>
                                        <p:tgtEl>
                                          <p:spTgt spid="28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28679" grpId="0"/>
      <p:bldP spid="28680" grpId="0"/>
      <p:bldP spid="28681" grpId="0"/>
      <p:bldP spid="28682" grpId="0"/>
      <p:bldP spid="28684" grpId="0"/>
      <p:bldP spid="2868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04800"/>
            <a:ext cx="8917238" cy="592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34671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osteoporosis in women</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43234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American College of Gynecology (ACOG) Recommended Screening</a:t>
            </a:r>
          </a:p>
        </p:txBody>
      </p:sp>
      <p:sp>
        <p:nvSpPr>
          <p:cNvPr id="3" name="Content Placeholder 2"/>
          <p:cNvSpPr>
            <a:spLocks noGrp="1"/>
          </p:cNvSpPr>
          <p:nvPr>
            <p:ph idx="1"/>
          </p:nvPr>
        </p:nvSpPr>
        <p:spPr>
          <a:xfrm>
            <a:off x="381000" y="2209800"/>
            <a:ext cx="8305800" cy="3886200"/>
          </a:xfrm>
        </p:spPr>
        <p:txBody>
          <a:bodyPr/>
          <a:lstStyle/>
          <a:p>
            <a:r>
              <a:rPr lang="en-US" dirty="0" smtClean="0"/>
              <a:t>All postmenopausal </a:t>
            </a:r>
            <a:r>
              <a:rPr lang="en-US" dirty="0"/>
              <a:t>women with fractures to confirm diagnosis of osteoporosis and determine disease </a:t>
            </a:r>
            <a:r>
              <a:rPr lang="en-US" dirty="0" smtClean="0"/>
              <a:t>severity (B)</a:t>
            </a:r>
          </a:p>
          <a:p>
            <a:r>
              <a:rPr lang="en-US" dirty="0"/>
              <a:t>Recommended BMD screening frequency</a:t>
            </a:r>
          </a:p>
          <a:p>
            <a:pPr lvl="1"/>
            <a:r>
              <a:rPr lang="en-US" dirty="0" smtClean="0"/>
              <a:t>No more frequently than every </a:t>
            </a:r>
            <a:r>
              <a:rPr lang="en-US" dirty="0"/>
              <a:t>2 years, in the absence of new risk </a:t>
            </a:r>
            <a:r>
              <a:rPr lang="en-US" dirty="0" smtClean="0"/>
              <a:t>factors (B)</a:t>
            </a:r>
            <a:endParaRPr lang="en-US" dirty="0"/>
          </a:p>
          <a:p>
            <a:endParaRPr lang="en-US" dirty="0"/>
          </a:p>
          <a:p>
            <a:endParaRPr lang="en-US" dirty="0"/>
          </a:p>
        </p:txBody>
      </p:sp>
      <p:sp>
        <p:nvSpPr>
          <p:cNvPr id="4" name="TextBox 3"/>
          <p:cNvSpPr txBox="1"/>
          <p:nvPr/>
        </p:nvSpPr>
        <p:spPr>
          <a:xfrm>
            <a:off x="1981200" y="6324599"/>
            <a:ext cx="4166525" cy="307777"/>
          </a:xfrm>
          <a:prstGeom prst="rect">
            <a:avLst/>
          </a:prstGeom>
          <a:noFill/>
        </p:spPr>
        <p:txBody>
          <a:bodyPr wrap="none" rtlCol="0">
            <a:spAutoFit/>
          </a:bodyPr>
          <a:lstStyle/>
          <a:p>
            <a:r>
              <a:rPr lang="en-US" sz="1400" dirty="0" smtClean="0"/>
              <a:t>ACOG Practice Bulletin Number 50, January 2004</a:t>
            </a:r>
            <a:endParaRPr lang="en-US" sz="1400" dirty="0"/>
          </a:p>
        </p:txBody>
      </p:sp>
    </p:spTree>
    <p:extLst>
      <p:ext uri="{BB962C8B-B14F-4D97-AF65-F5344CB8AC3E}">
        <p14:creationId xmlns:p14="http://schemas.microsoft.com/office/powerpoint/2010/main" val="28224430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ACOG </a:t>
            </a:r>
            <a:r>
              <a:rPr lang="en-US" dirty="0"/>
              <a:t>Recommended Screening</a:t>
            </a:r>
          </a:p>
        </p:txBody>
      </p:sp>
      <p:sp>
        <p:nvSpPr>
          <p:cNvPr id="3" name="Content Placeholder 2"/>
          <p:cNvSpPr>
            <a:spLocks noGrp="1"/>
          </p:cNvSpPr>
          <p:nvPr>
            <p:ph idx="1"/>
          </p:nvPr>
        </p:nvSpPr>
        <p:spPr>
          <a:xfrm>
            <a:off x="381000" y="1981200"/>
            <a:ext cx="8534400" cy="4114800"/>
          </a:xfrm>
        </p:spPr>
        <p:txBody>
          <a:bodyPr/>
          <a:lstStyle/>
          <a:p>
            <a:r>
              <a:rPr lang="en-US" dirty="0" smtClean="0"/>
              <a:t>All postmenopausal women age ≥ 65 </a:t>
            </a:r>
            <a:r>
              <a:rPr lang="en-US" dirty="0" smtClean="0"/>
              <a:t>yrs</a:t>
            </a:r>
            <a:r>
              <a:rPr lang="en-US" dirty="0" smtClean="0"/>
              <a:t> (B)</a:t>
            </a:r>
          </a:p>
          <a:p>
            <a:r>
              <a:rPr lang="en-US" dirty="0" smtClean="0"/>
              <a:t>Postmenopausal women younger than 65 </a:t>
            </a:r>
            <a:r>
              <a:rPr lang="en-US" dirty="0" smtClean="0"/>
              <a:t>yrs</a:t>
            </a:r>
            <a:r>
              <a:rPr lang="en-US" dirty="0" smtClean="0"/>
              <a:t> with 1 or more risk factors for osteoporosis (B)</a:t>
            </a:r>
            <a:endParaRPr lang="en-US" dirty="0"/>
          </a:p>
        </p:txBody>
      </p:sp>
      <p:sp>
        <p:nvSpPr>
          <p:cNvPr id="4" name="TextBox 3"/>
          <p:cNvSpPr txBox="1"/>
          <p:nvPr/>
        </p:nvSpPr>
        <p:spPr>
          <a:xfrm>
            <a:off x="1828800" y="5714999"/>
            <a:ext cx="4166525" cy="584775"/>
          </a:xfrm>
          <a:prstGeom prst="rect">
            <a:avLst/>
          </a:prstGeom>
          <a:noFill/>
        </p:spPr>
        <p:txBody>
          <a:bodyPr wrap="none" rtlCol="0">
            <a:spAutoFit/>
          </a:bodyPr>
          <a:lstStyle/>
          <a:p>
            <a:r>
              <a:rPr lang="en-US" sz="1400" dirty="0"/>
              <a:t>ACOG Practice Bulletin Number 50, January 2004</a:t>
            </a:r>
          </a:p>
          <a:p>
            <a:endParaRPr lang="en-US" dirty="0"/>
          </a:p>
        </p:txBody>
      </p:sp>
    </p:spTree>
    <p:extLst>
      <p:ext uri="{BB962C8B-B14F-4D97-AF65-F5344CB8AC3E}">
        <p14:creationId xmlns:p14="http://schemas.microsoft.com/office/powerpoint/2010/main" val="38149796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Risk Factors for Osteoporotic Fractures in Women</a:t>
            </a:r>
            <a:endParaRPr lang="en-US" dirty="0"/>
          </a:p>
        </p:txBody>
      </p:sp>
      <p:sp>
        <p:nvSpPr>
          <p:cNvPr id="5" name="Content Placeholder 4"/>
          <p:cNvSpPr>
            <a:spLocks noGrp="1"/>
          </p:cNvSpPr>
          <p:nvPr>
            <p:ph sz="half" idx="1"/>
          </p:nvPr>
        </p:nvSpPr>
        <p:spPr/>
        <p:txBody>
          <a:bodyPr>
            <a:normAutofit fontScale="92500" lnSpcReduction="10000"/>
          </a:bodyPr>
          <a:lstStyle/>
          <a:p>
            <a:r>
              <a:rPr lang="en-US" dirty="0" smtClean="0"/>
              <a:t>h/o prior fracture</a:t>
            </a:r>
          </a:p>
          <a:p>
            <a:r>
              <a:rPr lang="en-US" dirty="0" smtClean="0"/>
              <a:t>+ family history</a:t>
            </a:r>
          </a:p>
          <a:p>
            <a:r>
              <a:rPr lang="en-US" dirty="0" smtClean="0"/>
              <a:t>Caucasian race</a:t>
            </a:r>
          </a:p>
          <a:p>
            <a:r>
              <a:rPr lang="en-US" dirty="0" smtClean="0"/>
              <a:t>Dementia</a:t>
            </a:r>
          </a:p>
          <a:p>
            <a:r>
              <a:rPr lang="en-US" dirty="0" smtClean="0"/>
              <a:t>Poor nutrition</a:t>
            </a:r>
          </a:p>
          <a:p>
            <a:r>
              <a:rPr lang="en-US" dirty="0" smtClean="0"/>
              <a:t>Smoking</a:t>
            </a:r>
          </a:p>
          <a:p>
            <a:r>
              <a:rPr lang="en-US" dirty="0" smtClean="0"/>
              <a:t>Low weight and body mass index (BMI)</a:t>
            </a:r>
          </a:p>
          <a:p>
            <a:r>
              <a:rPr lang="en-US" dirty="0" smtClean="0"/>
              <a:t>Estrogen deficiency</a:t>
            </a:r>
          </a:p>
        </p:txBody>
      </p:sp>
      <p:sp>
        <p:nvSpPr>
          <p:cNvPr id="6" name="Content Placeholder 5"/>
          <p:cNvSpPr>
            <a:spLocks noGrp="1"/>
          </p:cNvSpPr>
          <p:nvPr>
            <p:ph sz="half" idx="2"/>
          </p:nvPr>
        </p:nvSpPr>
        <p:spPr/>
        <p:txBody>
          <a:bodyPr>
            <a:normAutofit fontScale="92500" lnSpcReduction="10000"/>
          </a:bodyPr>
          <a:lstStyle/>
          <a:p>
            <a:r>
              <a:rPr lang="en-US" dirty="0" smtClean="0"/>
              <a:t>Long-term low calcium intake</a:t>
            </a:r>
          </a:p>
          <a:p>
            <a:r>
              <a:rPr lang="en-US" dirty="0" smtClean="0"/>
              <a:t>Alcoholism</a:t>
            </a:r>
          </a:p>
          <a:p>
            <a:r>
              <a:rPr lang="en-US" dirty="0" smtClean="0"/>
              <a:t>Impaired eyesight despite adequate correction</a:t>
            </a:r>
          </a:p>
          <a:p>
            <a:r>
              <a:rPr lang="en-US" dirty="0" smtClean="0"/>
              <a:t>h/o falls</a:t>
            </a:r>
          </a:p>
          <a:p>
            <a:r>
              <a:rPr lang="en-US" dirty="0" smtClean="0"/>
              <a:t>Inadequate physical </a:t>
            </a:r>
            <a:r>
              <a:rPr lang="en-US" dirty="0" smtClean="0"/>
              <a:t>activity</a:t>
            </a:r>
          </a:p>
          <a:p>
            <a:r>
              <a:rPr lang="en-US" dirty="0" smtClean="0"/>
              <a:t>Long term steroid use</a:t>
            </a:r>
            <a:endParaRPr lang="en-US" dirty="0"/>
          </a:p>
        </p:txBody>
      </p:sp>
      <p:sp>
        <p:nvSpPr>
          <p:cNvPr id="2" name="TextBox 1"/>
          <p:cNvSpPr txBox="1"/>
          <p:nvPr/>
        </p:nvSpPr>
        <p:spPr>
          <a:xfrm>
            <a:off x="1752599" y="6077634"/>
            <a:ext cx="4166525" cy="523220"/>
          </a:xfrm>
          <a:prstGeom prst="rect">
            <a:avLst/>
          </a:prstGeom>
          <a:noFill/>
        </p:spPr>
        <p:txBody>
          <a:bodyPr wrap="none" rtlCol="0">
            <a:spAutoFit/>
          </a:bodyPr>
          <a:lstStyle/>
          <a:p>
            <a:r>
              <a:rPr lang="en-US" sz="1400" dirty="0"/>
              <a:t>ACOG Practice Bulletin Number 50, January 2004</a:t>
            </a:r>
          </a:p>
          <a:p>
            <a:endParaRPr lang="en-US" sz="1400" dirty="0"/>
          </a:p>
        </p:txBody>
      </p:sp>
    </p:spTree>
    <p:extLst>
      <p:ext uri="{BB962C8B-B14F-4D97-AF65-F5344CB8AC3E}">
        <p14:creationId xmlns:p14="http://schemas.microsoft.com/office/powerpoint/2010/main" val="30129245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Issues that are less clear</a:t>
            </a:r>
            <a:endParaRPr lang="en-US" dirty="0"/>
          </a:p>
        </p:txBody>
      </p:sp>
      <p:sp>
        <p:nvSpPr>
          <p:cNvPr id="6" name="Text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47354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About Men?</a:t>
            </a:r>
            <a:endParaRPr lang="en-US" dirty="0"/>
          </a:p>
        </p:txBody>
      </p:sp>
      <p:sp>
        <p:nvSpPr>
          <p:cNvPr id="5" name="Content Placeholder 4"/>
          <p:cNvSpPr>
            <a:spLocks noGrp="1"/>
          </p:cNvSpPr>
          <p:nvPr>
            <p:ph idx="1"/>
          </p:nvPr>
        </p:nvSpPr>
        <p:spPr/>
        <p:txBody>
          <a:bodyPr/>
          <a:lstStyle/>
          <a:p>
            <a:r>
              <a:rPr lang="en-US" dirty="0" smtClean="0"/>
              <a:t>U.S. Preventive Services Task Force (USPSTF) concluded</a:t>
            </a:r>
          </a:p>
          <a:p>
            <a:pPr lvl="1"/>
            <a:r>
              <a:rPr lang="en-US" dirty="0" smtClean="0"/>
              <a:t>“…for men, evidence of the benefits of screening for osteoporosis is lacking and the balance of benefits and harms cannot be determined.”</a:t>
            </a:r>
            <a:endParaRPr lang="en-US" dirty="0"/>
          </a:p>
        </p:txBody>
      </p:sp>
      <p:sp>
        <p:nvSpPr>
          <p:cNvPr id="6" name="TextBox 5"/>
          <p:cNvSpPr txBox="1"/>
          <p:nvPr/>
        </p:nvSpPr>
        <p:spPr>
          <a:xfrm>
            <a:off x="2667000" y="5445834"/>
            <a:ext cx="2808398" cy="307777"/>
          </a:xfrm>
          <a:prstGeom prst="rect">
            <a:avLst/>
          </a:prstGeom>
          <a:noFill/>
        </p:spPr>
        <p:txBody>
          <a:bodyPr wrap="none" rtlCol="0">
            <a:spAutoFit/>
          </a:bodyPr>
          <a:lstStyle/>
          <a:p>
            <a:r>
              <a:rPr lang="en-US" sz="1400" dirty="0" smtClean="0"/>
              <a:t>Ann Intern Med. 2011;154:356-364.</a:t>
            </a:r>
            <a:endParaRPr lang="en-US" sz="1400" dirty="0"/>
          </a:p>
        </p:txBody>
      </p:sp>
    </p:spTree>
    <p:extLst>
      <p:ext uri="{BB962C8B-B14F-4D97-AF65-F5344CB8AC3E}">
        <p14:creationId xmlns:p14="http://schemas.microsoft.com/office/powerpoint/2010/main" val="1125671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Format</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00-05 min   	</a:t>
            </a:r>
            <a:r>
              <a:rPr lang="en-US" i="1" dirty="0" smtClean="0"/>
              <a:t>Introduction and Review of Objectives 		   	and Workshop Format</a:t>
            </a:r>
          </a:p>
          <a:p>
            <a:pPr marL="0" indent="0">
              <a:buNone/>
            </a:pPr>
            <a:r>
              <a:rPr lang="en-US" dirty="0" smtClean="0"/>
              <a:t>05-35 min	</a:t>
            </a:r>
            <a:r>
              <a:rPr lang="en-US" i="1" dirty="0" smtClean="0"/>
              <a:t>Bone Disease in HIV Infection Didactic</a:t>
            </a:r>
          </a:p>
          <a:p>
            <a:pPr marL="0" indent="0">
              <a:buNone/>
            </a:pPr>
            <a:r>
              <a:rPr lang="en-US" dirty="0" smtClean="0"/>
              <a:t>35-65 min	</a:t>
            </a:r>
            <a:r>
              <a:rPr lang="en-US" i="1" dirty="0" smtClean="0"/>
              <a:t>Facilitated break-out groups for case-</a:t>
            </a:r>
          </a:p>
          <a:p>
            <a:pPr marL="0" indent="0">
              <a:buNone/>
            </a:pPr>
            <a:r>
              <a:rPr lang="en-US" i="1" dirty="0"/>
              <a:t>	</a:t>
            </a:r>
            <a:r>
              <a:rPr lang="en-US" i="1" dirty="0" smtClean="0"/>
              <a:t>	based discussion</a:t>
            </a:r>
          </a:p>
          <a:p>
            <a:pPr marL="0" indent="0">
              <a:buNone/>
            </a:pPr>
            <a:r>
              <a:rPr lang="en-US" dirty="0" smtClean="0"/>
              <a:t>65-90 min	</a:t>
            </a:r>
            <a:r>
              <a:rPr lang="en-US" i="1" dirty="0" smtClean="0"/>
              <a:t>Discussion, presentation from work</a:t>
            </a:r>
          </a:p>
          <a:p>
            <a:pPr marL="0" indent="0">
              <a:buNone/>
            </a:pPr>
            <a:r>
              <a:rPr lang="en-US" i="1" dirty="0"/>
              <a:t>	</a:t>
            </a:r>
            <a:r>
              <a:rPr lang="en-US" i="1" dirty="0" smtClean="0"/>
              <a:t>	groups, formulation of strategies for </a:t>
            </a:r>
          </a:p>
          <a:p>
            <a:pPr marL="0" indent="0">
              <a:buNone/>
            </a:pPr>
            <a:r>
              <a:rPr lang="en-US" i="1" dirty="0"/>
              <a:t>	</a:t>
            </a:r>
            <a:r>
              <a:rPr lang="en-US" i="1" dirty="0" smtClean="0"/>
              <a:t>	integration of bone health screening</a:t>
            </a:r>
          </a:p>
          <a:p>
            <a:pPr marL="0" indent="0">
              <a:buNone/>
            </a:pPr>
            <a:r>
              <a:rPr lang="en-US" i="1" dirty="0"/>
              <a:t>	</a:t>
            </a:r>
            <a:r>
              <a:rPr lang="en-US" i="1" dirty="0" smtClean="0"/>
              <a:t>	and treatment into prevention and care</a:t>
            </a:r>
          </a:p>
          <a:p>
            <a:pPr marL="0" indent="0">
              <a:buNone/>
            </a:pPr>
            <a:r>
              <a:rPr lang="en-US" i="1" dirty="0"/>
              <a:t>	</a:t>
            </a:r>
            <a:r>
              <a:rPr lang="en-US" i="1" dirty="0" smtClean="0"/>
              <a:t>	services</a:t>
            </a:r>
            <a:endParaRPr lang="en-US" i="1" dirty="0"/>
          </a:p>
        </p:txBody>
      </p:sp>
    </p:spTree>
    <p:extLst>
      <p:ext uri="{BB962C8B-B14F-4D97-AF65-F5344CB8AC3E}">
        <p14:creationId xmlns:p14="http://schemas.microsoft.com/office/powerpoint/2010/main" val="11343839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609600"/>
            <a:ext cx="8229600" cy="1143000"/>
          </a:xfrm>
        </p:spPr>
        <p:txBody>
          <a:bodyPr>
            <a:normAutofit fontScale="90000"/>
          </a:bodyPr>
          <a:lstStyle/>
          <a:p>
            <a:r>
              <a:rPr lang="en-US" sz="4000" b="1" dirty="0" smtClean="0">
                <a:ea typeface="ＭＳ Ｐゴシック" pitchFamily="34" charset="-128"/>
              </a:rPr>
              <a:t>Bone Disease in HIV:  Another Kind of AIDS Crisis?</a:t>
            </a:r>
          </a:p>
        </p:txBody>
      </p:sp>
      <p:pic>
        <p:nvPicPr>
          <p:cNvPr id="20483" name="Picture 4"/>
          <p:cNvPicPr>
            <a:picLocks noGrp="1" noChangeAspect="1" noChangeArrowheads="1"/>
          </p:cNvPicPr>
          <p:nvPr>
            <p:ph idx="1"/>
          </p:nvPr>
        </p:nvPicPr>
        <p:blipFill>
          <a:blip r:embed="rId4"/>
          <a:stretch>
            <a:fillRect/>
          </a:stretch>
        </p:blipFill>
        <p:spPr>
          <a:xfrm>
            <a:off x="1905000" y="2252662"/>
            <a:ext cx="5334000" cy="3571875"/>
          </a:xfrm>
          <a:effectLst>
            <a:outerShdw blurRad="63500" dist="38100" dir="2700000" algn="tl" rotWithShape="0">
              <a:srgbClr val="000000">
                <a:alpha val="42998"/>
              </a:srgbClr>
            </a:outerShdw>
          </a:effectLst>
        </p:spPr>
      </p:pic>
      <p:sp>
        <p:nvSpPr>
          <p:cNvPr id="5" name="Footer Placeholder 4"/>
          <p:cNvSpPr>
            <a:spLocks noGrp="1"/>
          </p:cNvSpPr>
          <p:nvPr>
            <p:ph type="ftr" sz="quarter" idx="11"/>
          </p:nvPr>
        </p:nvSpPr>
        <p:spPr>
          <a:xfrm>
            <a:off x="5164138" y="6356350"/>
            <a:ext cx="3819525" cy="365125"/>
          </a:xfrm>
        </p:spPr>
        <p:txBody>
          <a:bodyPr wrap="square" numCol="1" anchorCtr="0" compatLnSpc="1">
            <a:prstTxWarp prst="textNoShape">
              <a:avLst/>
            </a:prstTxWarp>
          </a:bodyPr>
          <a:lstStyle/>
          <a:p>
            <a:pPr fontAlgn="base">
              <a:spcBef>
                <a:spcPct val="0"/>
              </a:spcBef>
              <a:spcAft>
                <a:spcPct val="0"/>
              </a:spcAft>
              <a:defRPr/>
            </a:pPr>
            <a:r>
              <a:rPr lang="en-US" b="1" dirty="0" smtClean="0">
                <a:solidFill>
                  <a:schemeClr val="bg1"/>
                </a:solidFill>
                <a:ea typeface="ＭＳ Ｐゴシック" charset="-128"/>
              </a:rPr>
              <a:t>David France,  </a:t>
            </a:r>
            <a:r>
              <a:rPr lang="en-US" b="1" i="1" dirty="0" smtClean="0">
                <a:solidFill>
                  <a:schemeClr val="bg1"/>
                </a:solidFill>
                <a:ea typeface="ＭＳ Ｐゴシック" charset="-128"/>
              </a:rPr>
              <a:t>New York Magazine .  </a:t>
            </a:r>
            <a:r>
              <a:rPr lang="en-US" b="1" dirty="0" smtClean="0">
                <a:solidFill>
                  <a:schemeClr val="bg1"/>
                </a:solidFill>
                <a:ea typeface="ＭＳ Ｐゴシック" charset="-128"/>
              </a:rPr>
              <a:t>November 1, 2009.</a:t>
            </a:r>
          </a:p>
        </p:txBody>
      </p:sp>
    </p:spTree>
    <p:custDataLst>
      <p:tags r:id="rId1"/>
    </p:custDataLst>
    <p:extLst>
      <p:ext uri="{BB962C8B-B14F-4D97-AF65-F5344CB8AC3E}">
        <p14:creationId xmlns:p14="http://schemas.microsoft.com/office/powerpoint/2010/main" val="12235328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txBox="1">
            <a:spLocks noGrp="1"/>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1100" dirty="0">
                <a:solidFill>
                  <a:srgbClr val="898989"/>
                </a:solidFill>
              </a:rPr>
              <a:t>Date of download: </a:t>
            </a:r>
          </a:p>
          <a:p>
            <a:pPr eaLnBrk="1" hangingPunct="1"/>
            <a:r>
              <a:rPr lang="en-US" sz="1100" dirty="0">
                <a:solidFill>
                  <a:srgbClr val="898989"/>
                </a:solidFill>
              </a:rPr>
              <a:t>10/16/2012</a:t>
            </a:r>
          </a:p>
        </p:txBody>
      </p:sp>
      <p:sp>
        <p:nvSpPr>
          <p:cNvPr id="13315" name="Footer Placeholder 4"/>
          <p:cNvSpPr txBox="1">
            <a:spLocks noGrp="1"/>
          </p:cNvSpPr>
          <p:nvPr/>
        </p:nvSpPr>
        <p:spPr bwMode="auto">
          <a:xfrm>
            <a:off x="3124200" y="6356350"/>
            <a:ext cx="3352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1100" dirty="0">
                <a:solidFill>
                  <a:srgbClr val="898989"/>
                </a:solidFill>
              </a:rPr>
              <a:t>Copyright © The American College of Physicians. </a:t>
            </a:r>
          </a:p>
          <a:p>
            <a:pPr algn="ctr" eaLnBrk="1" hangingPunct="1"/>
            <a:r>
              <a:rPr lang="en-US" sz="1100" dirty="0">
                <a:solidFill>
                  <a:srgbClr val="898989"/>
                </a:solidFill>
              </a:rPr>
              <a:t>All rights reserved.</a:t>
            </a:r>
          </a:p>
        </p:txBody>
      </p:sp>
      <p:sp>
        <p:nvSpPr>
          <p:cNvPr id="13316" name="Text Placeholder 2"/>
          <p:cNvSpPr txBox="1">
            <a:spLocks/>
          </p:cNvSpPr>
          <p:nvPr/>
        </p:nvSpPr>
        <p:spPr bwMode="auto">
          <a:xfrm>
            <a:off x="304800" y="735013"/>
            <a:ext cx="822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20000"/>
              </a:spcBef>
            </a:pPr>
            <a:r>
              <a:rPr lang="en-US" sz="1200" b="1" dirty="0"/>
              <a:t>From: Screening for Osteoporosis: U.S. Preventive Services Task Force Recommendation Statement</a:t>
            </a:r>
          </a:p>
        </p:txBody>
      </p:sp>
      <p:cxnSp>
        <p:nvCxnSpPr>
          <p:cNvPr id="13317" name="Straight Connector 8"/>
          <p:cNvCxnSpPr>
            <a:cxnSpLocks noChangeShapeType="1"/>
          </p:cNvCxnSpPr>
          <p:nvPr/>
        </p:nvCxnSpPr>
        <p:spPr bwMode="auto">
          <a:xfrm>
            <a:off x="381000" y="6248400"/>
            <a:ext cx="8382000" cy="0"/>
          </a:xfrm>
          <a:prstGeom prst="line">
            <a:avLst/>
          </a:prstGeom>
          <a:noFill/>
          <a:ln w="9525" algn="ctr">
            <a:solidFill>
              <a:srgbClr val="BFBFBF"/>
            </a:solidFill>
            <a:round/>
            <a:headEnd/>
            <a:tailEnd/>
          </a:ln>
          <a:extLst>
            <a:ext uri="{909E8E84-426E-40DD-AFC4-6F175D3DCCD1}">
              <a14:hiddenFill xmlns:a14="http://schemas.microsoft.com/office/drawing/2010/main">
                <a:noFill/>
              </a14:hiddenFill>
            </a:ext>
          </a:extLst>
        </p:spPr>
      </p:cxnSp>
      <p:sp>
        <p:nvSpPr>
          <p:cNvPr id="13318" name="Text Placeholder 2"/>
          <p:cNvSpPr txBox="1">
            <a:spLocks/>
          </p:cNvSpPr>
          <p:nvPr/>
        </p:nvSpPr>
        <p:spPr bwMode="auto">
          <a:xfrm>
            <a:off x="304800" y="1344613"/>
            <a:ext cx="8382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20000"/>
              </a:spcBef>
            </a:pPr>
            <a:r>
              <a:rPr lang="en-US" sz="800" b="1" dirty="0"/>
              <a:t>Ann Intern Med. 2011;154(5):356-364. doi:10.1059/0003-4819-154-5-201103010-00307</a:t>
            </a:r>
          </a:p>
        </p:txBody>
      </p:sp>
      <p:sp>
        <p:nvSpPr>
          <p:cNvPr id="13319" name="Text Placeholder 2"/>
          <p:cNvSpPr txBox="1">
            <a:spLocks/>
          </p:cNvSpPr>
          <p:nvPr/>
        </p:nvSpPr>
        <p:spPr bwMode="auto">
          <a:xfrm>
            <a:off x="1828800" y="1420813"/>
            <a:ext cx="7086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20000"/>
              </a:spcBef>
            </a:pPr>
            <a:endParaRPr lang="en-US" sz="1200" b="1" dirty="0"/>
          </a:p>
        </p:txBody>
      </p:sp>
      <p:sp>
        <p:nvSpPr>
          <p:cNvPr id="13320" name="Text Placeholder 2"/>
          <p:cNvSpPr txBox="1">
            <a:spLocks/>
          </p:cNvSpPr>
          <p:nvPr/>
        </p:nvSpPr>
        <p:spPr bwMode="auto">
          <a:xfrm>
            <a:off x="609600" y="5562600"/>
            <a:ext cx="815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20000"/>
              </a:spcBef>
            </a:pPr>
            <a:r>
              <a:rPr lang="en-US" sz="1000" b="1" dirty="0"/>
              <a:t>Osteoporosis Screening Recommendations of Other Organizations</a:t>
            </a:r>
          </a:p>
        </p:txBody>
      </p:sp>
      <p:pic>
        <p:nvPicPr>
          <p:cNvPr id="13321"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TextBox 11"/>
          <p:cNvSpPr txBox="1">
            <a:spLocks noChangeArrowheads="1"/>
          </p:cNvSpPr>
          <p:nvPr/>
        </p:nvSpPr>
        <p:spPr bwMode="auto">
          <a:xfrm>
            <a:off x="609600" y="5286375"/>
            <a:ext cx="1828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1200" b="1" dirty="0"/>
              <a:t>Figure Legend:</a:t>
            </a:r>
          </a:p>
        </p:txBody>
      </p:sp>
      <p:cxnSp>
        <p:nvCxnSpPr>
          <p:cNvPr id="13323" name="Straight Connector 14"/>
          <p:cNvCxnSpPr>
            <a:cxnSpLocks noChangeShapeType="1"/>
          </p:cNvCxnSpPr>
          <p:nvPr/>
        </p:nvCxnSpPr>
        <p:spPr bwMode="auto">
          <a:xfrm>
            <a:off x="381000" y="1752600"/>
            <a:ext cx="8382000" cy="0"/>
          </a:xfrm>
          <a:prstGeom prst="line">
            <a:avLst/>
          </a:prstGeom>
          <a:noFill/>
          <a:ln w="9525" algn="ctr">
            <a:solidFill>
              <a:srgbClr val="BFBFBF"/>
            </a:solidFill>
            <a:round/>
            <a:headEnd/>
            <a:tailEnd/>
          </a:ln>
          <a:extLst>
            <a:ext uri="{909E8E84-426E-40DD-AFC4-6F175D3DCCD1}">
              <a14:hiddenFill xmlns:a14="http://schemas.microsoft.com/office/drawing/2010/main">
                <a:noFill/>
              </a14:hiddenFill>
            </a:ext>
          </a:extLst>
        </p:spPr>
      </p:cxnSp>
      <p:pic>
        <p:nvPicPr>
          <p:cNvPr id="13325" name="Picture 13"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518" y="1828800"/>
            <a:ext cx="8966963" cy="3155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0209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title"/>
          </p:nvPr>
        </p:nvSpPr>
        <p:spPr>
          <a:xfrm>
            <a:off x="457200" y="0"/>
            <a:ext cx="8229600" cy="1001713"/>
          </a:xfrm>
        </p:spPr>
        <p:txBody>
          <a:bodyPr/>
          <a:lstStyle/>
          <a:p>
            <a:r>
              <a:rPr lang="en-US" sz="3600" b="1" dirty="0" smtClean="0">
                <a:solidFill>
                  <a:srgbClr val="F3EB40"/>
                </a:solidFill>
                <a:ea typeface="ＭＳ Ｐゴシック" pitchFamily="34" charset="-128"/>
              </a:rPr>
              <a:t>Low BMD Common In HIV (+) Patients</a:t>
            </a:r>
            <a:endParaRPr lang="en-US" sz="3600" dirty="0" smtClean="0">
              <a:ea typeface="ＭＳ Ｐゴシック" pitchFamily="34" charset="-128"/>
            </a:endParaRPr>
          </a:p>
        </p:txBody>
      </p:sp>
      <p:graphicFrame>
        <p:nvGraphicFramePr>
          <p:cNvPr id="11393" name="Group 129"/>
          <p:cNvGraphicFramePr>
            <a:graphicFrameLocks noGrp="1"/>
          </p:cNvGraphicFramePr>
          <p:nvPr>
            <p:ph idx="1"/>
            <p:extLst>
              <p:ext uri="{D42A27DB-BD31-4B8C-83A1-F6EECF244321}">
                <p14:modId xmlns:p14="http://schemas.microsoft.com/office/powerpoint/2010/main" val="1165132179"/>
              </p:ext>
            </p:extLst>
          </p:nvPr>
        </p:nvGraphicFramePr>
        <p:xfrm>
          <a:off x="185738" y="1001713"/>
          <a:ext cx="8707437" cy="5235792"/>
        </p:xfrm>
        <a:graphic>
          <a:graphicData uri="http://schemas.openxmlformats.org/drawingml/2006/table">
            <a:tbl>
              <a:tblPr/>
              <a:tblGrid>
                <a:gridCol w="3048000"/>
                <a:gridCol w="1055687"/>
                <a:gridCol w="1006475"/>
                <a:gridCol w="1139825"/>
                <a:gridCol w="1228725"/>
                <a:gridCol w="1228725"/>
              </a:tblGrid>
              <a:tr h="480984">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FFFF00"/>
                          </a:solidFill>
                          <a:effectLst/>
                          <a:latin typeface="Arial" charset="0"/>
                          <a:ea typeface="MS Mincho" pitchFamily="49" charset="-128"/>
                        </a:rPr>
                        <a:t>Publication</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7CFF5">
                        <a:alpha val="50195"/>
                      </a:srgbClr>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00"/>
                          </a:solidFill>
                          <a:effectLst/>
                          <a:latin typeface="Arial" charset="0"/>
                          <a:ea typeface="MS Mincho" pitchFamily="49" charset="-128"/>
                        </a:rPr>
                        <a:t>Number of Pts</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7CFF5">
                        <a:alpha val="50195"/>
                      </a:srgbClr>
                    </a:solidFill>
                  </a:tcPr>
                </a:tc>
                <a:tc hMerge="1">
                  <a:txBody>
                    <a:bodyPr/>
                    <a:lstStyle/>
                    <a:p>
                      <a:endParaRPr 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00"/>
                          </a:solidFill>
                          <a:effectLst/>
                          <a:latin typeface="Arial" charset="0"/>
                          <a:ea typeface="MS Mincho" pitchFamily="49" charset="-128"/>
                        </a:rPr>
                        <a:t>% </a:t>
                      </a:r>
                      <a:r>
                        <a:rPr kumimoji="0" lang="en-US" sz="2000" b="1" i="0" u="none" strike="noStrike" cap="none" normalizeH="0" baseline="0" dirty="0" smtClean="0">
                          <a:ln>
                            <a:noFill/>
                          </a:ln>
                          <a:solidFill>
                            <a:srgbClr val="FFFF00"/>
                          </a:solidFill>
                          <a:effectLst/>
                          <a:latin typeface="Arial" charset="0"/>
                          <a:ea typeface="MS Mincho" pitchFamily="49" charset="-128"/>
                          <a:sym typeface="Symbol" pitchFamily="-107" charset="2"/>
                        </a:rPr>
                        <a:t></a:t>
                      </a:r>
                      <a:r>
                        <a:rPr kumimoji="0" lang="en-US" sz="2000" b="1" i="0" u="none" strike="noStrike" cap="none" normalizeH="0" baseline="0" dirty="0" smtClean="0">
                          <a:ln>
                            <a:noFill/>
                          </a:ln>
                          <a:solidFill>
                            <a:srgbClr val="FFFF00"/>
                          </a:solidFill>
                          <a:effectLst/>
                          <a:latin typeface="Arial" charset="0"/>
                          <a:ea typeface="MS Mincho" pitchFamily="49" charset="-128"/>
                        </a:rPr>
                        <a:t> BMD</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7CFF5">
                        <a:alpha val="50195"/>
                      </a:srgbClr>
                    </a:solidFill>
                  </a:tcPr>
                </a:tc>
                <a:tc hMerge="1">
                  <a:txBody>
                    <a:bodyPr/>
                    <a:lstStyle/>
                    <a:p>
                      <a:endParaRPr lang="en-US"/>
                    </a:p>
                  </a:txBody>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00"/>
                          </a:solidFill>
                          <a:effectLst/>
                          <a:latin typeface="Arial" charset="0"/>
                          <a:ea typeface="MS Mincho" pitchFamily="49" charset="-128"/>
                        </a:rPr>
                        <a:t>Age</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7CFF5">
                        <a:alpha val="50195"/>
                      </a:srgbClr>
                    </a:solidFill>
                  </a:tcPr>
                </a:tc>
              </a:tr>
              <a:tr h="396216">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00"/>
                          </a:solidFill>
                          <a:effectLst/>
                          <a:latin typeface="Arial" charset="0"/>
                          <a:ea typeface="MS Mincho" pitchFamily="49" charset="-128"/>
                        </a:rPr>
                        <a:t>HIV+</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7CFF5">
                        <a:alpha val="50195"/>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00"/>
                          </a:solidFill>
                          <a:effectLst/>
                          <a:latin typeface="Arial" charset="0"/>
                          <a:ea typeface="MS Mincho" pitchFamily="49" charset="-128"/>
                        </a:rPr>
                        <a:t>HIV–</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7CFF5">
                        <a:alpha val="50195"/>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00"/>
                          </a:solidFill>
                          <a:effectLst/>
                          <a:latin typeface="Arial" charset="0"/>
                          <a:ea typeface="MS Mincho" pitchFamily="49" charset="-128"/>
                        </a:rPr>
                        <a:t>HIV+</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7CFF5">
                        <a:alpha val="50195"/>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00"/>
                          </a:solidFill>
                          <a:effectLst/>
                          <a:latin typeface="Arial" charset="0"/>
                          <a:ea typeface="MS Mincho" pitchFamily="49" charset="-128"/>
                        </a:rPr>
                        <a:t>HIV–</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7CFF5">
                        <a:alpha val="50195"/>
                      </a:srgbClr>
                    </a:solidFill>
                  </a:tcPr>
                </a:tc>
                <a:tc vMerge="1">
                  <a:txBody>
                    <a:bodyPr/>
                    <a:lstStyle/>
                    <a:p>
                      <a:endParaRPr lang="en-US"/>
                    </a:p>
                  </a:txBody>
                  <a:tcPr/>
                </a:tc>
              </a:tr>
              <a:tr h="39621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smtClean="0">
                          <a:ln>
                            <a:noFill/>
                          </a:ln>
                          <a:solidFill>
                            <a:srgbClr val="FFFF00"/>
                          </a:solidFill>
                          <a:effectLst/>
                          <a:latin typeface="Arial" charset="0"/>
                          <a:ea typeface="MS Mincho" pitchFamily="49" charset="-128"/>
                        </a:rPr>
                        <a:t>Amiel </a:t>
                      </a:r>
                      <a:r>
                        <a:rPr kumimoji="0" lang="it-IT" sz="2000" b="0" i="1" u="none" strike="noStrike" cap="none" normalizeH="0" baseline="0" smtClean="0">
                          <a:ln>
                            <a:noFill/>
                          </a:ln>
                          <a:solidFill>
                            <a:srgbClr val="FFFF00"/>
                          </a:solidFill>
                          <a:effectLst/>
                          <a:latin typeface="Arial" charset="0"/>
                          <a:ea typeface="MS Mincho" pitchFamily="49" charset="-128"/>
                        </a:rPr>
                        <a:t>et al</a:t>
                      </a:r>
                      <a:r>
                        <a:rPr kumimoji="0" lang="it-IT" sz="2000" b="0" i="0" u="none" strike="noStrike" cap="none" normalizeH="0" baseline="0" smtClean="0">
                          <a:ln>
                            <a:noFill/>
                          </a:ln>
                          <a:solidFill>
                            <a:srgbClr val="FFFF00"/>
                          </a:solidFill>
                          <a:effectLst/>
                          <a:latin typeface="Arial" charset="0"/>
                          <a:ea typeface="MS Mincho" pitchFamily="49" charset="-128"/>
                        </a:rPr>
                        <a:t> 2004</a:t>
                      </a:r>
                    </a:p>
                  </a:txBody>
                  <a:tcPr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000" b="1" i="0" u="none" strike="noStrike" cap="none" normalizeH="0" baseline="0" dirty="0" smtClean="0">
                          <a:ln>
                            <a:noFill/>
                          </a:ln>
                          <a:solidFill>
                            <a:srgbClr val="FFFF00"/>
                          </a:solidFill>
                          <a:effectLst/>
                          <a:latin typeface="Arial" charset="0"/>
                          <a:ea typeface="MS Mincho" pitchFamily="49" charset="-128"/>
                        </a:rPr>
                        <a:t>148</a:t>
                      </a:r>
                    </a:p>
                  </a:txBody>
                  <a:tcPr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FFFF00"/>
                          </a:solidFill>
                          <a:effectLst/>
                          <a:latin typeface="Arial" charset="0"/>
                          <a:ea typeface="MS Mincho" pitchFamily="49" charset="-128"/>
                        </a:rPr>
                        <a:t>81</a:t>
                      </a:r>
                      <a:endParaRPr kumimoji="0" lang="en-US" sz="2000" b="1" i="0" u="none" strike="noStrike" cap="none" normalizeH="0" baseline="0" dirty="0" smtClean="0">
                        <a:ln>
                          <a:noFill/>
                        </a:ln>
                        <a:solidFill>
                          <a:srgbClr val="FFFF00"/>
                        </a:solidFill>
                        <a:effectLst/>
                        <a:latin typeface="Arial" charset="0"/>
                        <a:ea typeface="MS Mincho" pitchFamily="49" charset="-128"/>
                      </a:endParaRPr>
                    </a:p>
                  </a:txBody>
                  <a:tcPr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000" b="1" i="0" u="none" strike="noStrike" cap="none" normalizeH="0" baseline="0" dirty="0" smtClean="0">
                          <a:ln>
                            <a:noFill/>
                          </a:ln>
                          <a:solidFill>
                            <a:srgbClr val="FFFF00"/>
                          </a:solidFill>
                          <a:effectLst/>
                          <a:latin typeface="Arial" charset="0"/>
                          <a:ea typeface="MS Mincho" pitchFamily="49" charset="-128"/>
                        </a:rPr>
                        <a:t>82.5</a:t>
                      </a:r>
                    </a:p>
                  </a:txBody>
                  <a:tcPr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FFFF00"/>
                          </a:solidFill>
                          <a:effectLst/>
                          <a:latin typeface="Arial" charset="0"/>
                          <a:ea typeface="MS Mincho" pitchFamily="49" charset="-128"/>
                        </a:rPr>
                        <a:t>35.8</a:t>
                      </a:r>
                      <a:endParaRPr kumimoji="0" lang="en-US" sz="2000" b="1" i="0" u="none" strike="noStrike" cap="none" normalizeH="0" baseline="0" dirty="0" smtClean="0">
                        <a:ln>
                          <a:noFill/>
                        </a:ln>
                        <a:solidFill>
                          <a:srgbClr val="FFFF00"/>
                        </a:solidFill>
                        <a:effectLst/>
                        <a:latin typeface="Arial" charset="0"/>
                        <a:ea typeface="MS Mincho" pitchFamily="49" charset="-128"/>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FF00"/>
                          </a:solidFill>
                          <a:effectLst/>
                          <a:latin typeface="Arial" charset="0"/>
                          <a:ea typeface="MS Mincho" pitchFamily="49" charset="-128"/>
                        </a:rPr>
                        <a:t>40</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9621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smtClean="0">
                          <a:ln>
                            <a:noFill/>
                          </a:ln>
                          <a:solidFill>
                            <a:srgbClr val="FFFF00"/>
                          </a:solidFill>
                          <a:effectLst/>
                          <a:latin typeface="Arial" charset="0"/>
                          <a:ea typeface="MS Mincho" pitchFamily="49" charset="-128"/>
                        </a:rPr>
                        <a:t>Brown </a:t>
                      </a:r>
                      <a:r>
                        <a:rPr kumimoji="0" lang="it-IT" sz="2000" b="0" i="1" u="none" strike="noStrike" cap="none" normalizeH="0" baseline="0" smtClean="0">
                          <a:ln>
                            <a:noFill/>
                          </a:ln>
                          <a:solidFill>
                            <a:srgbClr val="FFFF00"/>
                          </a:solidFill>
                          <a:effectLst/>
                          <a:latin typeface="Arial" charset="0"/>
                          <a:ea typeface="MS Mincho" pitchFamily="49" charset="-128"/>
                        </a:rPr>
                        <a:t>et al</a:t>
                      </a:r>
                      <a:r>
                        <a:rPr kumimoji="0" lang="it-IT" sz="2000" b="0" i="0" u="none" strike="noStrike" cap="none" normalizeH="0" baseline="0" smtClean="0">
                          <a:ln>
                            <a:noFill/>
                          </a:ln>
                          <a:solidFill>
                            <a:srgbClr val="FFFF00"/>
                          </a:solidFill>
                          <a:effectLst/>
                          <a:latin typeface="Arial" charset="0"/>
                          <a:ea typeface="MS Mincho" pitchFamily="49" charset="-128"/>
                        </a:rPr>
                        <a:t> 2004</a:t>
                      </a:r>
                    </a:p>
                  </a:txBody>
                  <a:tcPr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000" b="1" i="0" u="none" strike="noStrike" cap="none" normalizeH="0" baseline="0" dirty="0" smtClean="0">
                          <a:ln>
                            <a:noFill/>
                          </a:ln>
                          <a:solidFill>
                            <a:srgbClr val="FFFF00"/>
                          </a:solidFill>
                          <a:effectLst/>
                          <a:latin typeface="Arial" charset="0"/>
                          <a:ea typeface="MS Mincho" pitchFamily="49" charset="-128"/>
                        </a:rPr>
                        <a:t>51</a:t>
                      </a:r>
                    </a:p>
                  </a:txBody>
                  <a:tcPr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000" b="1" i="0" u="none" strike="noStrike" cap="none" normalizeH="0" baseline="0" smtClean="0">
                          <a:ln>
                            <a:noFill/>
                          </a:ln>
                          <a:solidFill>
                            <a:srgbClr val="FFFF00"/>
                          </a:solidFill>
                          <a:effectLst/>
                          <a:latin typeface="Arial" charset="0"/>
                          <a:ea typeface="MS Mincho" pitchFamily="49" charset="-128"/>
                        </a:rPr>
                        <a:t>22</a:t>
                      </a:r>
                    </a:p>
                  </a:txBody>
                  <a:tcPr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000" b="1" i="0" u="none" strike="noStrike" cap="none" normalizeH="0" baseline="0" smtClean="0">
                          <a:ln>
                            <a:noFill/>
                          </a:ln>
                          <a:solidFill>
                            <a:srgbClr val="FFFF00"/>
                          </a:solidFill>
                          <a:effectLst/>
                          <a:latin typeface="Arial" charset="0"/>
                          <a:ea typeface="MS Mincho" pitchFamily="49" charset="-128"/>
                        </a:rPr>
                        <a:t>63</a:t>
                      </a:r>
                    </a:p>
                  </a:txBody>
                  <a:tcPr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000" b="1" i="0" u="none" strike="noStrike" cap="none" normalizeH="0" baseline="0" smtClean="0">
                          <a:ln>
                            <a:noFill/>
                          </a:ln>
                          <a:solidFill>
                            <a:srgbClr val="FFFF00"/>
                          </a:solidFill>
                          <a:effectLst/>
                          <a:latin typeface="Arial" charset="0"/>
                          <a:ea typeface="MS Mincho" pitchFamily="49" charset="-128"/>
                        </a:rPr>
                        <a:t>32</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000" b="1" i="0" u="none" strike="noStrike" cap="none" normalizeH="0" baseline="0" smtClean="0">
                          <a:ln>
                            <a:noFill/>
                          </a:ln>
                          <a:solidFill>
                            <a:srgbClr val="FFFF00"/>
                          </a:solidFill>
                          <a:effectLst/>
                          <a:latin typeface="Arial" charset="0"/>
                          <a:ea typeface="MS Mincho" pitchFamily="49" charset="-128"/>
                        </a:rPr>
                        <a:t>40</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9621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00"/>
                          </a:solidFill>
                          <a:effectLst/>
                          <a:latin typeface="Arial" charset="0"/>
                          <a:ea typeface="MS Mincho" pitchFamily="49" charset="-128"/>
                        </a:rPr>
                        <a:t>Bruera </a:t>
                      </a:r>
                      <a:r>
                        <a:rPr kumimoji="0" lang="it-IT" sz="2000" b="0" i="1" u="none" strike="noStrike" cap="none" normalizeH="0" baseline="0" dirty="0" smtClean="0">
                          <a:ln>
                            <a:noFill/>
                          </a:ln>
                          <a:solidFill>
                            <a:srgbClr val="FFFF00"/>
                          </a:solidFill>
                          <a:effectLst/>
                          <a:latin typeface="Arial" charset="0"/>
                          <a:ea typeface="MS Mincho" pitchFamily="49" charset="-128"/>
                        </a:rPr>
                        <a:t>et al</a:t>
                      </a:r>
                      <a:r>
                        <a:rPr kumimoji="0" lang="it-IT" sz="2000" b="0" i="0" u="none" strike="noStrike" cap="none" normalizeH="0" baseline="0" dirty="0" smtClean="0">
                          <a:ln>
                            <a:noFill/>
                          </a:ln>
                          <a:solidFill>
                            <a:srgbClr val="FFFF00"/>
                          </a:solidFill>
                          <a:effectLst/>
                          <a:latin typeface="Arial" charset="0"/>
                          <a:ea typeface="MS Mincho" pitchFamily="49" charset="-128"/>
                        </a:rPr>
                        <a:t> </a:t>
                      </a:r>
                      <a:r>
                        <a:rPr kumimoji="0" lang="en-US" sz="2000" b="0" i="0" u="none" strike="noStrike" cap="none" normalizeH="0" baseline="0" dirty="0" smtClean="0">
                          <a:ln>
                            <a:noFill/>
                          </a:ln>
                          <a:solidFill>
                            <a:srgbClr val="FFFF00"/>
                          </a:solidFill>
                          <a:effectLst/>
                          <a:latin typeface="Arial" charset="0"/>
                          <a:ea typeface="MS Mincho" pitchFamily="49" charset="-128"/>
                        </a:rPr>
                        <a:t>2003</a:t>
                      </a:r>
                      <a:endParaRPr kumimoji="0" lang="it-IT" sz="2000" b="0" i="0" u="none" strike="noStrike" cap="none" normalizeH="0" baseline="0" dirty="0" smtClean="0">
                        <a:ln>
                          <a:noFill/>
                        </a:ln>
                        <a:solidFill>
                          <a:srgbClr val="FFFF00"/>
                        </a:solidFill>
                        <a:effectLst/>
                        <a:latin typeface="Arial" charset="0"/>
                        <a:ea typeface="MS Mincho" pitchFamily="49" charset="-128"/>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FFFF00"/>
                          </a:solidFill>
                          <a:effectLst/>
                          <a:latin typeface="Arial" charset="0"/>
                          <a:ea typeface="ＭＳ Ｐゴシック" pitchFamily="-107" charset="-128"/>
                        </a:rPr>
                        <a:t>111</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FFFF00"/>
                          </a:solidFill>
                          <a:effectLst/>
                          <a:latin typeface="Arial" charset="0"/>
                          <a:ea typeface="ＭＳ Ｐゴシック" pitchFamily="-107" charset="-128"/>
                        </a:rPr>
                        <a:t>31</a:t>
                      </a:r>
                      <a:endParaRPr kumimoji="0" lang="en-US" sz="2000" b="1" i="0" u="none" strike="noStrike" cap="none" normalizeH="0" baseline="0" dirty="0" smtClean="0">
                        <a:ln>
                          <a:noFill/>
                        </a:ln>
                        <a:solidFill>
                          <a:srgbClr val="FFFF00"/>
                        </a:solidFill>
                        <a:effectLst/>
                        <a:latin typeface="Arial" charset="0"/>
                        <a:ea typeface="ＭＳ Ｐゴシック" pitchFamily="-107" charset="-128"/>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FFFF00"/>
                          </a:solidFill>
                          <a:effectLst/>
                          <a:latin typeface="Arial" charset="0"/>
                          <a:ea typeface="ＭＳ Ｐゴシック" pitchFamily="-107" charset="-128"/>
                        </a:rPr>
                        <a:t>64.8</a:t>
                      </a:r>
                      <a:endParaRPr kumimoji="0" lang="en-US" sz="2000" b="1" i="0" u="none" strike="noStrike" cap="none" normalizeH="0" baseline="0" dirty="0" smtClean="0">
                        <a:ln>
                          <a:noFill/>
                        </a:ln>
                        <a:solidFill>
                          <a:srgbClr val="FFFF00"/>
                        </a:solidFill>
                        <a:effectLst/>
                        <a:latin typeface="Arial" charset="0"/>
                        <a:ea typeface="ＭＳ Ｐゴシック" pitchFamily="-107" charset="-128"/>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FFFF00"/>
                          </a:solidFill>
                          <a:effectLst/>
                          <a:latin typeface="Arial" charset="0"/>
                          <a:ea typeface="ＭＳ Ｐゴシック" pitchFamily="-107" charset="-128"/>
                        </a:rPr>
                        <a:t>13</a:t>
                      </a:r>
                      <a:endParaRPr kumimoji="0" lang="en-US" sz="2000" b="1" i="0" u="none" strike="noStrike" cap="none" normalizeH="0" baseline="0" dirty="0" smtClean="0">
                        <a:ln>
                          <a:noFill/>
                        </a:ln>
                        <a:solidFill>
                          <a:srgbClr val="FFFF00"/>
                        </a:solidFill>
                        <a:effectLst/>
                        <a:latin typeface="Arial" charset="0"/>
                        <a:ea typeface="ＭＳ Ｐゴシック" pitchFamily="-107" charset="-128"/>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FF00"/>
                          </a:solidFill>
                          <a:effectLst/>
                          <a:latin typeface="Arial" charset="0"/>
                          <a:ea typeface="ＭＳ Ｐゴシック" pitchFamily="-107" charset="-128"/>
                        </a:rPr>
                        <a:t>33</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9621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FFFF00"/>
                          </a:solidFill>
                          <a:effectLst/>
                          <a:latin typeface="Arial" charset="0"/>
                          <a:ea typeface="MS Mincho" pitchFamily="49" charset="-128"/>
                        </a:rPr>
                        <a:t>Dolan </a:t>
                      </a:r>
                      <a:r>
                        <a:rPr kumimoji="0" lang="it-IT" sz="2000" b="0" i="1" u="none" strike="noStrike" cap="none" normalizeH="0" baseline="0" smtClean="0">
                          <a:ln>
                            <a:noFill/>
                          </a:ln>
                          <a:solidFill>
                            <a:srgbClr val="FFFF00"/>
                          </a:solidFill>
                          <a:effectLst/>
                          <a:latin typeface="Arial" charset="0"/>
                          <a:ea typeface="MS Mincho" pitchFamily="49" charset="-128"/>
                        </a:rPr>
                        <a:t>et al</a:t>
                      </a:r>
                      <a:r>
                        <a:rPr kumimoji="0" lang="it-IT" sz="2000" b="0" i="0" u="none" strike="noStrike" cap="none" normalizeH="0" baseline="0" smtClean="0">
                          <a:ln>
                            <a:noFill/>
                          </a:ln>
                          <a:solidFill>
                            <a:srgbClr val="FFFF00"/>
                          </a:solidFill>
                          <a:effectLst/>
                          <a:latin typeface="Arial" charset="0"/>
                          <a:ea typeface="MS Mincho" pitchFamily="49" charset="-128"/>
                        </a:rPr>
                        <a:t> </a:t>
                      </a:r>
                      <a:r>
                        <a:rPr kumimoji="0" lang="en-GB" sz="2000" b="0" i="0" u="none" strike="noStrike" cap="none" normalizeH="0" baseline="0" dirty="0" smtClean="0">
                          <a:ln>
                            <a:noFill/>
                          </a:ln>
                          <a:solidFill>
                            <a:srgbClr val="FFFF00"/>
                          </a:solidFill>
                          <a:effectLst/>
                          <a:latin typeface="Arial" charset="0"/>
                          <a:ea typeface="MS Mincho" pitchFamily="49" charset="-128"/>
                        </a:rPr>
                        <a:t>2004</a:t>
                      </a:r>
                      <a:endParaRPr kumimoji="0" lang="en-US" sz="2000" b="0" i="0" u="none" strike="noStrike" cap="none" normalizeH="0" baseline="0" dirty="0" smtClean="0">
                        <a:ln>
                          <a:noFill/>
                        </a:ln>
                        <a:solidFill>
                          <a:srgbClr val="FFFF00"/>
                        </a:solidFill>
                        <a:effectLst/>
                        <a:latin typeface="Arial" charset="0"/>
                        <a:ea typeface="MS Mincho" pitchFamily="49" charset="-128"/>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FFFF00"/>
                          </a:solidFill>
                          <a:effectLst/>
                          <a:latin typeface="Arial" charset="0"/>
                          <a:ea typeface="ＭＳ Ｐゴシック" pitchFamily="-107" charset="-128"/>
                        </a:rPr>
                        <a:t>84</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FFFF00"/>
                          </a:solidFill>
                          <a:effectLst/>
                          <a:latin typeface="Arial" charset="0"/>
                          <a:ea typeface="ＭＳ Ｐゴシック" pitchFamily="-107" charset="-128"/>
                        </a:rPr>
                        <a:t>63</a:t>
                      </a:r>
                      <a:endParaRPr kumimoji="0" lang="en-US" sz="2000" b="1" i="0" u="none" strike="noStrike" cap="none" normalizeH="0" baseline="0" dirty="0" smtClean="0">
                        <a:ln>
                          <a:noFill/>
                        </a:ln>
                        <a:solidFill>
                          <a:srgbClr val="FFFF00"/>
                        </a:solidFill>
                        <a:effectLst/>
                        <a:latin typeface="Arial" charset="0"/>
                        <a:ea typeface="ＭＳ Ｐゴシック" pitchFamily="-107" charset="-128"/>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FFFF00"/>
                          </a:solidFill>
                          <a:effectLst/>
                          <a:latin typeface="Arial" charset="0"/>
                          <a:ea typeface="ＭＳ Ｐゴシック" pitchFamily="-107" charset="-128"/>
                        </a:rPr>
                        <a:t>63</a:t>
                      </a:r>
                      <a:endParaRPr kumimoji="0" lang="en-US" sz="2000" b="1" i="0" u="none" strike="noStrike" cap="none" normalizeH="0" baseline="0" dirty="0" smtClean="0">
                        <a:ln>
                          <a:noFill/>
                        </a:ln>
                        <a:solidFill>
                          <a:srgbClr val="FFFF00"/>
                        </a:solidFill>
                        <a:effectLst/>
                        <a:latin typeface="Arial" charset="0"/>
                        <a:ea typeface="ＭＳ Ｐゴシック" pitchFamily="-107" charset="-128"/>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FFFF00"/>
                          </a:solidFill>
                          <a:effectLst/>
                          <a:latin typeface="Arial" charset="0"/>
                          <a:ea typeface="ＭＳ Ｐゴシック" pitchFamily="-107" charset="-128"/>
                        </a:rPr>
                        <a:t>35</a:t>
                      </a:r>
                      <a:endParaRPr kumimoji="0" lang="en-US" sz="2000" b="1" i="0" u="none" strike="noStrike" cap="none" normalizeH="0" baseline="0" dirty="0" smtClean="0">
                        <a:ln>
                          <a:noFill/>
                        </a:ln>
                        <a:solidFill>
                          <a:srgbClr val="FFFF00"/>
                        </a:solidFill>
                        <a:effectLst/>
                        <a:latin typeface="Arial" charset="0"/>
                        <a:ea typeface="ＭＳ Ｐゴシック" pitchFamily="-107" charset="-128"/>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FF00"/>
                          </a:solidFill>
                          <a:effectLst/>
                          <a:latin typeface="Arial" charset="0"/>
                          <a:ea typeface="ＭＳ Ｐゴシック" pitchFamily="-107" charset="-128"/>
                        </a:rPr>
                        <a:t>41</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9621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00"/>
                          </a:solidFill>
                          <a:effectLst/>
                          <a:latin typeface="Arial" charset="0"/>
                          <a:ea typeface="MS Mincho" pitchFamily="49" charset="-128"/>
                        </a:rPr>
                        <a:t>Huang </a:t>
                      </a:r>
                      <a:r>
                        <a:rPr kumimoji="0" lang="it-IT" sz="2000" b="0" i="1" u="none" strike="noStrike" cap="none" normalizeH="0" baseline="0" smtClean="0">
                          <a:ln>
                            <a:noFill/>
                          </a:ln>
                          <a:solidFill>
                            <a:srgbClr val="FFFF00"/>
                          </a:solidFill>
                          <a:effectLst/>
                          <a:latin typeface="Arial" charset="0"/>
                          <a:ea typeface="MS Mincho" pitchFamily="49" charset="-128"/>
                        </a:rPr>
                        <a:t>et al</a:t>
                      </a:r>
                      <a:r>
                        <a:rPr kumimoji="0" lang="it-IT" sz="2000" b="0" i="0" u="none" strike="noStrike" cap="none" normalizeH="0" baseline="0" smtClean="0">
                          <a:ln>
                            <a:noFill/>
                          </a:ln>
                          <a:solidFill>
                            <a:srgbClr val="FFFF00"/>
                          </a:solidFill>
                          <a:effectLst/>
                          <a:latin typeface="Arial" charset="0"/>
                          <a:ea typeface="MS Mincho" pitchFamily="49" charset="-128"/>
                        </a:rPr>
                        <a:t> </a:t>
                      </a:r>
                      <a:r>
                        <a:rPr kumimoji="0" lang="en-US" sz="2000" b="0" i="0" u="none" strike="noStrike" cap="none" normalizeH="0" baseline="0" dirty="0" smtClean="0">
                          <a:ln>
                            <a:noFill/>
                          </a:ln>
                          <a:solidFill>
                            <a:srgbClr val="FFFF00"/>
                          </a:solidFill>
                          <a:effectLst/>
                          <a:latin typeface="Arial" charset="0"/>
                          <a:ea typeface="MS Mincho" pitchFamily="49" charset="-128"/>
                        </a:rPr>
                        <a:t>2002</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FFFF00"/>
                          </a:solidFill>
                          <a:effectLst/>
                          <a:latin typeface="Arial" charset="0"/>
                          <a:ea typeface="ＭＳ Ｐゴシック" pitchFamily="-107" charset="-128"/>
                        </a:rPr>
                        <a:t>15</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FFFF00"/>
                          </a:solidFill>
                          <a:effectLst/>
                          <a:latin typeface="Arial" charset="0"/>
                          <a:ea typeface="ＭＳ Ｐゴシック" pitchFamily="-107" charset="-128"/>
                        </a:rPr>
                        <a:t>9</a:t>
                      </a:r>
                      <a:endParaRPr kumimoji="0" lang="en-US" sz="2000" b="1" i="0" u="none" strike="noStrike" cap="none" normalizeH="0" baseline="0" dirty="0" smtClean="0">
                        <a:ln>
                          <a:noFill/>
                        </a:ln>
                        <a:solidFill>
                          <a:srgbClr val="FFFF00"/>
                        </a:solidFill>
                        <a:effectLst/>
                        <a:latin typeface="Arial" charset="0"/>
                        <a:ea typeface="ＭＳ Ｐゴシック" pitchFamily="-107" charset="-128"/>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FFFF00"/>
                          </a:solidFill>
                          <a:effectLst/>
                          <a:latin typeface="Arial" charset="0"/>
                          <a:ea typeface="ＭＳ Ｐゴシック" pitchFamily="-107" charset="-128"/>
                        </a:rPr>
                        <a:t>66.6</a:t>
                      </a:r>
                      <a:endParaRPr kumimoji="0" lang="en-US" sz="2000" b="1" i="0" u="none" strike="noStrike" cap="none" normalizeH="0" baseline="0" dirty="0" smtClean="0">
                        <a:ln>
                          <a:noFill/>
                        </a:ln>
                        <a:solidFill>
                          <a:srgbClr val="FFFF00"/>
                        </a:solidFill>
                        <a:effectLst/>
                        <a:latin typeface="Arial" charset="0"/>
                        <a:ea typeface="ＭＳ Ｐゴシック" pitchFamily="-107" charset="-128"/>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FFFF00"/>
                          </a:solidFill>
                          <a:effectLst/>
                          <a:latin typeface="Arial" charset="0"/>
                          <a:ea typeface="ＭＳ Ｐゴシック" pitchFamily="-107" charset="-128"/>
                        </a:rPr>
                        <a:t>11</a:t>
                      </a:r>
                      <a:endParaRPr kumimoji="0" lang="en-US" sz="2000" b="1" i="0" u="none" strike="noStrike" cap="none" normalizeH="0" baseline="0" dirty="0" smtClean="0">
                        <a:ln>
                          <a:noFill/>
                        </a:ln>
                        <a:solidFill>
                          <a:srgbClr val="FFFF00"/>
                        </a:solidFill>
                        <a:effectLst/>
                        <a:latin typeface="Arial" charset="0"/>
                        <a:ea typeface="ＭＳ Ｐゴシック" pitchFamily="-107" charset="-128"/>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FF00"/>
                          </a:solidFill>
                          <a:effectLst/>
                          <a:latin typeface="Arial" charset="0"/>
                          <a:ea typeface="ＭＳ Ｐゴシック" pitchFamily="-107" charset="-128"/>
                        </a:rPr>
                        <a:t>39</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9621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smtClean="0">
                          <a:ln>
                            <a:noFill/>
                          </a:ln>
                          <a:solidFill>
                            <a:srgbClr val="FFFF00"/>
                          </a:solidFill>
                          <a:effectLst/>
                          <a:latin typeface="Arial" charset="0"/>
                          <a:ea typeface="MS Mincho" pitchFamily="49" charset="-128"/>
                        </a:rPr>
                        <a:t>Knobel </a:t>
                      </a:r>
                      <a:r>
                        <a:rPr kumimoji="0" lang="it-IT" sz="2000" b="0" i="1" u="none" strike="noStrike" cap="none" normalizeH="0" baseline="0" smtClean="0">
                          <a:ln>
                            <a:noFill/>
                          </a:ln>
                          <a:solidFill>
                            <a:srgbClr val="FFFF00"/>
                          </a:solidFill>
                          <a:effectLst/>
                          <a:latin typeface="Arial" charset="0"/>
                          <a:ea typeface="MS Mincho" pitchFamily="49" charset="-128"/>
                        </a:rPr>
                        <a:t>et al</a:t>
                      </a:r>
                      <a:r>
                        <a:rPr kumimoji="0" lang="it-IT" sz="2000" b="0" i="0" u="none" strike="noStrike" cap="none" normalizeH="0" baseline="0" smtClean="0">
                          <a:ln>
                            <a:noFill/>
                          </a:ln>
                          <a:solidFill>
                            <a:srgbClr val="FFFF00"/>
                          </a:solidFill>
                          <a:effectLst/>
                          <a:latin typeface="Arial" charset="0"/>
                          <a:ea typeface="MS Mincho" pitchFamily="49" charset="-128"/>
                        </a:rPr>
                        <a:t> 2001</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FFFF00"/>
                          </a:solidFill>
                          <a:effectLst/>
                          <a:latin typeface="Arial" charset="0"/>
                          <a:ea typeface="MS Mincho" pitchFamily="49" charset="-128"/>
                        </a:rPr>
                        <a:t>80</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FFFF00"/>
                          </a:solidFill>
                          <a:effectLst/>
                          <a:latin typeface="Arial" charset="0"/>
                          <a:ea typeface="MS Mincho" pitchFamily="49" charset="-128"/>
                        </a:rPr>
                        <a:t>100</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FFFF00"/>
                          </a:solidFill>
                          <a:effectLst/>
                          <a:latin typeface="Arial" charset="0"/>
                          <a:ea typeface="MS Mincho" pitchFamily="49" charset="-128"/>
                        </a:rPr>
                        <a:t>87.5</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FFFF00"/>
                          </a:solidFill>
                          <a:effectLst/>
                          <a:latin typeface="Arial" charset="0"/>
                          <a:ea typeface="MS Mincho" pitchFamily="49" charset="-128"/>
                        </a:rPr>
                        <a:t>30</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FFFF00"/>
                          </a:solidFill>
                          <a:effectLst/>
                          <a:latin typeface="Arial" charset="0"/>
                          <a:ea typeface="MS Mincho" pitchFamily="49" charset="-128"/>
                        </a:rPr>
                        <a:t>40</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9621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smtClean="0">
                          <a:ln>
                            <a:noFill/>
                          </a:ln>
                          <a:solidFill>
                            <a:srgbClr val="FFFF00"/>
                          </a:solidFill>
                          <a:effectLst/>
                          <a:latin typeface="Arial" charset="0"/>
                          <a:ea typeface="MS Mincho" pitchFamily="49" charset="-128"/>
                        </a:rPr>
                        <a:t>Loiseau-Peres </a:t>
                      </a:r>
                      <a:r>
                        <a:rPr kumimoji="0" lang="it-IT" sz="2000" b="0" i="1" u="none" strike="noStrike" cap="none" normalizeH="0" baseline="0" smtClean="0">
                          <a:ln>
                            <a:noFill/>
                          </a:ln>
                          <a:solidFill>
                            <a:srgbClr val="FFFF00"/>
                          </a:solidFill>
                          <a:effectLst/>
                          <a:latin typeface="Arial" charset="0"/>
                          <a:ea typeface="MS Mincho" pitchFamily="49" charset="-128"/>
                        </a:rPr>
                        <a:t>et al</a:t>
                      </a:r>
                      <a:r>
                        <a:rPr kumimoji="0" lang="it-IT" sz="2000" b="0" i="0" u="none" strike="noStrike" cap="none" normalizeH="0" baseline="0" smtClean="0">
                          <a:ln>
                            <a:noFill/>
                          </a:ln>
                          <a:solidFill>
                            <a:srgbClr val="FFFF00"/>
                          </a:solidFill>
                          <a:effectLst/>
                          <a:latin typeface="Arial" charset="0"/>
                          <a:ea typeface="MS Mincho" pitchFamily="49" charset="-128"/>
                        </a:rPr>
                        <a:t> 2002</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FFFF00"/>
                          </a:solidFill>
                          <a:effectLst/>
                          <a:latin typeface="Arial" charset="0"/>
                          <a:ea typeface="ＭＳ Ｐゴシック" pitchFamily="-107" charset="-128"/>
                        </a:rPr>
                        <a:t>47</a:t>
                      </a:r>
                      <a:endParaRPr kumimoji="0" lang="en-US" sz="2000" b="1" i="0" u="none" strike="noStrike" cap="none" normalizeH="0" baseline="0" dirty="0" smtClean="0">
                        <a:ln>
                          <a:noFill/>
                        </a:ln>
                        <a:solidFill>
                          <a:srgbClr val="FFFF00"/>
                        </a:solidFill>
                        <a:effectLst/>
                        <a:latin typeface="Arial" charset="0"/>
                        <a:ea typeface="ＭＳ Ｐゴシック" pitchFamily="-107" charset="-128"/>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FFFF00"/>
                          </a:solidFill>
                          <a:effectLst/>
                          <a:latin typeface="Arial" charset="0"/>
                          <a:ea typeface="MS Mincho" pitchFamily="49" charset="-128"/>
                        </a:rPr>
                        <a:t>47</a:t>
                      </a:r>
                      <a:endParaRPr kumimoji="0" lang="en-US" sz="2000" b="1" i="0" u="none" strike="noStrike" cap="none" normalizeH="0" baseline="0" dirty="0" smtClean="0">
                        <a:ln>
                          <a:noFill/>
                        </a:ln>
                        <a:solidFill>
                          <a:srgbClr val="FFFF00"/>
                        </a:solidFill>
                        <a:effectLst/>
                        <a:latin typeface="Arial" charset="0"/>
                        <a:ea typeface="MS Mincho" pitchFamily="49" charset="-128"/>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FFFF00"/>
                          </a:solidFill>
                          <a:effectLst/>
                          <a:latin typeface="Arial" charset="0"/>
                          <a:ea typeface="MS Mincho" pitchFamily="49" charset="-128"/>
                        </a:rPr>
                        <a:t>68</a:t>
                      </a:r>
                      <a:endParaRPr kumimoji="0" lang="en-US" sz="2000" b="1" i="0" u="none" strike="noStrike" cap="none" normalizeH="0" baseline="0" dirty="0" smtClean="0">
                        <a:ln>
                          <a:noFill/>
                        </a:ln>
                        <a:solidFill>
                          <a:srgbClr val="FFFF00"/>
                        </a:solidFill>
                        <a:effectLst/>
                        <a:latin typeface="Arial" charset="0"/>
                        <a:ea typeface="MS Mincho" pitchFamily="49" charset="-128"/>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FFFF00"/>
                          </a:solidFill>
                          <a:effectLst/>
                          <a:latin typeface="Arial" charset="0"/>
                          <a:ea typeface="MS Mincho" pitchFamily="49" charset="-128"/>
                        </a:rPr>
                        <a:t>34</a:t>
                      </a:r>
                      <a:endParaRPr kumimoji="0" lang="en-US" sz="2000" b="1" i="0" u="none" strike="noStrike" cap="none" normalizeH="0" baseline="0" dirty="0" smtClean="0">
                        <a:ln>
                          <a:noFill/>
                        </a:ln>
                        <a:solidFill>
                          <a:srgbClr val="FFFF00"/>
                        </a:solidFill>
                        <a:effectLst/>
                        <a:latin typeface="Arial" charset="0"/>
                        <a:ea typeface="MS Mincho" pitchFamily="49" charset="-128"/>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FF00"/>
                          </a:solidFill>
                          <a:effectLst/>
                          <a:latin typeface="Arial" charset="0"/>
                          <a:ea typeface="MS Mincho" pitchFamily="49" charset="-128"/>
                        </a:rPr>
                        <a:t>42</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9621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smtClean="0">
                          <a:ln>
                            <a:noFill/>
                          </a:ln>
                          <a:solidFill>
                            <a:srgbClr val="FFFF00"/>
                          </a:solidFill>
                          <a:effectLst/>
                          <a:latin typeface="Arial" charset="0"/>
                          <a:ea typeface="MS Mincho" pitchFamily="49" charset="-128"/>
                        </a:rPr>
                        <a:t>Madeddu </a:t>
                      </a:r>
                      <a:r>
                        <a:rPr kumimoji="0" lang="it-IT" sz="2000" b="0" i="1" u="none" strike="noStrike" cap="none" normalizeH="0" baseline="0" smtClean="0">
                          <a:ln>
                            <a:noFill/>
                          </a:ln>
                          <a:solidFill>
                            <a:srgbClr val="FFFF00"/>
                          </a:solidFill>
                          <a:effectLst/>
                          <a:latin typeface="Arial" charset="0"/>
                          <a:ea typeface="MS Mincho" pitchFamily="49" charset="-128"/>
                        </a:rPr>
                        <a:t>et al</a:t>
                      </a:r>
                      <a:r>
                        <a:rPr kumimoji="0" lang="it-IT" sz="2000" b="0" i="0" u="none" strike="noStrike" cap="none" normalizeH="0" baseline="0" smtClean="0">
                          <a:ln>
                            <a:noFill/>
                          </a:ln>
                          <a:solidFill>
                            <a:srgbClr val="FFFF00"/>
                          </a:solidFill>
                          <a:effectLst/>
                          <a:latin typeface="Arial" charset="0"/>
                          <a:ea typeface="MS Mincho" pitchFamily="49" charset="-128"/>
                        </a:rPr>
                        <a:t> 2004</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FFFF00"/>
                          </a:solidFill>
                          <a:effectLst/>
                          <a:latin typeface="Arial" charset="0"/>
                          <a:ea typeface="MS Mincho" pitchFamily="49" charset="-128"/>
                        </a:rPr>
                        <a:t>172</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FFFF00"/>
                          </a:solidFill>
                          <a:effectLst/>
                          <a:latin typeface="Arial" charset="0"/>
                          <a:ea typeface="ＭＳ Ｐゴシック" pitchFamily="-107" charset="-128"/>
                        </a:rPr>
                        <a:t>64</a:t>
                      </a:r>
                      <a:endParaRPr kumimoji="0" lang="en-US" sz="2000" b="1" i="0" u="none" strike="noStrike" cap="none" normalizeH="0" baseline="0" dirty="0" smtClean="0">
                        <a:ln>
                          <a:noFill/>
                        </a:ln>
                        <a:solidFill>
                          <a:srgbClr val="FFFF00"/>
                        </a:solidFill>
                        <a:effectLst/>
                        <a:latin typeface="Arial" charset="0"/>
                        <a:ea typeface="ＭＳ Ｐゴシック" pitchFamily="-107" charset="-128"/>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000" b="1" i="0" u="none" strike="noStrike" cap="none" normalizeH="0" baseline="0" smtClean="0">
                          <a:ln>
                            <a:noFill/>
                          </a:ln>
                          <a:solidFill>
                            <a:srgbClr val="FFFF00"/>
                          </a:solidFill>
                          <a:effectLst/>
                          <a:latin typeface="Arial" charset="0"/>
                          <a:ea typeface="MS Mincho" pitchFamily="49" charset="-128"/>
                        </a:rPr>
                        <a:t>59.3</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FFFF00"/>
                          </a:solidFill>
                          <a:effectLst/>
                          <a:latin typeface="Arial" charset="0"/>
                          <a:ea typeface="ＭＳ Ｐゴシック" pitchFamily="-107" charset="-128"/>
                        </a:rPr>
                        <a:t>7.8</a:t>
                      </a:r>
                      <a:endParaRPr kumimoji="0" lang="en-US" sz="2000" b="1" i="0" u="none" strike="noStrike" cap="none" normalizeH="0" baseline="0" dirty="0" smtClean="0">
                        <a:ln>
                          <a:noFill/>
                        </a:ln>
                        <a:solidFill>
                          <a:srgbClr val="FFFF00"/>
                        </a:solidFill>
                        <a:effectLst/>
                        <a:latin typeface="Arial" charset="0"/>
                        <a:ea typeface="ＭＳ Ｐゴシック" pitchFamily="-107" charset="-128"/>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FF00"/>
                          </a:solidFill>
                          <a:effectLst/>
                          <a:latin typeface="Arial" charset="0"/>
                          <a:ea typeface="ＭＳ Ｐゴシック" pitchFamily="-107" charset="-128"/>
                        </a:rPr>
                        <a:t>39</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9621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smtClean="0">
                          <a:ln>
                            <a:noFill/>
                          </a:ln>
                          <a:solidFill>
                            <a:srgbClr val="FFFF00"/>
                          </a:solidFill>
                          <a:effectLst/>
                          <a:latin typeface="Arial" charset="0"/>
                          <a:ea typeface="MS Mincho" pitchFamily="49" charset="-128"/>
                        </a:rPr>
                        <a:t>Tebas </a:t>
                      </a:r>
                      <a:r>
                        <a:rPr kumimoji="0" lang="it-IT" sz="2000" b="0" i="1" u="none" strike="noStrike" cap="none" normalizeH="0" baseline="0" smtClean="0">
                          <a:ln>
                            <a:noFill/>
                          </a:ln>
                          <a:solidFill>
                            <a:srgbClr val="FFFF00"/>
                          </a:solidFill>
                          <a:effectLst/>
                          <a:latin typeface="Arial" charset="0"/>
                          <a:ea typeface="MS Mincho" pitchFamily="49" charset="-128"/>
                        </a:rPr>
                        <a:t>et al</a:t>
                      </a:r>
                      <a:r>
                        <a:rPr kumimoji="0" lang="it-IT" sz="2000" b="0" i="0" u="none" strike="noStrike" cap="none" normalizeH="0" baseline="0" smtClean="0">
                          <a:ln>
                            <a:noFill/>
                          </a:ln>
                          <a:solidFill>
                            <a:srgbClr val="FFFF00"/>
                          </a:solidFill>
                          <a:effectLst/>
                          <a:latin typeface="Arial" charset="0"/>
                          <a:ea typeface="MS Mincho" pitchFamily="49" charset="-128"/>
                        </a:rPr>
                        <a:t> 2000</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FFFF00"/>
                          </a:solidFill>
                          <a:effectLst/>
                          <a:latin typeface="Arial" charset="0"/>
                          <a:ea typeface="MS Mincho" pitchFamily="49" charset="-128"/>
                        </a:rPr>
                        <a:t>95</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FFFF00"/>
                          </a:solidFill>
                          <a:effectLst/>
                          <a:latin typeface="Arial" charset="0"/>
                          <a:ea typeface="ＭＳ Ｐゴシック" pitchFamily="-107" charset="-128"/>
                        </a:rPr>
                        <a:t>17</a:t>
                      </a:r>
                      <a:endParaRPr kumimoji="0" lang="en-US" sz="2000" b="1" i="0" u="none" strike="noStrike" cap="none" normalizeH="0" baseline="0" dirty="0" smtClean="0">
                        <a:ln>
                          <a:noFill/>
                        </a:ln>
                        <a:solidFill>
                          <a:srgbClr val="FFFF00"/>
                        </a:solidFill>
                        <a:effectLst/>
                        <a:latin typeface="Arial" charset="0"/>
                        <a:ea typeface="ＭＳ Ｐゴシック" pitchFamily="-107" charset="-128"/>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000" b="1" i="0" u="none" strike="noStrike" cap="none" normalizeH="0" baseline="0" dirty="0" smtClean="0">
                          <a:ln>
                            <a:noFill/>
                          </a:ln>
                          <a:solidFill>
                            <a:srgbClr val="FFFF00"/>
                          </a:solidFill>
                          <a:effectLst/>
                          <a:latin typeface="Arial" charset="0"/>
                          <a:ea typeface="MS Mincho" pitchFamily="49" charset="-128"/>
                        </a:rPr>
                        <a:t>40</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FFFF00"/>
                          </a:solidFill>
                          <a:effectLst/>
                          <a:latin typeface="Arial" charset="0"/>
                          <a:ea typeface="ＭＳ Ｐゴシック" pitchFamily="-107" charset="-128"/>
                        </a:rPr>
                        <a:t>29</a:t>
                      </a:r>
                      <a:endParaRPr kumimoji="0" lang="en-US" sz="2000" b="1" i="0" u="none" strike="noStrike" cap="none" normalizeH="0" baseline="0" dirty="0" smtClean="0">
                        <a:ln>
                          <a:noFill/>
                        </a:ln>
                        <a:solidFill>
                          <a:srgbClr val="FFFF00"/>
                        </a:solidFill>
                        <a:effectLst/>
                        <a:latin typeface="Arial" charset="0"/>
                        <a:ea typeface="ＭＳ Ｐゴシック" pitchFamily="-107" charset="-128"/>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FF00"/>
                          </a:solidFill>
                          <a:effectLst/>
                          <a:latin typeface="Arial" charset="0"/>
                          <a:ea typeface="ＭＳ Ｐゴシック" pitchFamily="-107" charset="-128"/>
                        </a:rPr>
                        <a:t>36</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9621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smtClean="0">
                          <a:ln>
                            <a:noFill/>
                          </a:ln>
                          <a:solidFill>
                            <a:srgbClr val="FFFF00"/>
                          </a:solidFill>
                          <a:effectLst/>
                          <a:latin typeface="Arial" charset="0"/>
                          <a:ea typeface="MS Mincho" pitchFamily="49" charset="-128"/>
                        </a:rPr>
                        <a:t>Teichman </a:t>
                      </a:r>
                      <a:r>
                        <a:rPr kumimoji="0" lang="it-IT" sz="2000" b="0" i="1" u="none" strike="noStrike" cap="none" normalizeH="0" baseline="0" smtClean="0">
                          <a:ln>
                            <a:noFill/>
                          </a:ln>
                          <a:solidFill>
                            <a:srgbClr val="FFFF00"/>
                          </a:solidFill>
                          <a:effectLst/>
                          <a:latin typeface="Arial" charset="0"/>
                          <a:ea typeface="MS Mincho" pitchFamily="49" charset="-128"/>
                        </a:rPr>
                        <a:t>et al</a:t>
                      </a:r>
                      <a:r>
                        <a:rPr kumimoji="0" lang="it-IT" sz="2000" b="0" i="0" u="none" strike="noStrike" cap="none" normalizeH="0" baseline="0" smtClean="0">
                          <a:ln>
                            <a:noFill/>
                          </a:ln>
                          <a:solidFill>
                            <a:srgbClr val="FFFF00"/>
                          </a:solidFill>
                          <a:effectLst/>
                          <a:latin typeface="Arial" charset="0"/>
                          <a:ea typeface="MS Mincho" pitchFamily="49" charset="-128"/>
                        </a:rPr>
                        <a:t> 2003</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FFFF00"/>
                          </a:solidFill>
                          <a:effectLst/>
                          <a:latin typeface="Arial" charset="0"/>
                          <a:ea typeface="MS Mincho" pitchFamily="49" charset="-128"/>
                        </a:rPr>
                        <a:t>50</a:t>
                      </a:r>
                      <a:endParaRPr kumimoji="0" lang="en-US" sz="2000" b="1" i="0" u="none" strike="noStrike" cap="none" normalizeH="0" baseline="0" dirty="0" smtClean="0">
                        <a:ln>
                          <a:noFill/>
                        </a:ln>
                        <a:solidFill>
                          <a:srgbClr val="FFFF00"/>
                        </a:solidFill>
                        <a:effectLst/>
                        <a:latin typeface="Arial" charset="0"/>
                        <a:ea typeface="MS Mincho" pitchFamily="49" charset="-128"/>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FFFF00"/>
                          </a:solidFill>
                          <a:effectLst/>
                          <a:latin typeface="Arial" charset="0"/>
                          <a:ea typeface="ＭＳ Ｐゴシック" pitchFamily="-107" charset="-128"/>
                        </a:rPr>
                        <a:t>50</a:t>
                      </a:r>
                      <a:endParaRPr kumimoji="0" lang="en-US" sz="2000" b="1" i="0" u="none" strike="noStrike" cap="none" normalizeH="0" baseline="0" dirty="0" smtClean="0">
                        <a:ln>
                          <a:noFill/>
                        </a:ln>
                        <a:solidFill>
                          <a:srgbClr val="FFFF00"/>
                        </a:solidFill>
                        <a:effectLst/>
                        <a:latin typeface="Arial" charset="0"/>
                        <a:ea typeface="ＭＳ Ｐゴシック" pitchFamily="-107" charset="-128"/>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FFFF00"/>
                          </a:solidFill>
                          <a:effectLst/>
                          <a:latin typeface="Arial" charset="0"/>
                          <a:ea typeface="MS Mincho" pitchFamily="49" charset="-128"/>
                        </a:rPr>
                        <a:t>76</a:t>
                      </a:r>
                      <a:endParaRPr kumimoji="0" lang="en-US" sz="2000" b="1" i="0" u="none" strike="noStrike" cap="none" normalizeH="0" baseline="0" dirty="0" smtClean="0">
                        <a:ln>
                          <a:noFill/>
                        </a:ln>
                        <a:solidFill>
                          <a:srgbClr val="FFFF00"/>
                        </a:solidFill>
                        <a:effectLst/>
                        <a:latin typeface="Arial" charset="0"/>
                        <a:ea typeface="MS Mincho" pitchFamily="49" charset="-128"/>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FFFF00"/>
                          </a:solidFill>
                          <a:effectLst/>
                          <a:latin typeface="Arial" charset="0"/>
                          <a:ea typeface="ＭＳ Ｐゴシック" pitchFamily="-107" charset="-128"/>
                        </a:rPr>
                        <a:t>4</a:t>
                      </a:r>
                      <a:endParaRPr kumimoji="0" lang="en-US" sz="2000" b="1" i="0" u="none" strike="noStrike" cap="none" normalizeH="0" baseline="0" dirty="0" smtClean="0">
                        <a:ln>
                          <a:noFill/>
                        </a:ln>
                        <a:solidFill>
                          <a:srgbClr val="FFFF00"/>
                        </a:solidFill>
                        <a:effectLst/>
                        <a:latin typeface="Arial" charset="0"/>
                        <a:ea typeface="ＭＳ Ｐゴシック" pitchFamily="-107" charset="-128"/>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FF00"/>
                          </a:solidFill>
                          <a:effectLst/>
                          <a:latin typeface="Arial" charset="0"/>
                          <a:ea typeface="ＭＳ Ｐゴシック" pitchFamily="-107" charset="-128"/>
                        </a:rPr>
                        <a:t>36</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9621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smtClean="0">
                          <a:ln>
                            <a:noFill/>
                          </a:ln>
                          <a:solidFill>
                            <a:srgbClr val="FFFF00"/>
                          </a:solidFill>
                          <a:effectLst/>
                          <a:latin typeface="Arial" charset="0"/>
                          <a:ea typeface="MS Mincho" pitchFamily="49" charset="-128"/>
                        </a:rPr>
                        <a:t>Yin </a:t>
                      </a:r>
                      <a:r>
                        <a:rPr kumimoji="0" lang="it-IT" sz="2000" b="0" i="1" u="none" strike="noStrike" cap="none" normalizeH="0" baseline="0" smtClean="0">
                          <a:ln>
                            <a:noFill/>
                          </a:ln>
                          <a:solidFill>
                            <a:srgbClr val="FFFF00"/>
                          </a:solidFill>
                          <a:effectLst/>
                          <a:latin typeface="Arial" charset="0"/>
                          <a:ea typeface="MS Mincho" pitchFamily="49" charset="-128"/>
                        </a:rPr>
                        <a:t>et al</a:t>
                      </a:r>
                      <a:r>
                        <a:rPr kumimoji="0" lang="it-IT" sz="2000" b="0" i="0" u="none" strike="noStrike" cap="none" normalizeH="0" baseline="0" smtClean="0">
                          <a:ln>
                            <a:noFill/>
                          </a:ln>
                          <a:solidFill>
                            <a:srgbClr val="FFFF00"/>
                          </a:solidFill>
                          <a:effectLst/>
                          <a:latin typeface="Arial" charset="0"/>
                          <a:ea typeface="MS Mincho" pitchFamily="49" charset="-128"/>
                        </a:rPr>
                        <a:t> 2005</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FFFF00"/>
                          </a:solidFill>
                          <a:effectLst/>
                          <a:latin typeface="Arial" charset="0"/>
                          <a:ea typeface="MS Mincho" pitchFamily="49" charset="-128"/>
                        </a:rPr>
                        <a:t>31</a:t>
                      </a:r>
                      <a:endParaRPr kumimoji="0" lang="en-US" sz="2000" b="1" i="0" u="none" strike="noStrike" cap="none" normalizeH="0" baseline="0" dirty="0" smtClean="0">
                        <a:ln>
                          <a:noFill/>
                        </a:ln>
                        <a:solidFill>
                          <a:srgbClr val="FFFF00"/>
                        </a:solidFill>
                        <a:effectLst/>
                        <a:latin typeface="Arial" charset="0"/>
                        <a:ea typeface="MS Mincho" pitchFamily="49" charset="-128"/>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FFFF00"/>
                          </a:solidFill>
                          <a:effectLst/>
                          <a:latin typeface="Arial" charset="0"/>
                          <a:ea typeface="ＭＳ Ｐゴシック" pitchFamily="-107" charset="-128"/>
                        </a:rPr>
                        <a:t>186</a:t>
                      </a:r>
                      <a:endParaRPr kumimoji="0" lang="en-US" sz="2000" b="1" i="0" u="none" strike="noStrike" cap="none" normalizeH="0" baseline="0" dirty="0" smtClean="0">
                        <a:ln>
                          <a:noFill/>
                        </a:ln>
                        <a:solidFill>
                          <a:srgbClr val="FFFF00"/>
                        </a:solidFill>
                        <a:effectLst/>
                        <a:latin typeface="Arial" charset="0"/>
                        <a:ea typeface="ＭＳ Ｐゴシック" pitchFamily="-107" charset="-128"/>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FFFF00"/>
                          </a:solidFill>
                          <a:effectLst/>
                          <a:latin typeface="Arial" charset="0"/>
                          <a:ea typeface="MS Mincho" pitchFamily="49" charset="-128"/>
                        </a:rPr>
                        <a:t>77.4</a:t>
                      </a:r>
                      <a:endParaRPr kumimoji="0" lang="en-US" sz="2000" b="1" i="0" u="none" strike="noStrike" cap="none" normalizeH="0" baseline="0" dirty="0" smtClean="0">
                        <a:ln>
                          <a:noFill/>
                        </a:ln>
                        <a:solidFill>
                          <a:srgbClr val="FFFF00"/>
                        </a:solidFill>
                        <a:effectLst/>
                        <a:latin typeface="Arial" charset="0"/>
                        <a:ea typeface="MS Mincho" pitchFamily="49" charset="-128"/>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FFFF00"/>
                          </a:solidFill>
                          <a:effectLst/>
                          <a:latin typeface="Arial" charset="0"/>
                          <a:ea typeface="ＭＳ Ｐゴシック" pitchFamily="-107" charset="-128"/>
                        </a:rPr>
                        <a:t>56</a:t>
                      </a:r>
                      <a:endParaRPr kumimoji="0" lang="en-US" sz="2000" b="1" i="0" u="none" strike="noStrike" cap="none" normalizeH="0" baseline="0" dirty="0" smtClean="0">
                        <a:ln>
                          <a:noFill/>
                        </a:ln>
                        <a:solidFill>
                          <a:srgbClr val="FFFF00"/>
                        </a:solidFill>
                        <a:effectLst/>
                        <a:latin typeface="Arial" charset="0"/>
                        <a:ea typeface="ＭＳ Ｐゴシック" pitchFamily="-107" charset="-128"/>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FF00"/>
                          </a:solidFill>
                          <a:effectLst/>
                          <a:latin typeface="Arial" charset="0"/>
                          <a:ea typeface="ＭＳ Ｐゴシック" pitchFamily="-107" charset="-128"/>
                        </a:rPr>
                        <a:t>27</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9315" name="Rectangle 10"/>
          <p:cNvSpPr>
            <a:spLocks noChangeArrowheads="1"/>
          </p:cNvSpPr>
          <p:nvPr/>
        </p:nvSpPr>
        <p:spPr bwMode="auto">
          <a:xfrm>
            <a:off x="5378450" y="6303963"/>
            <a:ext cx="6238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fontAlgn="base">
              <a:spcBef>
                <a:spcPct val="0"/>
              </a:spcBef>
              <a:spcAft>
                <a:spcPct val="0"/>
              </a:spcAft>
            </a:pPr>
            <a:r>
              <a:rPr lang="en-US" sz="1200" b="1" dirty="0" smtClean="0">
                <a:solidFill>
                  <a:prstClr val="white"/>
                </a:solidFill>
                <a:latin typeface="Arial" charset="0"/>
                <a:ea typeface="ＭＳ Ｐゴシック" pitchFamily="34" charset="-128"/>
              </a:rPr>
              <a:t>Brown TT &amp; </a:t>
            </a:r>
            <a:r>
              <a:rPr lang="en-US" sz="1200" b="1" dirty="0" smtClean="0">
                <a:solidFill>
                  <a:prstClr val="white"/>
                </a:solidFill>
                <a:latin typeface="Arial" charset="0"/>
                <a:ea typeface="ＭＳ Ｐゴシック" pitchFamily="34" charset="-128"/>
              </a:rPr>
              <a:t>Qaqish</a:t>
            </a:r>
            <a:r>
              <a:rPr lang="en-US" sz="1200" b="1" dirty="0" smtClean="0">
                <a:solidFill>
                  <a:prstClr val="white"/>
                </a:solidFill>
                <a:latin typeface="Arial" charset="0"/>
                <a:ea typeface="ＭＳ Ｐゴシック" pitchFamily="34" charset="-128"/>
              </a:rPr>
              <a:t> RB. </a:t>
            </a:r>
            <a:r>
              <a:rPr lang="en-US" sz="1200" b="1" i="1" dirty="0" smtClean="0">
                <a:solidFill>
                  <a:prstClr val="white"/>
                </a:solidFill>
                <a:latin typeface="Arial" charset="0"/>
                <a:ea typeface="ＭＳ Ｐゴシック" pitchFamily="34" charset="-128"/>
              </a:rPr>
              <a:t>AIDS</a:t>
            </a:r>
            <a:r>
              <a:rPr lang="en-US" sz="1200" b="1" dirty="0" smtClean="0">
                <a:solidFill>
                  <a:prstClr val="white"/>
                </a:solidFill>
                <a:latin typeface="Arial" charset="0"/>
                <a:ea typeface="ＭＳ Ｐゴシック" pitchFamily="34" charset="-128"/>
              </a:rPr>
              <a:t> 2006; 20:2165-2174</a:t>
            </a:r>
          </a:p>
        </p:txBody>
      </p:sp>
      <p:sp>
        <p:nvSpPr>
          <p:cNvPr id="12" name="Rectangle 11"/>
          <p:cNvSpPr>
            <a:spLocks noChangeArrowheads="1"/>
          </p:cNvSpPr>
          <p:nvPr/>
        </p:nvSpPr>
        <p:spPr bwMode="auto">
          <a:xfrm>
            <a:off x="5289550" y="1470025"/>
            <a:ext cx="1146175" cy="4756150"/>
          </a:xfrm>
          <a:prstGeom prst="rect">
            <a:avLst/>
          </a:prstGeom>
          <a:noFill/>
          <a:ln w="50800">
            <a:solidFill>
              <a:srgbClr val="FF0000"/>
            </a:solidFill>
            <a:miter lim="800000"/>
            <a:headEnd/>
            <a:tailEnd/>
          </a:ln>
          <a:effectLst>
            <a:outerShdw blurRad="63500" dist="23000" dir="5400000" rotWithShape="0">
              <a:srgbClr val="000000">
                <a:alpha val="34998"/>
              </a:srgbClr>
            </a:outerShdw>
          </a:effectLst>
        </p:spPr>
        <p:txBody>
          <a:bodyPr anchor="ctr"/>
          <a:lstStyle/>
          <a:p>
            <a:pPr algn="ctr" defTabSz="457200" fontAlgn="base">
              <a:spcBef>
                <a:spcPct val="0"/>
              </a:spcBef>
              <a:spcAft>
                <a:spcPct val="0"/>
              </a:spcAft>
              <a:defRPr/>
            </a:pPr>
            <a:endParaRPr lang="en-US" dirty="0">
              <a:solidFill>
                <a:prstClr val="white"/>
              </a:solidFill>
              <a:ea typeface="ＭＳ Ｐゴシック" pitchFamily="34" charset="-128"/>
            </a:endParaRPr>
          </a:p>
        </p:txBody>
      </p:sp>
    </p:spTree>
    <p:custDataLst>
      <p:tags r:id="rId1"/>
    </p:custDataLst>
    <p:extLst>
      <p:ext uri="{BB962C8B-B14F-4D97-AF65-F5344CB8AC3E}">
        <p14:creationId xmlns:p14="http://schemas.microsoft.com/office/powerpoint/2010/main" val="3906324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152400"/>
            <a:ext cx="8229600" cy="1143000"/>
          </a:xfrm>
        </p:spPr>
        <p:txBody>
          <a:bodyPr/>
          <a:lstStyle/>
          <a:p>
            <a:r>
              <a:rPr lang="en-US" sz="4000" dirty="0" smtClean="0">
                <a:solidFill>
                  <a:srgbClr val="F3EB40"/>
                </a:solidFill>
                <a:ea typeface="ＭＳ Ｐゴシック" pitchFamily="34" charset="-128"/>
              </a:rPr>
              <a:t>Fracture Rates</a:t>
            </a:r>
          </a:p>
        </p:txBody>
      </p:sp>
      <p:sp>
        <p:nvSpPr>
          <p:cNvPr id="10243" name="Footer Placeholder 4"/>
          <p:cNvSpPr>
            <a:spLocks noGrp="1"/>
          </p:cNvSpPr>
          <p:nvPr>
            <p:ph type="ftr" sz="quarter" idx="11"/>
          </p:nvPr>
        </p:nvSpPr>
        <p:spPr bwMode="auto">
          <a:xfrm>
            <a:off x="3352800" y="6345238"/>
            <a:ext cx="5638800" cy="315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r>
              <a:rPr lang="fr-FR" b="1" dirty="0" smtClean="0">
                <a:solidFill>
                  <a:schemeClr val="tx2"/>
                </a:solidFill>
              </a:rPr>
              <a:t>Triant VA</a:t>
            </a:r>
            <a:r>
              <a:rPr lang="fr-FR" b="1" i="1" dirty="0" smtClean="0">
                <a:solidFill>
                  <a:schemeClr val="tx2"/>
                </a:solidFill>
              </a:rPr>
              <a:t>, et al. J Clin </a:t>
            </a:r>
            <a:r>
              <a:rPr lang="fr-FR" b="1" i="1" dirty="0" smtClean="0">
                <a:solidFill>
                  <a:schemeClr val="tx2"/>
                </a:solidFill>
              </a:rPr>
              <a:t>Endocrinol</a:t>
            </a:r>
            <a:r>
              <a:rPr lang="fr-FR" b="1" i="1" dirty="0" smtClean="0">
                <a:solidFill>
                  <a:schemeClr val="tx2"/>
                </a:solidFill>
              </a:rPr>
              <a:t> </a:t>
            </a:r>
            <a:r>
              <a:rPr lang="fr-FR" b="1" i="1" dirty="0" smtClean="0">
                <a:solidFill>
                  <a:schemeClr val="tx2"/>
                </a:solidFill>
              </a:rPr>
              <a:t>Metab</a:t>
            </a:r>
            <a:r>
              <a:rPr lang="fr-FR" b="1" i="1" dirty="0" smtClean="0">
                <a:solidFill>
                  <a:schemeClr val="tx2"/>
                </a:solidFill>
              </a:rPr>
              <a:t> 2008;93(9):3499-3504.</a:t>
            </a:r>
          </a:p>
        </p:txBody>
      </p:sp>
      <p:graphicFrame>
        <p:nvGraphicFramePr>
          <p:cNvPr id="6" name="Chart 5"/>
          <p:cNvGraphicFramePr/>
          <p:nvPr/>
        </p:nvGraphicFramePr>
        <p:xfrm>
          <a:off x="-1" y="1175657"/>
          <a:ext cx="9144001" cy="5170489"/>
        </p:xfrm>
        <a:graphic>
          <a:graphicData uri="http://schemas.openxmlformats.org/drawingml/2006/chart">
            <c:chart xmlns:c="http://schemas.openxmlformats.org/drawingml/2006/chart" xmlns:r="http://schemas.openxmlformats.org/officeDocument/2006/relationships" r:id="rId4"/>
          </a:graphicData>
        </a:graphic>
      </p:graphicFrame>
      <p:sp>
        <p:nvSpPr>
          <p:cNvPr id="10245" name="TextBox 6"/>
          <p:cNvSpPr txBox="1">
            <a:spLocks noChangeArrowheads="1"/>
          </p:cNvSpPr>
          <p:nvPr/>
        </p:nvSpPr>
        <p:spPr bwMode="auto">
          <a:xfrm>
            <a:off x="211138" y="5959475"/>
            <a:ext cx="41227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000" b="1" dirty="0">
                <a:solidFill>
                  <a:schemeClr val="tx2"/>
                </a:solidFill>
              </a:rPr>
              <a:t>8,525          HIV+ patients</a:t>
            </a:r>
          </a:p>
          <a:p>
            <a:pPr eaLnBrk="1" hangingPunct="1"/>
            <a:r>
              <a:rPr lang="en-US" sz="2000" b="1" dirty="0">
                <a:solidFill>
                  <a:schemeClr val="tx2"/>
                </a:solidFill>
              </a:rPr>
              <a:t>2,208,792   HIV-  patients</a:t>
            </a:r>
          </a:p>
        </p:txBody>
      </p:sp>
      <p:sp>
        <p:nvSpPr>
          <p:cNvPr id="32774" name="Line 6"/>
          <p:cNvSpPr>
            <a:spLocks noChangeShapeType="1"/>
          </p:cNvSpPr>
          <p:nvPr/>
        </p:nvSpPr>
        <p:spPr bwMode="auto">
          <a:xfrm flipV="1">
            <a:off x="2147888" y="3482975"/>
            <a:ext cx="4281487" cy="58738"/>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297" name="Oval 9"/>
          <p:cNvSpPr>
            <a:spLocks noChangeArrowheads="1"/>
          </p:cNvSpPr>
          <p:nvPr/>
        </p:nvSpPr>
        <p:spPr bwMode="auto">
          <a:xfrm>
            <a:off x="1371600" y="3203575"/>
            <a:ext cx="1001713" cy="1030288"/>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299" name="Oval 11"/>
          <p:cNvSpPr>
            <a:spLocks noChangeArrowheads="1"/>
          </p:cNvSpPr>
          <p:nvPr/>
        </p:nvSpPr>
        <p:spPr bwMode="auto">
          <a:xfrm>
            <a:off x="5978525" y="1417638"/>
            <a:ext cx="579438" cy="1030287"/>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Tree>
    <p:custDataLst>
      <p:tags r:id="rId1"/>
    </p:custDataLst>
    <p:extLst>
      <p:ext uri="{BB962C8B-B14F-4D97-AF65-F5344CB8AC3E}">
        <p14:creationId xmlns:p14="http://schemas.microsoft.com/office/powerpoint/2010/main" val="42730037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2299"/>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229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32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nimBg="1"/>
      <p:bldP spid="12297" grpId="0" animBg="1"/>
      <p:bldP spid="12297" grpId="1" animBg="1"/>
      <p:bldP spid="12299" grpId="0" animBg="1"/>
      <p:bldP spid="12299"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Risk Factors for Osteoporosis in the HIV Infected</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Low calcium intake</a:t>
            </a:r>
          </a:p>
          <a:p>
            <a:r>
              <a:rPr lang="en-US" dirty="0" smtClean="0"/>
              <a:t>Vitamin D deficiency</a:t>
            </a:r>
          </a:p>
          <a:p>
            <a:r>
              <a:rPr lang="en-US" dirty="0" smtClean="0"/>
              <a:t>Alcohol use</a:t>
            </a:r>
          </a:p>
          <a:p>
            <a:r>
              <a:rPr lang="en-US" dirty="0" smtClean="0"/>
              <a:t>Smoking</a:t>
            </a:r>
          </a:p>
          <a:p>
            <a:r>
              <a:rPr lang="en-US" dirty="0" smtClean="0"/>
              <a:t>Inadequate physical activity</a:t>
            </a:r>
          </a:p>
          <a:p>
            <a:r>
              <a:rPr lang="en-US" dirty="0" smtClean="0"/>
              <a:t>Low body weight</a:t>
            </a:r>
          </a:p>
          <a:p>
            <a:r>
              <a:rPr lang="en-US" dirty="0" smtClean="0"/>
              <a:t>Adrenal insufficiency</a:t>
            </a:r>
          </a:p>
          <a:p>
            <a:r>
              <a:rPr lang="en-US" dirty="0" smtClean="0"/>
              <a:t>Diabetes</a:t>
            </a:r>
          </a:p>
          <a:p>
            <a:r>
              <a:rPr lang="en-US" dirty="0" smtClean="0">
                <a:solidFill>
                  <a:srgbClr val="FFFF00"/>
                </a:solidFill>
              </a:rPr>
              <a:t>?low CD4 count*</a:t>
            </a:r>
            <a:endParaRPr lang="en-US" dirty="0">
              <a:solidFill>
                <a:srgbClr val="FFFF00"/>
              </a:solidFill>
            </a:endParaRPr>
          </a:p>
        </p:txBody>
      </p:sp>
      <p:sp>
        <p:nvSpPr>
          <p:cNvPr id="4" name="Content Placeholder 3"/>
          <p:cNvSpPr>
            <a:spLocks noGrp="1"/>
          </p:cNvSpPr>
          <p:nvPr>
            <p:ph sz="half" idx="2"/>
          </p:nvPr>
        </p:nvSpPr>
        <p:spPr/>
        <p:txBody>
          <a:bodyPr>
            <a:normAutofit fontScale="92500" lnSpcReduction="20000"/>
          </a:bodyPr>
          <a:lstStyle/>
          <a:p>
            <a:r>
              <a:rPr lang="en-US" dirty="0" smtClean="0"/>
              <a:t>Chronic metabolic acidosis</a:t>
            </a:r>
          </a:p>
          <a:p>
            <a:r>
              <a:rPr lang="en-US" dirty="0" smtClean="0">
                <a:solidFill>
                  <a:schemeClr val="tx2"/>
                </a:solidFill>
              </a:rPr>
              <a:t>Depression</a:t>
            </a:r>
          </a:p>
          <a:p>
            <a:r>
              <a:rPr lang="en-US" dirty="0" smtClean="0">
                <a:solidFill>
                  <a:srgbClr val="FFFF00"/>
                </a:solidFill>
              </a:rPr>
              <a:t>Hypogonadism</a:t>
            </a:r>
          </a:p>
          <a:p>
            <a:r>
              <a:rPr lang="en-US" dirty="0" smtClean="0"/>
              <a:t>Medications</a:t>
            </a:r>
          </a:p>
          <a:p>
            <a:pPr lvl="1"/>
            <a:r>
              <a:rPr lang="en-US" dirty="0" smtClean="0">
                <a:solidFill>
                  <a:srgbClr val="FFFF00"/>
                </a:solidFill>
              </a:rPr>
              <a:t>Antiretrovirals?</a:t>
            </a:r>
          </a:p>
          <a:p>
            <a:pPr lvl="1"/>
            <a:r>
              <a:rPr lang="en-US" dirty="0" smtClean="0"/>
              <a:t>Antipsychotics</a:t>
            </a:r>
          </a:p>
          <a:p>
            <a:pPr lvl="1"/>
            <a:r>
              <a:rPr lang="en-US" dirty="0" smtClean="0"/>
              <a:t>Anticonvulsants</a:t>
            </a:r>
          </a:p>
          <a:p>
            <a:r>
              <a:rPr lang="en-US" dirty="0">
                <a:solidFill>
                  <a:srgbClr val="FFFF00"/>
                </a:solidFill>
              </a:rPr>
              <a:t>HIV viremia?</a:t>
            </a:r>
          </a:p>
          <a:p>
            <a:r>
              <a:rPr lang="en-US" dirty="0">
                <a:solidFill>
                  <a:srgbClr val="FFFF00"/>
                </a:solidFill>
              </a:rPr>
              <a:t>Lipoatrophy?</a:t>
            </a:r>
          </a:p>
          <a:p>
            <a:endParaRPr lang="en-US" dirty="0"/>
          </a:p>
        </p:txBody>
      </p:sp>
      <p:sp>
        <p:nvSpPr>
          <p:cNvPr id="5" name="TextBox 4"/>
          <p:cNvSpPr txBox="1"/>
          <p:nvPr/>
        </p:nvSpPr>
        <p:spPr>
          <a:xfrm>
            <a:off x="308295" y="6191228"/>
            <a:ext cx="8188011" cy="461665"/>
          </a:xfrm>
          <a:prstGeom prst="rect">
            <a:avLst/>
          </a:prstGeom>
          <a:noFill/>
        </p:spPr>
        <p:txBody>
          <a:bodyPr wrap="none" rtlCol="0">
            <a:spAutoFit/>
          </a:bodyPr>
          <a:lstStyle/>
          <a:p>
            <a:r>
              <a:rPr lang="en-US" sz="1200" dirty="0" smtClean="0"/>
              <a:t>Adapted from CID 2010:51(8):937-946 and NOF Clinicians Guide to Prevention and Treatment of Osteoporosis, 2010.</a:t>
            </a:r>
          </a:p>
          <a:p>
            <a:r>
              <a:rPr lang="en-US" sz="1200" dirty="0" smtClean="0"/>
              <a:t>*J </a:t>
            </a:r>
            <a:r>
              <a:rPr lang="en-US" sz="1200" dirty="0" smtClean="0"/>
              <a:t>Acquir</a:t>
            </a:r>
            <a:r>
              <a:rPr lang="en-US" sz="1200" dirty="0" smtClean="0"/>
              <a:t> Immune </a:t>
            </a:r>
            <a:r>
              <a:rPr lang="en-US" sz="1200" dirty="0" smtClean="0"/>
              <a:t>Defic</a:t>
            </a:r>
            <a:r>
              <a:rPr lang="en-US" sz="1200" dirty="0" smtClean="0"/>
              <a:t> </a:t>
            </a:r>
            <a:r>
              <a:rPr lang="en-US" sz="1200" dirty="0" smtClean="0"/>
              <a:t>Syndr</a:t>
            </a:r>
            <a:r>
              <a:rPr lang="en-US" sz="1200" dirty="0" smtClean="0"/>
              <a:t> 2011;57:205-210</a:t>
            </a:r>
            <a:endParaRPr lang="en-US" sz="1200" dirty="0"/>
          </a:p>
        </p:txBody>
      </p:sp>
    </p:spTree>
    <p:extLst>
      <p:ext uri="{BB962C8B-B14F-4D97-AF65-F5344CB8AC3E}">
        <p14:creationId xmlns:p14="http://schemas.microsoft.com/office/powerpoint/2010/main" val="551739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229600" cy="915987"/>
          </a:xfrm>
        </p:spPr>
        <p:txBody>
          <a:bodyPr/>
          <a:lstStyle/>
          <a:p>
            <a:r>
              <a:rPr lang="en-US" sz="4000" b="1" dirty="0" smtClean="0">
                <a:solidFill>
                  <a:srgbClr val="F3EB40"/>
                </a:solidFill>
                <a:ea typeface="ＭＳ Ｐゴシック" pitchFamily="34" charset="-128"/>
              </a:rPr>
              <a:t>Role of HIV Infection?</a:t>
            </a:r>
          </a:p>
        </p:txBody>
      </p:sp>
      <p:sp>
        <p:nvSpPr>
          <p:cNvPr id="13315" name="Content Placeholder 2"/>
          <p:cNvSpPr>
            <a:spLocks noGrp="1"/>
          </p:cNvSpPr>
          <p:nvPr>
            <p:ph sz="half" idx="1"/>
          </p:nvPr>
        </p:nvSpPr>
        <p:spPr>
          <a:xfrm>
            <a:off x="457200" y="1400175"/>
            <a:ext cx="3824288" cy="4525963"/>
          </a:xfrm>
        </p:spPr>
        <p:txBody>
          <a:bodyPr/>
          <a:lstStyle/>
          <a:p>
            <a:pPr>
              <a:buFont typeface="Arial" charset="0"/>
              <a:buNone/>
            </a:pPr>
            <a:r>
              <a:rPr lang="en-US" b="1" u="sng" dirty="0" smtClean="0">
                <a:solidFill>
                  <a:schemeClr val="tx2"/>
                </a:solidFill>
                <a:ea typeface="ＭＳ Ｐゴシック" pitchFamily="34" charset="-128"/>
              </a:rPr>
              <a:t>Direct effects of HIV:</a:t>
            </a:r>
          </a:p>
          <a:p>
            <a:r>
              <a:rPr lang="en-US" b="1" dirty="0" smtClean="0">
                <a:solidFill>
                  <a:schemeClr val="tx2"/>
                </a:solidFill>
                <a:ea typeface="ＭＳ Ｐゴシック" pitchFamily="34" charset="-128"/>
              </a:rPr>
              <a:t>Increases osteoblast apoptosis </a:t>
            </a:r>
          </a:p>
          <a:p>
            <a:r>
              <a:rPr lang="en-US" b="1" dirty="0" smtClean="0">
                <a:solidFill>
                  <a:schemeClr val="tx2"/>
                </a:solidFill>
                <a:ea typeface="ＭＳ Ｐゴシック" pitchFamily="34" charset="-128"/>
              </a:rPr>
              <a:t>Shift stem cell differentiation to adipocyte (not osteoblast)</a:t>
            </a:r>
          </a:p>
          <a:p>
            <a:pPr>
              <a:buFont typeface="Arial" charset="0"/>
              <a:buNone/>
            </a:pPr>
            <a:endParaRPr lang="en-US" b="1" dirty="0" smtClean="0">
              <a:solidFill>
                <a:schemeClr val="bg1"/>
              </a:solidFill>
              <a:ea typeface="ＭＳ Ｐゴシック" pitchFamily="34" charset="-128"/>
            </a:endParaRPr>
          </a:p>
        </p:txBody>
      </p:sp>
      <p:sp>
        <p:nvSpPr>
          <p:cNvPr id="13316" name="Footer Placeholder 5"/>
          <p:cNvSpPr>
            <a:spLocks noGrp="1"/>
          </p:cNvSpPr>
          <p:nvPr>
            <p:ph type="ftr" sz="quarter" idx="11"/>
          </p:nvPr>
        </p:nvSpPr>
        <p:spPr bwMode="auto">
          <a:xfrm>
            <a:off x="4495800" y="6248400"/>
            <a:ext cx="4445000" cy="501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r>
              <a:rPr lang="en-US" b="1" dirty="0" smtClean="0">
                <a:solidFill>
                  <a:schemeClr val="tx2"/>
                </a:solidFill>
              </a:rPr>
              <a:t>Dolan SE, et al. </a:t>
            </a:r>
            <a:r>
              <a:rPr lang="en-US" b="1" i="1" dirty="0" smtClean="0">
                <a:solidFill>
                  <a:schemeClr val="tx2"/>
                </a:solidFill>
              </a:rPr>
              <a:t>AIDS</a:t>
            </a:r>
            <a:r>
              <a:rPr lang="en-US" b="1" dirty="0" smtClean="0">
                <a:solidFill>
                  <a:schemeClr val="tx2"/>
                </a:solidFill>
              </a:rPr>
              <a:t> 2004; 18: 475-83.</a:t>
            </a:r>
          </a:p>
          <a:p>
            <a:pPr eaLnBrk="1" fontAlgn="base" hangingPunct="1">
              <a:spcBef>
                <a:spcPct val="0"/>
              </a:spcBef>
              <a:spcAft>
                <a:spcPct val="0"/>
              </a:spcAft>
            </a:pPr>
            <a:r>
              <a:rPr lang="en-US" b="1" dirty="0" smtClean="0">
                <a:solidFill>
                  <a:schemeClr val="tx2"/>
                </a:solidFill>
              </a:rPr>
              <a:t>Borderi</a:t>
            </a:r>
            <a:r>
              <a:rPr lang="en-US" b="1" dirty="0" smtClean="0">
                <a:solidFill>
                  <a:schemeClr val="tx2"/>
                </a:solidFill>
              </a:rPr>
              <a:t> M, et al</a:t>
            </a:r>
            <a:r>
              <a:rPr lang="en-US" b="1" i="1" dirty="0" smtClean="0">
                <a:solidFill>
                  <a:schemeClr val="tx2"/>
                </a:solidFill>
              </a:rPr>
              <a:t>. AIDS </a:t>
            </a:r>
            <a:r>
              <a:rPr lang="en-US" b="1" dirty="0" smtClean="0">
                <a:solidFill>
                  <a:schemeClr val="tx2"/>
                </a:solidFill>
              </a:rPr>
              <a:t>2009, 23: 1297-1310</a:t>
            </a:r>
          </a:p>
        </p:txBody>
      </p:sp>
      <p:pic>
        <p:nvPicPr>
          <p:cNvPr id="15365" name="Picture 6"/>
          <p:cNvPicPr>
            <a:picLocks noGrp="1" noChangeAspect="1" noChangeArrowheads="1"/>
          </p:cNvPicPr>
          <p:nvPr>
            <p:ph sz="half" idx="2"/>
          </p:nvPr>
        </p:nvPicPr>
        <p:blipFill>
          <a:blip r:embed="rId4"/>
          <a:srcRect l="54126" t="33369" r="15923" b="23607"/>
          <a:stretch>
            <a:fillRect/>
          </a:stretch>
        </p:blipFill>
        <p:spPr>
          <a:xfrm>
            <a:off x="4495800" y="1219200"/>
            <a:ext cx="4405312" cy="4956175"/>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pic>
      <p:sp>
        <p:nvSpPr>
          <p:cNvPr id="7" name="Oval 6"/>
          <p:cNvSpPr>
            <a:spLocks noChangeArrowheads="1"/>
          </p:cNvSpPr>
          <p:nvPr/>
        </p:nvSpPr>
        <p:spPr bwMode="auto">
          <a:xfrm>
            <a:off x="7010400" y="1617663"/>
            <a:ext cx="769938" cy="654050"/>
          </a:xfrm>
          <a:prstGeom prst="ellipse">
            <a:avLst/>
          </a:prstGeom>
          <a:noFill/>
          <a:ln w="28575">
            <a:solidFill>
              <a:srgbClr val="FF00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endParaRPr>
          </a:p>
        </p:txBody>
      </p:sp>
      <p:sp>
        <p:nvSpPr>
          <p:cNvPr id="9" name="Oval 8"/>
          <p:cNvSpPr>
            <a:spLocks noChangeArrowheads="1"/>
          </p:cNvSpPr>
          <p:nvPr/>
        </p:nvSpPr>
        <p:spPr bwMode="auto">
          <a:xfrm>
            <a:off x="7256463" y="4732338"/>
            <a:ext cx="842962" cy="711200"/>
          </a:xfrm>
          <a:prstGeom prst="ellipse">
            <a:avLst/>
          </a:prstGeom>
          <a:noFill/>
          <a:ln w="28575">
            <a:solidFill>
              <a:srgbClr val="FF00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endParaRPr>
          </a:p>
        </p:txBody>
      </p:sp>
      <p:sp>
        <p:nvSpPr>
          <p:cNvPr id="8" name="Multiply 7"/>
          <p:cNvSpPr>
            <a:spLocks noChangeArrowheads="1"/>
          </p:cNvSpPr>
          <p:nvPr/>
        </p:nvSpPr>
        <p:spPr bwMode="auto">
          <a:xfrm>
            <a:off x="6153150" y="4964113"/>
            <a:ext cx="738188" cy="498475"/>
          </a:xfrm>
          <a:custGeom>
            <a:avLst/>
            <a:gdLst>
              <a:gd name="T0" fmla="*/ 177294 w 738188"/>
              <a:gd name="T1" fmla="*/ 119721 h 498475"/>
              <a:gd name="T2" fmla="*/ 560894 w 738188"/>
              <a:gd name="T3" fmla="*/ 119721 h 498475"/>
              <a:gd name="T4" fmla="*/ 560894 w 738188"/>
              <a:gd name="T5" fmla="*/ 378754 h 498475"/>
              <a:gd name="T6" fmla="*/ 177294 w 738188"/>
              <a:gd name="T7" fmla="*/ 378754 h 498475"/>
              <a:gd name="T8" fmla="*/ 11796480 60000 65536"/>
              <a:gd name="T9" fmla="*/ 17694720 60000 65536"/>
              <a:gd name="T10" fmla="*/ 0 60000 65536"/>
              <a:gd name="T11" fmla="*/ 5898240 60000 65536"/>
              <a:gd name="T12" fmla="*/ 144489 w 738188"/>
              <a:gd name="T13" fmla="*/ 71140 h 498475"/>
              <a:gd name="T14" fmla="*/ 593699 w 738188"/>
              <a:gd name="T15" fmla="*/ 427335 h 498475"/>
            </a:gdLst>
            <a:ahLst/>
            <a:cxnLst>
              <a:cxn ang="T8">
                <a:pos x="T0" y="T1"/>
              </a:cxn>
              <a:cxn ang="T9">
                <a:pos x="T2" y="T3"/>
              </a:cxn>
              <a:cxn ang="T10">
                <a:pos x="T4" y="T5"/>
              </a:cxn>
              <a:cxn ang="T11">
                <a:pos x="T6" y="T7"/>
              </a:cxn>
            </a:cxnLst>
            <a:rect l="T12" t="T13" r="T14" b="T15"/>
            <a:pathLst>
              <a:path w="738188" h="498475">
                <a:moveTo>
                  <a:pt x="144489" y="168303"/>
                </a:moveTo>
                <a:lnTo>
                  <a:pt x="210100" y="71140"/>
                </a:lnTo>
                <a:lnTo>
                  <a:pt x="369094" y="178503"/>
                </a:lnTo>
                <a:lnTo>
                  <a:pt x="528088" y="71140"/>
                </a:lnTo>
                <a:lnTo>
                  <a:pt x="593699" y="168303"/>
                </a:lnTo>
                <a:lnTo>
                  <a:pt x="473844" y="249238"/>
                </a:lnTo>
                <a:lnTo>
                  <a:pt x="593699" y="330172"/>
                </a:lnTo>
                <a:lnTo>
                  <a:pt x="528088" y="427335"/>
                </a:lnTo>
                <a:lnTo>
                  <a:pt x="369094" y="319972"/>
                </a:lnTo>
                <a:lnTo>
                  <a:pt x="210100" y="427335"/>
                </a:lnTo>
                <a:lnTo>
                  <a:pt x="144489" y="330172"/>
                </a:lnTo>
                <a:lnTo>
                  <a:pt x="264344" y="249238"/>
                </a:lnTo>
                <a:close/>
              </a:path>
            </a:pathLst>
          </a:custGeom>
          <a:solidFill>
            <a:srgbClr val="FF0000"/>
          </a:solidFill>
          <a:ln w="6350">
            <a:solidFill>
              <a:srgbClr val="FF0000"/>
            </a:solidFill>
            <a:miter lim="800000"/>
            <a:headEnd/>
            <a:tailEnd/>
          </a:ln>
          <a:effectLst>
            <a:outerShdw blurRad="63500" dist="23000" dir="5400000" rotWithShape="0">
              <a:srgbClr val="000000">
                <a:alpha val="34999"/>
              </a:srgbClr>
            </a:outerShdw>
          </a:effectLst>
        </p:spPr>
        <p:txBody>
          <a:bodyPr/>
          <a:lstStyle/>
          <a:p>
            <a:pPr>
              <a:defRPr/>
            </a:pPr>
            <a:endParaRPr lang="en-US" dirty="0">
              <a:latin typeface="Arial" pitchFamily="-108" charset="0"/>
              <a:ea typeface="ＭＳ Ｐゴシック" pitchFamily="-108" charset="-128"/>
              <a:cs typeface="ＭＳ Ｐゴシック" pitchFamily="-108" charset="-128"/>
            </a:endParaRPr>
          </a:p>
        </p:txBody>
      </p:sp>
    </p:spTree>
    <p:custDataLst>
      <p:tags r:id="rId1"/>
    </p:custDataLst>
    <p:extLst>
      <p:ext uri="{BB962C8B-B14F-4D97-AF65-F5344CB8AC3E}">
        <p14:creationId xmlns:p14="http://schemas.microsoft.com/office/powerpoint/2010/main" val="11797987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itle 1"/>
          <p:cNvSpPr>
            <a:spLocks noGrp="1"/>
          </p:cNvSpPr>
          <p:nvPr>
            <p:ph type="title"/>
          </p:nvPr>
        </p:nvSpPr>
        <p:spPr>
          <a:xfrm>
            <a:off x="457200" y="274638"/>
            <a:ext cx="8229600" cy="915987"/>
          </a:xfrm>
        </p:spPr>
        <p:txBody>
          <a:bodyPr/>
          <a:lstStyle/>
          <a:p>
            <a:r>
              <a:rPr lang="en-US" sz="4000" b="1" dirty="0" smtClean="0">
                <a:solidFill>
                  <a:srgbClr val="F3EB40"/>
                </a:solidFill>
                <a:ea typeface="ＭＳ Ｐゴシック" pitchFamily="34" charset="-128"/>
              </a:rPr>
              <a:t>Role of HIV Infection?</a:t>
            </a:r>
          </a:p>
        </p:txBody>
      </p:sp>
      <p:sp>
        <p:nvSpPr>
          <p:cNvPr id="14339" name="Content Placeholder 2"/>
          <p:cNvSpPr>
            <a:spLocks noGrp="1"/>
          </p:cNvSpPr>
          <p:nvPr>
            <p:ph sz="half" idx="1"/>
          </p:nvPr>
        </p:nvSpPr>
        <p:spPr>
          <a:xfrm>
            <a:off x="457200" y="1400175"/>
            <a:ext cx="3824288" cy="4525963"/>
          </a:xfrm>
        </p:spPr>
        <p:txBody>
          <a:bodyPr/>
          <a:lstStyle/>
          <a:p>
            <a:pPr>
              <a:buFont typeface="Arial" charset="0"/>
              <a:buNone/>
            </a:pPr>
            <a:r>
              <a:rPr lang="en-US" b="1" u="sng" dirty="0" smtClean="0">
                <a:ea typeface="ＭＳ Ｐゴシック" pitchFamily="34" charset="-128"/>
              </a:rPr>
              <a:t>Direct effects of HIV:</a:t>
            </a:r>
          </a:p>
          <a:p>
            <a:r>
              <a:rPr lang="en-US" b="1" dirty="0" smtClean="0">
                <a:ea typeface="ＭＳ Ｐゴシック" pitchFamily="34" charset="-128"/>
              </a:rPr>
              <a:t>Increases osteoclast activity through an increase in RANKL and M-CSF.</a:t>
            </a:r>
          </a:p>
        </p:txBody>
      </p:sp>
      <p:pic>
        <p:nvPicPr>
          <p:cNvPr id="14338" name="Content Placeholder 4" descr="Osteoclast vs HIV.jp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95800" y="1524000"/>
            <a:ext cx="3817937" cy="3369064"/>
          </a:xfrm>
        </p:spPr>
      </p:pic>
      <p:sp>
        <p:nvSpPr>
          <p:cNvPr id="7" name="Oval 6"/>
          <p:cNvSpPr>
            <a:spLocks noChangeArrowheads="1"/>
          </p:cNvSpPr>
          <p:nvPr/>
        </p:nvSpPr>
        <p:spPr bwMode="auto">
          <a:xfrm>
            <a:off x="7010400" y="3910013"/>
            <a:ext cx="769938" cy="654050"/>
          </a:xfrm>
          <a:prstGeom prst="ellipse">
            <a:avLst/>
          </a:prstGeom>
          <a:noFill/>
          <a:ln w="28575">
            <a:solidFill>
              <a:srgbClr val="FF00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endParaRPr>
          </a:p>
        </p:txBody>
      </p:sp>
      <p:sp>
        <p:nvSpPr>
          <p:cNvPr id="2" name="Oval 6"/>
          <p:cNvSpPr>
            <a:spLocks noChangeArrowheads="1"/>
          </p:cNvSpPr>
          <p:nvPr/>
        </p:nvSpPr>
        <p:spPr bwMode="auto">
          <a:xfrm>
            <a:off x="4962525" y="3910013"/>
            <a:ext cx="769938" cy="654050"/>
          </a:xfrm>
          <a:prstGeom prst="ellipse">
            <a:avLst/>
          </a:prstGeom>
          <a:noFill/>
          <a:ln w="28575">
            <a:solidFill>
              <a:srgbClr val="FF00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endParaRPr>
          </a:p>
        </p:txBody>
      </p:sp>
      <p:sp>
        <p:nvSpPr>
          <p:cNvPr id="14343" name="Rectangle 7"/>
          <p:cNvSpPr>
            <a:spLocks noChangeArrowheads="1"/>
          </p:cNvSpPr>
          <p:nvPr/>
        </p:nvSpPr>
        <p:spPr bwMode="auto">
          <a:xfrm>
            <a:off x="4495800" y="60198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a:r>
              <a:rPr lang="en-US" sz="1200" b="1" dirty="0">
                <a:solidFill>
                  <a:schemeClr val="tx2"/>
                </a:solidFill>
              </a:rPr>
              <a:t>Dolan SE, et al. </a:t>
            </a:r>
            <a:r>
              <a:rPr lang="en-US" sz="1200" b="1" i="1" dirty="0">
                <a:solidFill>
                  <a:schemeClr val="tx2"/>
                </a:solidFill>
              </a:rPr>
              <a:t>AIDS</a:t>
            </a:r>
            <a:r>
              <a:rPr lang="en-US" sz="1200" b="1" dirty="0">
                <a:solidFill>
                  <a:schemeClr val="tx2"/>
                </a:solidFill>
              </a:rPr>
              <a:t> 2004; 18: 475-83.</a:t>
            </a:r>
          </a:p>
          <a:p>
            <a:pPr defTabSz="914400"/>
            <a:r>
              <a:rPr lang="en-US" sz="1200" b="1" dirty="0">
                <a:solidFill>
                  <a:schemeClr val="tx2"/>
                </a:solidFill>
              </a:rPr>
              <a:t>Borderi</a:t>
            </a:r>
            <a:r>
              <a:rPr lang="en-US" sz="1200" b="1" dirty="0">
                <a:solidFill>
                  <a:schemeClr val="tx2"/>
                </a:solidFill>
              </a:rPr>
              <a:t> M, et al</a:t>
            </a:r>
            <a:r>
              <a:rPr lang="en-US" sz="1200" b="1" i="1" dirty="0">
                <a:solidFill>
                  <a:schemeClr val="tx2"/>
                </a:solidFill>
              </a:rPr>
              <a:t>. AIDS </a:t>
            </a:r>
            <a:r>
              <a:rPr lang="en-US" sz="1200" b="1" dirty="0">
                <a:solidFill>
                  <a:schemeClr val="tx2"/>
                </a:solidFill>
              </a:rPr>
              <a:t>2009, 23: 1297-1310</a:t>
            </a:r>
          </a:p>
        </p:txBody>
      </p:sp>
    </p:spTree>
    <p:custDataLst>
      <p:tags r:id="rId1"/>
    </p:custDataLst>
    <p:extLst>
      <p:ext uri="{BB962C8B-B14F-4D97-AF65-F5344CB8AC3E}">
        <p14:creationId xmlns:p14="http://schemas.microsoft.com/office/powerpoint/2010/main" val="911909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Title 4"/>
          <p:cNvSpPr>
            <a:spLocks noGrp="1"/>
          </p:cNvSpPr>
          <p:nvPr>
            <p:ph type="title"/>
          </p:nvPr>
        </p:nvSpPr>
        <p:spPr>
          <a:xfrm>
            <a:off x="152400" y="0"/>
            <a:ext cx="8915400" cy="1176338"/>
          </a:xfrm>
        </p:spPr>
        <p:txBody>
          <a:bodyPr/>
          <a:lstStyle/>
          <a:p>
            <a:r>
              <a:rPr lang="en-US" sz="3600" b="1" dirty="0" smtClean="0">
                <a:solidFill>
                  <a:srgbClr val="F3EB40"/>
                </a:solidFill>
                <a:ea typeface="ＭＳ Ｐゴシック" pitchFamily="34" charset="-128"/>
              </a:rPr>
              <a:t>Role of </a:t>
            </a:r>
            <a:br>
              <a:rPr lang="en-US" sz="3600" b="1" dirty="0" smtClean="0">
                <a:solidFill>
                  <a:srgbClr val="F3EB40"/>
                </a:solidFill>
                <a:ea typeface="ＭＳ Ｐゴシック" pitchFamily="34" charset="-128"/>
              </a:rPr>
            </a:br>
            <a:r>
              <a:rPr lang="en-US" sz="3600" b="1" dirty="0" smtClean="0">
                <a:solidFill>
                  <a:srgbClr val="F3EB40"/>
                </a:solidFill>
                <a:ea typeface="ＭＳ Ｐゴシック" pitchFamily="34" charset="-128"/>
              </a:rPr>
              <a:t>Antiretrovirals: ASSERT Study</a:t>
            </a:r>
          </a:p>
        </p:txBody>
      </p:sp>
      <p:sp>
        <p:nvSpPr>
          <p:cNvPr id="24578" name="Content Placeholder 5"/>
          <p:cNvSpPr>
            <a:spLocks noGrp="1"/>
          </p:cNvSpPr>
          <p:nvPr>
            <p:ph idx="1"/>
          </p:nvPr>
        </p:nvSpPr>
        <p:spPr>
          <a:xfrm>
            <a:off x="228600" y="4953000"/>
            <a:ext cx="8686800" cy="1393825"/>
          </a:xfrm>
        </p:spPr>
        <p:txBody>
          <a:bodyPr/>
          <a:lstStyle/>
          <a:p>
            <a:pPr>
              <a:spcBef>
                <a:spcPct val="0"/>
              </a:spcBef>
              <a:buFont typeface="Arial" charset="0"/>
              <a:buNone/>
            </a:pPr>
            <a:r>
              <a:rPr lang="en-US" sz="1800" b="1" dirty="0" smtClean="0">
                <a:solidFill>
                  <a:schemeClr val="tx2"/>
                </a:solidFill>
                <a:ea typeface="ＭＳ Ｐゴシック" pitchFamily="34" charset="-128"/>
              </a:rPr>
              <a:t>Secondary endpoint:  changes in hip and lumbar BMD</a:t>
            </a:r>
          </a:p>
          <a:p>
            <a:r>
              <a:rPr lang="en-US" sz="1800" b="1" dirty="0" smtClean="0">
                <a:solidFill>
                  <a:schemeClr val="tx2"/>
                </a:solidFill>
                <a:ea typeface="ＭＳ Ｐゴシック" pitchFamily="34" charset="-128"/>
              </a:rPr>
              <a:t>Glucocorticoids, calcium and vitamin D supplements prohibited</a:t>
            </a:r>
          </a:p>
          <a:p>
            <a:r>
              <a:rPr lang="en-US" sz="1800" b="1" dirty="0" smtClean="0">
                <a:solidFill>
                  <a:schemeClr val="tx2"/>
                </a:solidFill>
                <a:ea typeface="ＭＳ Ｐゴシック" pitchFamily="34" charset="-128"/>
              </a:rPr>
              <a:t>DEXA scans at baseline, week 24, and week 48 </a:t>
            </a:r>
          </a:p>
        </p:txBody>
      </p:sp>
      <p:sp>
        <p:nvSpPr>
          <p:cNvPr id="24594" name="Footer Placeholder 15"/>
          <p:cNvSpPr>
            <a:spLocks noGrp="1"/>
          </p:cNvSpPr>
          <p:nvPr>
            <p:ph type="ftr" sz="quarter" idx="11"/>
          </p:nvPr>
        </p:nvSpPr>
        <p:spPr bwMode="auto">
          <a:xfrm>
            <a:off x="4419600" y="6324600"/>
            <a:ext cx="441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r>
              <a:rPr lang="en-US" b="1" dirty="0" smtClean="0">
                <a:solidFill>
                  <a:prstClr val="white"/>
                </a:solidFill>
              </a:rPr>
              <a:t>Stellbrink</a:t>
            </a:r>
            <a:r>
              <a:rPr lang="en-US" b="1" dirty="0" smtClean="0">
                <a:solidFill>
                  <a:prstClr val="white"/>
                </a:solidFill>
              </a:rPr>
              <a:t> HJ, et al. </a:t>
            </a:r>
            <a:r>
              <a:rPr lang="en-US" b="1" i="1" dirty="0" smtClean="0">
                <a:solidFill>
                  <a:prstClr val="white"/>
                </a:solidFill>
              </a:rPr>
              <a:t>CID</a:t>
            </a:r>
            <a:r>
              <a:rPr lang="en-US" b="1" dirty="0" smtClean="0">
                <a:solidFill>
                  <a:prstClr val="white"/>
                </a:solidFill>
              </a:rPr>
              <a:t> 2010; 51(8):973-5</a:t>
            </a:r>
          </a:p>
        </p:txBody>
      </p:sp>
      <p:sp>
        <p:nvSpPr>
          <p:cNvPr id="7" name="Rectangle 6"/>
          <p:cNvSpPr/>
          <p:nvPr/>
        </p:nvSpPr>
        <p:spPr>
          <a:xfrm>
            <a:off x="2689225" y="2413000"/>
            <a:ext cx="4387850" cy="958850"/>
          </a:xfrm>
          <a:prstGeom prst="rect">
            <a:avLst/>
          </a:prstGeom>
          <a:solidFill>
            <a:srgbClr val="C4B486"/>
          </a:solidFill>
          <a:ln>
            <a:solidFill>
              <a:srgbClr val="FFCC66"/>
            </a:solidFill>
          </a:ln>
          <a:scene3d>
            <a:camera prst="orthographicFront"/>
            <a:lightRig rig="threePt" dir="t"/>
          </a:scene3d>
          <a:sp3d>
            <a:bevelT prst="angle"/>
            <a:bevelB w="114300" prst="hardEdge"/>
          </a:sp3d>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2400">
                <a:solidFill>
                  <a:schemeClr val="tx1"/>
                </a:solidFill>
                <a:latin typeface="Arial" charset="0"/>
                <a:ea typeface="ＭＳ Ｐゴシック" pitchFamily="-107" charset="-128"/>
              </a:defRPr>
            </a:lvl1pPr>
            <a:lvl2pPr marL="37931725" indent="-37474525" eaLnBrk="0" hangingPunct="0">
              <a:defRPr sz="2400">
                <a:solidFill>
                  <a:schemeClr val="tx1"/>
                </a:solidFill>
                <a:latin typeface="Arial" charset="0"/>
                <a:ea typeface="ＭＳ Ｐゴシック" pitchFamily="-107" charset="-128"/>
              </a:defRPr>
            </a:lvl2pPr>
            <a:lvl3pPr eaLnBrk="0" hangingPunct="0">
              <a:defRPr sz="2400">
                <a:solidFill>
                  <a:schemeClr val="tx1"/>
                </a:solidFill>
                <a:latin typeface="Arial" charset="0"/>
                <a:ea typeface="ＭＳ Ｐゴシック" pitchFamily="-107" charset="-128"/>
              </a:defRPr>
            </a:lvl3pPr>
            <a:lvl4pPr eaLnBrk="0" hangingPunct="0">
              <a:defRPr sz="2400">
                <a:solidFill>
                  <a:schemeClr val="tx1"/>
                </a:solidFill>
                <a:latin typeface="Arial" charset="0"/>
                <a:ea typeface="ＭＳ Ｐゴシック" pitchFamily="-107" charset="-128"/>
              </a:defRPr>
            </a:lvl4pPr>
            <a:lvl5pPr eaLnBrk="0" hangingPunct="0">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algn="ctr" defTabSz="457200" eaLnBrk="1" fontAlgn="base" hangingPunct="1">
              <a:spcBef>
                <a:spcPct val="0"/>
              </a:spcBef>
              <a:spcAft>
                <a:spcPct val="0"/>
              </a:spcAft>
              <a:defRPr/>
            </a:pPr>
            <a:r>
              <a:rPr lang="en-US" sz="1800" b="1" dirty="0" smtClean="0">
                <a:solidFill>
                  <a:prstClr val="black"/>
                </a:solidFill>
                <a:latin typeface="Calibri" pitchFamily="-107" charset="0"/>
              </a:rPr>
              <a:t>Abacavir – Lamivudine 600/300 mg daily</a:t>
            </a:r>
          </a:p>
          <a:p>
            <a:pPr algn="ctr" defTabSz="457200" eaLnBrk="1" fontAlgn="base" hangingPunct="1">
              <a:spcBef>
                <a:spcPct val="0"/>
              </a:spcBef>
              <a:spcAft>
                <a:spcPct val="0"/>
              </a:spcAft>
              <a:defRPr/>
            </a:pPr>
            <a:r>
              <a:rPr lang="en-US" sz="1800" b="1" dirty="0" smtClean="0">
                <a:solidFill>
                  <a:prstClr val="black"/>
                </a:solidFill>
                <a:latin typeface="Calibri" pitchFamily="-107" charset="0"/>
              </a:rPr>
              <a:t>+</a:t>
            </a:r>
          </a:p>
          <a:p>
            <a:pPr algn="ctr" defTabSz="457200" eaLnBrk="1" fontAlgn="base" hangingPunct="1">
              <a:spcBef>
                <a:spcPct val="0"/>
              </a:spcBef>
              <a:spcAft>
                <a:spcPct val="0"/>
              </a:spcAft>
              <a:defRPr/>
            </a:pPr>
            <a:r>
              <a:rPr lang="en-US" sz="1800" b="1" dirty="0" smtClean="0">
                <a:solidFill>
                  <a:prstClr val="black"/>
                </a:solidFill>
                <a:latin typeface="Calibri" pitchFamily="-107" charset="0"/>
              </a:rPr>
              <a:t>Efavirenz 600 mg daily</a:t>
            </a:r>
          </a:p>
        </p:txBody>
      </p:sp>
      <p:sp>
        <p:nvSpPr>
          <p:cNvPr id="8" name="Rectangle 7"/>
          <p:cNvSpPr/>
          <p:nvPr/>
        </p:nvSpPr>
        <p:spPr>
          <a:xfrm>
            <a:off x="2689225" y="3532981"/>
            <a:ext cx="4387850" cy="957263"/>
          </a:xfrm>
          <a:prstGeom prst="rect">
            <a:avLst/>
          </a:prstGeom>
          <a:solidFill>
            <a:schemeClr val="accent2">
              <a:lumMod val="75000"/>
            </a:schemeClr>
          </a:solidFill>
          <a:ln>
            <a:solidFill>
              <a:schemeClr val="accent2">
                <a:lumMod val="60000"/>
                <a:lumOff val="40000"/>
              </a:schemeClr>
            </a:solidFill>
          </a:ln>
          <a:scene3d>
            <a:camera prst="orthographicFront"/>
            <a:lightRig rig="threePt" dir="t"/>
          </a:scene3d>
          <a:sp3d>
            <a:bevelT prst="angle"/>
            <a:bevelB w="114300" prst="hardEdge"/>
          </a:sp3d>
        </p:spPr>
        <p:style>
          <a:lnRef idx="2">
            <a:schemeClr val="accent6">
              <a:shade val="50000"/>
            </a:schemeClr>
          </a:lnRef>
          <a:fillRef idx="1">
            <a:schemeClr val="accent6"/>
          </a:fillRef>
          <a:effectRef idx="0">
            <a:schemeClr val="accent6"/>
          </a:effectRef>
          <a:fontRef idx="minor">
            <a:schemeClr val="lt1"/>
          </a:fontRef>
        </p:style>
        <p:txBody>
          <a:bodyPr anchor="ctr"/>
          <a:lstStyle>
            <a:lvl1pPr eaLnBrk="0" hangingPunct="0">
              <a:defRPr sz="2400">
                <a:solidFill>
                  <a:schemeClr val="tx1"/>
                </a:solidFill>
                <a:latin typeface="Arial" charset="0"/>
                <a:ea typeface="ＭＳ Ｐゴシック" pitchFamily="-107" charset="-128"/>
              </a:defRPr>
            </a:lvl1pPr>
            <a:lvl2pPr marL="37931725" indent="-37474525" eaLnBrk="0" hangingPunct="0">
              <a:defRPr sz="2400">
                <a:solidFill>
                  <a:schemeClr val="tx1"/>
                </a:solidFill>
                <a:latin typeface="Arial" charset="0"/>
                <a:ea typeface="ＭＳ Ｐゴシック" pitchFamily="-107" charset="-128"/>
              </a:defRPr>
            </a:lvl2pPr>
            <a:lvl3pPr eaLnBrk="0" hangingPunct="0">
              <a:defRPr sz="2400">
                <a:solidFill>
                  <a:schemeClr val="tx1"/>
                </a:solidFill>
                <a:latin typeface="Arial" charset="0"/>
                <a:ea typeface="ＭＳ Ｐゴシック" pitchFamily="-107" charset="-128"/>
              </a:defRPr>
            </a:lvl3pPr>
            <a:lvl4pPr eaLnBrk="0" hangingPunct="0">
              <a:defRPr sz="2400">
                <a:solidFill>
                  <a:schemeClr val="tx1"/>
                </a:solidFill>
                <a:latin typeface="Arial" charset="0"/>
                <a:ea typeface="ＭＳ Ｐゴシック" pitchFamily="-107" charset="-128"/>
              </a:defRPr>
            </a:lvl4pPr>
            <a:lvl5pPr eaLnBrk="0" hangingPunct="0">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algn="ctr" defTabSz="457200" eaLnBrk="1" fontAlgn="base" hangingPunct="1">
              <a:spcBef>
                <a:spcPct val="0"/>
              </a:spcBef>
              <a:spcAft>
                <a:spcPct val="0"/>
              </a:spcAft>
              <a:defRPr/>
            </a:pPr>
            <a:r>
              <a:rPr lang="en-US" sz="1800" b="1" dirty="0" smtClean="0">
                <a:solidFill>
                  <a:prstClr val="black"/>
                </a:solidFill>
                <a:latin typeface="Calibri" pitchFamily="-107" charset="0"/>
              </a:rPr>
              <a:t>Tenofovir – Emtricitabine 300/200 mg daily</a:t>
            </a:r>
          </a:p>
          <a:p>
            <a:pPr algn="ctr" defTabSz="457200" eaLnBrk="1" fontAlgn="base" hangingPunct="1">
              <a:spcBef>
                <a:spcPct val="0"/>
              </a:spcBef>
              <a:spcAft>
                <a:spcPct val="0"/>
              </a:spcAft>
              <a:defRPr/>
            </a:pPr>
            <a:r>
              <a:rPr lang="en-US" sz="1800" b="1" dirty="0" smtClean="0">
                <a:solidFill>
                  <a:prstClr val="black"/>
                </a:solidFill>
                <a:latin typeface="Calibri" pitchFamily="-107" charset="0"/>
              </a:rPr>
              <a:t>+</a:t>
            </a:r>
          </a:p>
          <a:p>
            <a:pPr algn="ctr" defTabSz="457200" eaLnBrk="1" fontAlgn="base" hangingPunct="1">
              <a:spcBef>
                <a:spcPct val="0"/>
              </a:spcBef>
              <a:spcAft>
                <a:spcPct val="0"/>
              </a:spcAft>
              <a:defRPr/>
            </a:pPr>
            <a:r>
              <a:rPr lang="en-US" sz="1800" b="1" dirty="0" smtClean="0">
                <a:solidFill>
                  <a:prstClr val="black"/>
                </a:solidFill>
                <a:latin typeface="Calibri" pitchFamily="-107" charset="0"/>
              </a:rPr>
              <a:t>Efavirenz 600 mg daily</a:t>
            </a:r>
          </a:p>
        </p:txBody>
      </p:sp>
      <p:cxnSp>
        <p:nvCxnSpPr>
          <p:cNvPr id="12" name="Straight Arrow Connector 11"/>
          <p:cNvCxnSpPr>
            <a:cxnSpLocks noChangeShapeType="1"/>
          </p:cNvCxnSpPr>
          <p:nvPr/>
        </p:nvCxnSpPr>
        <p:spPr bwMode="auto">
          <a:xfrm flipV="1">
            <a:off x="1630363" y="2713038"/>
            <a:ext cx="817562" cy="280987"/>
          </a:xfrm>
          <a:prstGeom prst="straightConnector1">
            <a:avLst/>
          </a:prstGeom>
          <a:noFill/>
          <a:ln w="25400">
            <a:solidFill>
              <a:schemeClr val="bg1"/>
            </a:solidFill>
            <a:round/>
            <a:headEnd/>
            <a:tailEnd type="arrow" w="med" len="med"/>
          </a:ln>
          <a:effectLst>
            <a:outerShdw blurRad="63500" dist="20000" dir="5400000" rotWithShape="0">
              <a:srgbClr val="000000">
                <a:alpha val="37999"/>
              </a:srgbClr>
            </a:outerShdw>
          </a:effectLst>
        </p:spPr>
      </p:cxnSp>
      <p:cxnSp>
        <p:nvCxnSpPr>
          <p:cNvPr id="14" name="Straight Arrow Connector 13"/>
          <p:cNvCxnSpPr>
            <a:cxnSpLocks noChangeShapeType="1"/>
          </p:cNvCxnSpPr>
          <p:nvPr/>
        </p:nvCxnSpPr>
        <p:spPr bwMode="auto">
          <a:xfrm>
            <a:off x="7386638" y="2992438"/>
            <a:ext cx="292100" cy="1587"/>
          </a:xfrm>
          <a:prstGeom prst="straightConnector1">
            <a:avLst/>
          </a:prstGeom>
          <a:noFill/>
          <a:ln w="25400">
            <a:solidFill>
              <a:schemeClr val="bg1"/>
            </a:solidFill>
            <a:round/>
            <a:headEnd/>
            <a:tailEnd type="arrow" w="med" len="med"/>
          </a:ln>
          <a:effectLst>
            <a:outerShdw blurRad="63500" dist="20000" dir="5400000" rotWithShape="0">
              <a:srgbClr val="000000">
                <a:alpha val="37999"/>
              </a:srgbClr>
            </a:outerShdw>
          </a:effectLst>
        </p:spPr>
      </p:cxnSp>
      <p:cxnSp>
        <p:nvCxnSpPr>
          <p:cNvPr id="15" name="Straight Arrow Connector 14"/>
          <p:cNvCxnSpPr>
            <a:cxnSpLocks noChangeShapeType="1"/>
          </p:cNvCxnSpPr>
          <p:nvPr/>
        </p:nvCxnSpPr>
        <p:spPr bwMode="auto">
          <a:xfrm>
            <a:off x="7386638" y="3878263"/>
            <a:ext cx="292100" cy="1587"/>
          </a:xfrm>
          <a:prstGeom prst="straightConnector1">
            <a:avLst/>
          </a:prstGeom>
          <a:noFill/>
          <a:ln w="25400">
            <a:solidFill>
              <a:schemeClr val="bg1"/>
            </a:solidFill>
            <a:round/>
            <a:headEnd/>
            <a:tailEnd type="arrow" w="med" len="med"/>
          </a:ln>
          <a:effectLst>
            <a:outerShdw blurRad="63500" dist="20000" dir="5400000" rotWithShape="0">
              <a:srgbClr val="000000">
                <a:alpha val="37999"/>
              </a:srgbClr>
            </a:outerShdw>
          </a:effectLst>
        </p:spPr>
      </p:cxnSp>
      <p:cxnSp>
        <p:nvCxnSpPr>
          <p:cNvPr id="17" name="Straight Arrow Connector 16"/>
          <p:cNvCxnSpPr>
            <a:cxnSpLocks noChangeShapeType="1"/>
          </p:cNvCxnSpPr>
          <p:nvPr/>
        </p:nvCxnSpPr>
        <p:spPr bwMode="auto">
          <a:xfrm>
            <a:off x="1630363" y="3532188"/>
            <a:ext cx="817562" cy="295275"/>
          </a:xfrm>
          <a:prstGeom prst="straightConnector1">
            <a:avLst/>
          </a:prstGeom>
          <a:noFill/>
          <a:ln w="25400">
            <a:solidFill>
              <a:schemeClr val="bg1"/>
            </a:solidFill>
            <a:round/>
            <a:headEnd/>
            <a:tailEnd type="arrow" w="med" len="med"/>
          </a:ln>
          <a:effectLst>
            <a:outerShdw blurRad="63500" dist="20000" dir="5400000" rotWithShape="0">
              <a:srgbClr val="000000">
                <a:alpha val="37999"/>
              </a:srgbClr>
            </a:outerShdw>
          </a:effectLst>
        </p:spPr>
      </p:cxnSp>
      <p:cxnSp>
        <p:nvCxnSpPr>
          <p:cNvPr id="20" name="Straight Arrow Connector 19"/>
          <p:cNvCxnSpPr>
            <a:cxnSpLocks noChangeShapeType="1"/>
          </p:cNvCxnSpPr>
          <p:nvPr/>
        </p:nvCxnSpPr>
        <p:spPr bwMode="auto">
          <a:xfrm rot="5400000">
            <a:off x="1687513" y="2317750"/>
            <a:ext cx="369888" cy="1587"/>
          </a:xfrm>
          <a:prstGeom prst="straightConnector1">
            <a:avLst/>
          </a:prstGeom>
          <a:noFill/>
          <a:ln w="25400">
            <a:solidFill>
              <a:schemeClr val="bg1"/>
            </a:solidFill>
            <a:round/>
            <a:headEnd/>
            <a:tailEnd type="arrow" w="med" len="med"/>
          </a:ln>
          <a:effectLst>
            <a:outerShdw blurRad="63500" dist="20000" dir="5400000" rotWithShape="0">
              <a:srgbClr val="000000">
                <a:alpha val="37999"/>
              </a:srgbClr>
            </a:outerShdw>
          </a:effectLst>
        </p:spPr>
      </p:cxnSp>
      <p:cxnSp>
        <p:nvCxnSpPr>
          <p:cNvPr id="24" name="Straight Arrow Connector 23"/>
          <p:cNvCxnSpPr>
            <a:cxnSpLocks noChangeShapeType="1"/>
          </p:cNvCxnSpPr>
          <p:nvPr/>
        </p:nvCxnSpPr>
        <p:spPr bwMode="auto">
          <a:xfrm rot="5400000">
            <a:off x="4495800" y="2090738"/>
            <a:ext cx="322263" cy="1587"/>
          </a:xfrm>
          <a:prstGeom prst="straightConnector1">
            <a:avLst/>
          </a:prstGeom>
          <a:noFill/>
          <a:ln w="25400">
            <a:solidFill>
              <a:schemeClr val="bg1"/>
            </a:solidFill>
            <a:round/>
            <a:headEnd/>
            <a:tailEnd type="arrow" w="med" len="med"/>
          </a:ln>
          <a:effectLst>
            <a:outerShdw blurRad="63500" dist="20000" dir="5400000" rotWithShape="0">
              <a:srgbClr val="000000">
                <a:alpha val="37999"/>
              </a:srgbClr>
            </a:outerShdw>
          </a:effectLst>
        </p:spPr>
      </p:cxnSp>
      <p:sp>
        <p:nvSpPr>
          <p:cNvPr id="57360" name="TextBox 27"/>
          <p:cNvSpPr txBox="1">
            <a:spLocks noChangeArrowheads="1"/>
          </p:cNvSpPr>
          <p:nvPr/>
        </p:nvSpPr>
        <p:spPr bwMode="auto">
          <a:xfrm>
            <a:off x="7826375" y="3648075"/>
            <a:ext cx="14366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pPr>
            <a:r>
              <a:rPr lang="en-US" sz="2400" b="1" dirty="0" smtClean="0">
                <a:solidFill>
                  <a:srgbClr val="FFFFFF"/>
                </a:solidFill>
                <a:latin typeface="Calibri" pitchFamily="34" charset="0"/>
              </a:rPr>
              <a:t>96 </a:t>
            </a:r>
            <a:r>
              <a:rPr lang="en-US" sz="2400" b="1" dirty="0" smtClean="0">
                <a:solidFill>
                  <a:srgbClr val="FFFFFF"/>
                </a:solidFill>
                <a:latin typeface="Calibri" pitchFamily="34" charset="0"/>
              </a:rPr>
              <a:t>wk</a:t>
            </a:r>
            <a:endParaRPr lang="en-US" dirty="0" smtClean="0">
              <a:solidFill>
                <a:prstClr val="white"/>
              </a:solidFill>
            </a:endParaRPr>
          </a:p>
        </p:txBody>
      </p:sp>
      <p:sp>
        <p:nvSpPr>
          <p:cNvPr id="57361" name="TextBox 28"/>
          <p:cNvSpPr txBox="1">
            <a:spLocks noChangeArrowheads="1"/>
          </p:cNvSpPr>
          <p:nvPr/>
        </p:nvSpPr>
        <p:spPr bwMode="auto">
          <a:xfrm>
            <a:off x="7826375" y="2713038"/>
            <a:ext cx="1317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pPr>
            <a:r>
              <a:rPr lang="en-US" sz="2400" b="1" dirty="0" smtClean="0">
                <a:solidFill>
                  <a:srgbClr val="FFFFFF"/>
                </a:solidFill>
                <a:latin typeface="Calibri" pitchFamily="34" charset="0"/>
              </a:rPr>
              <a:t>96 </a:t>
            </a:r>
            <a:r>
              <a:rPr lang="en-US" sz="2400" b="1" dirty="0" smtClean="0">
                <a:solidFill>
                  <a:srgbClr val="FFFFFF"/>
                </a:solidFill>
                <a:latin typeface="Calibri" pitchFamily="34" charset="0"/>
              </a:rPr>
              <a:t>wk</a:t>
            </a:r>
            <a:endParaRPr lang="en-US" dirty="0" smtClean="0">
              <a:solidFill>
                <a:prstClr val="white"/>
              </a:solidFill>
            </a:endParaRPr>
          </a:p>
        </p:txBody>
      </p:sp>
      <p:sp>
        <p:nvSpPr>
          <p:cNvPr id="18" name="TextBox 17"/>
          <p:cNvSpPr txBox="1">
            <a:spLocks noChangeArrowheads="1"/>
          </p:cNvSpPr>
          <p:nvPr/>
        </p:nvSpPr>
        <p:spPr bwMode="auto">
          <a:xfrm>
            <a:off x="425450" y="2630488"/>
            <a:ext cx="120491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buFont typeface="Arial" charset="0"/>
              <a:buNone/>
            </a:pPr>
            <a:endParaRPr lang="en-US" b="1" dirty="0" smtClean="0">
              <a:solidFill>
                <a:prstClr val="white"/>
              </a:solidFill>
            </a:endParaRPr>
          </a:p>
          <a:p>
            <a:pPr defTabSz="457200" eaLnBrk="1" fontAlgn="base" hangingPunct="1">
              <a:spcBef>
                <a:spcPct val="0"/>
              </a:spcBef>
              <a:spcAft>
                <a:spcPct val="0"/>
              </a:spcAft>
              <a:buFont typeface="Arial" charset="0"/>
              <a:buNone/>
            </a:pPr>
            <a:r>
              <a:rPr lang="en-US" b="1" i="1" dirty="0" smtClean="0">
                <a:solidFill>
                  <a:prstClr val="white"/>
                </a:solidFill>
              </a:rPr>
              <a:t>Tx- naïve patients</a:t>
            </a:r>
          </a:p>
          <a:p>
            <a:pPr defTabSz="457200" eaLnBrk="1" fontAlgn="base" hangingPunct="1">
              <a:spcBef>
                <a:spcPct val="0"/>
              </a:spcBef>
              <a:spcAft>
                <a:spcPct val="0"/>
              </a:spcAft>
              <a:buFont typeface="Arial" charset="0"/>
              <a:buNone/>
            </a:pPr>
            <a:r>
              <a:rPr lang="en-US" b="1" i="1" dirty="0" smtClean="0">
                <a:solidFill>
                  <a:prstClr val="white"/>
                </a:solidFill>
              </a:rPr>
              <a:t>N = 385</a:t>
            </a:r>
          </a:p>
          <a:p>
            <a:pPr defTabSz="457200" eaLnBrk="1" fontAlgn="base" hangingPunct="1">
              <a:spcBef>
                <a:spcPct val="0"/>
              </a:spcBef>
              <a:spcAft>
                <a:spcPct val="0"/>
              </a:spcAft>
              <a:buFont typeface="Arial" charset="0"/>
              <a:buNone/>
            </a:pPr>
            <a:endParaRPr lang="en-US" b="1" dirty="0" smtClean="0">
              <a:solidFill>
                <a:prstClr val="white"/>
              </a:solidFill>
            </a:endParaRPr>
          </a:p>
        </p:txBody>
      </p:sp>
      <p:sp>
        <p:nvSpPr>
          <p:cNvPr id="24596" name="TextBox 18"/>
          <p:cNvSpPr txBox="1">
            <a:spLocks noChangeArrowheads="1"/>
          </p:cNvSpPr>
          <p:nvPr/>
        </p:nvSpPr>
        <p:spPr bwMode="auto">
          <a:xfrm>
            <a:off x="855663" y="866775"/>
            <a:ext cx="185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pPr>
            <a:endParaRPr lang="en-US" dirty="0" smtClean="0">
              <a:solidFill>
                <a:prstClr val="black"/>
              </a:solidFill>
            </a:endParaRPr>
          </a:p>
        </p:txBody>
      </p:sp>
      <p:sp>
        <p:nvSpPr>
          <p:cNvPr id="22" name="TextBox 21"/>
          <p:cNvSpPr txBox="1">
            <a:spLocks noChangeArrowheads="1"/>
          </p:cNvSpPr>
          <p:nvPr/>
        </p:nvSpPr>
        <p:spPr bwMode="auto">
          <a:xfrm>
            <a:off x="855663" y="1252538"/>
            <a:ext cx="2239962"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pPr>
            <a:r>
              <a:rPr lang="en-US" sz="1900" b="1" i="1" dirty="0" smtClean="0">
                <a:solidFill>
                  <a:prstClr val="white"/>
                </a:solidFill>
              </a:rPr>
              <a:t>Stratified by GFR, race, and BMI</a:t>
            </a:r>
          </a:p>
        </p:txBody>
      </p:sp>
      <p:sp>
        <p:nvSpPr>
          <p:cNvPr id="23" name="TextBox 22"/>
          <p:cNvSpPr txBox="1">
            <a:spLocks noChangeArrowheads="1"/>
          </p:cNvSpPr>
          <p:nvPr/>
        </p:nvSpPr>
        <p:spPr bwMode="auto">
          <a:xfrm>
            <a:off x="3459163" y="1176338"/>
            <a:ext cx="239712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457200" eaLnBrk="1" fontAlgn="base" hangingPunct="1">
              <a:spcBef>
                <a:spcPct val="0"/>
              </a:spcBef>
              <a:spcAft>
                <a:spcPct val="0"/>
              </a:spcAft>
            </a:pPr>
            <a:r>
              <a:rPr lang="en-US" sz="1900" b="1" i="1" dirty="0" smtClean="0">
                <a:solidFill>
                  <a:prstClr val="white"/>
                </a:solidFill>
              </a:rPr>
              <a:t>Wk</a:t>
            </a:r>
            <a:r>
              <a:rPr lang="en-US" sz="1900" b="1" i="1" dirty="0" smtClean="0">
                <a:solidFill>
                  <a:prstClr val="white"/>
                </a:solidFill>
              </a:rPr>
              <a:t> 48</a:t>
            </a:r>
          </a:p>
          <a:p>
            <a:pPr algn="ctr" defTabSz="457200" eaLnBrk="1" fontAlgn="base" hangingPunct="1">
              <a:spcBef>
                <a:spcPct val="0"/>
              </a:spcBef>
              <a:spcAft>
                <a:spcPct val="0"/>
              </a:spcAft>
            </a:pPr>
            <a:r>
              <a:rPr lang="en-US" sz="1900" b="1" i="1" dirty="0" smtClean="0">
                <a:solidFill>
                  <a:prstClr val="white"/>
                </a:solidFill>
              </a:rPr>
              <a:t>Primary endpoint</a:t>
            </a:r>
          </a:p>
        </p:txBody>
      </p:sp>
    </p:spTree>
    <p:custDataLst>
      <p:tags r:id="rId1"/>
    </p:custDataLst>
    <p:extLst>
      <p:ext uri="{BB962C8B-B14F-4D97-AF65-F5344CB8AC3E}">
        <p14:creationId xmlns:p14="http://schemas.microsoft.com/office/powerpoint/2010/main" val="1909661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7361">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736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0" grpId="0"/>
      <p:bldP spid="2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471488"/>
            <a:ext cx="9144000" cy="6040437"/>
          </a:xfrm>
          <a:noFill/>
        </p:spPr>
      </p:pic>
      <p:sp>
        <p:nvSpPr>
          <p:cNvPr id="25603" name="Rectangle 8"/>
          <p:cNvSpPr>
            <a:spLocks noGrp="1"/>
          </p:cNvSpPr>
          <p:nvPr>
            <p:ph type="title"/>
          </p:nvPr>
        </p:nvSpPr>
        <p:spPr>
          <a:xfrm>
            <a:off x="457200" y="-25400"/>
            <a:ext cx="8229600" cy="538163"/>
          </a:xfrm>
        </p:spPr>
        <p:txBody>
          <a:bodyPr/>
          <a:lstStyle/>
          <a:p>
            <a:r>
              <a:rPr lang="en-US" sz="4000" b="1" dirty="0" smtClean="0">
                <a:solidFill>
                  <a:srgbClr val="FFFF00"/>
                </a:solidFill>
                <a:ea typeface="ＭＳ Ｐゴシック" pitchFamily="34" charset="-128"/>
              </a:rPr>
              <a:t>Baseline Characteristics</a:t>
            </a:r>
          </a:p>
        </p:txBody>
      </p:sp>
      <p:sp>
        <p:nvSpPr>
          <p:cNvPr id="25604" name="Footer Placeholder 15"/>
          <p:cNvSpPr txBox="1">
            <a:spLocks noGrp="1"/>
          </p:cNvSpPr>
          <p:nvPr/>
        </p:nvSpPr>
        <p:spPr bwMode="auto">
          <a:xfrm>
            <a:off x="5873750" y="6492875"/>
            <a:ext cx="32702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1200" b="1" dirty="0">
                <a:solidFill>
                  <a:schemeClr val="bg1"/>
                </a:solidFill>
              </a:rPr>
              <a:t>Stellbrink</a:t>
            </a:r>
            <a:r>
              <a:rPr lang="en-US" sz="1200" b="1" dirty="0">
                <a:solidFill>
                  <a:schemeClr val="bg1"/>
                </a:solidFill>
              </a:rPr>
              <a:t> HJ, et al. </a:t>
            </a:r>
            <a:r>
              <a:rPr lang="en-US" sz="1200" b="1" i="1" dirty="0">
                <a:solidFill>
                  <a:schemeClr val="bg1"/>
                </a:solidFill>
              </a:rPr>
              <a:t>CID</a:t>
            </a:r>
            <a:r>
              <a:rPr lang="en-US" sz="1200" b="1" dirty="0">
                <a:solidFill>
                  <a:schemeClr val="bg1"/>
                </a:solidFill>
              </a:rPr>
              <a:t> 2010; 51(8):973-5</a:t>
            </a:r>
          </a:p>
        </p:txBody>
      </p:sp>
      <p:sp>
        <p:nvSpPr>
          <p:cNvPr id="104460" name="Rectangle 12"/>
          <p:cNvSpPr>
            <a:spLocks noChangeArrowheads="1"/>
          </p:cNvSpPr>
          <p:nvPr/>
        </p:nvSpPr>
        <p:spPr bwMode="auto">
          <a:xfrm>
            <a:off x="22225" y="1254125"/>
            <a:ext cx="8969375" cy="203200"/>
          </a:xfrm>
          <a:prstGeom prst="rect">
            <a:avLst/>
          </a:prstGeom>
          <a:noFill/>
          <a:ln w="28575">
            <a:solidFill>
              <a:srgbClr val="FF0000"/>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04462" name="Rectangle 14"/>
          <p:cNvSpPr>
            <a:spLocks noChangeArrowheads="1"/>
          </p:cNvSpPr>
          <p:nvPr/>
        </p:nvSpPr>
        <p:spPr bwMode="auto">
          <a:xfrm>
            <a:off x="22225" y="1666875"/>
            <a:ext cx="8969375" cy="608013"/>
          </a:xfrm>
          <a:prstGeom prst="rect">
            <a:avLst/>
          </a:prstGeom>
          <a:noFill/>
          <a:ln w="28575">
            <a:solidFill>
              <a:srgbClr val="FF0000"/>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04463" name="Rectangle 15"/>
          <p:cNvSpPr>
            <a:spLocks noChangeArrowheads="1"/>
          </p:cNvSpPr>
          <p:nvPr/>
        </p:nvSpPr>
        <p:spPr bwMode="auto">
          <a:xfrm>
            <a:off x="22225" y="1463675"/>
            <a:ext cx="8978900" cy="203200"/>
          </a:xfrm>
          <a:prstGeom prst="rect">
            <a:avLst/>
          </a:prstGeom>
          <a:noFill/>
          <a:ln w="28575">
            <a:solidFill>
              <a:srgbClr val="FF0000"/>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04465" name="Rectangle 17"/>
          <p:cNvSpPr>
            <a:spLocks noChangeArrowheads="1"/>
          </p:cNvSpPr>
          <p:nvPr/>
        </p:nvSpPr>
        <p:spPr bwMode="auto">
          <a:xfrm>
            <a:off x="22225" y="2662238"/>
            <a:ext cx="8947150" cy="203200"/>
          </a:xfrm>
          <a:prstGeom prst="rect">
            <a:avLst/>
          </a:prstGeom>
          <a:noFill/>
          <a:ln w="28575">
            <a:solidFill>
              <a:srgbClr val="FF0000"/>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Tree>
    <p:extLst>
      <p:ext uri="{BB962C8B-B14F-4D97-AF65-F5344CB8AC3E}">
        <p14:creationId xmlns:p14="http://schemas.microsoft.com/office/powerpoint/2010/main" val="9750350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4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446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446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0446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0446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04462"/>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04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60" grpId="0" animBg="1"/>
      <p:bldP spid="104460" grpId="1" animBg="1"/>
      <p:bldP spid="104462" grpId="0" animBg="1"/>
      <p:bldP spid="104462" grpId="1" animBg="1"/>
      <p:bldP spid="104463" grpId="0" animBg="1"/>
      <p:bldP spid="104463" grpId="1" animBg="1"/>
      <p:bldP spid="1044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709613" y="126999"/>
            <a:ext cx="7772400" cy="1143000"/>
          </a:xfrm>
        </p:spPr>
        <p:txBody>
          <a:bodyPr/>
          <a:lstStyle/>
          <a:p>
            <a:r>
              <a:rPr lang="en-IE" sz="3600" b="1" dirty="0" smtClean="0">
                <a:solidFill>
                  <a:srgbClr val="F3EB40"/>
                </a:solidFill>
                <a:ea typeface="ＭＳ Ｐゴシック" pitchFamily="34" charset="-128"/>
              </a:rPr>
              <a:t>HAART Initiation and Bone Turnover</a:t>
            </a:r>
            <a:endParaRPr lang="en-US" sz="4000" b="1" dirty="0" smtClean="0">
              <a:solidFill>
                <a:srgbClr val="F3EB40"/>
              </a:solidFill>
              <a:ea typeface="ＭＳ Ｐゴシック" pitchFamily="34" charset="-128"/>
            </a:endParaRPr>
          </a:p>
        </p:txBody>
      </p:sp>
      <p:sp>
        <p:nvSpPr>
          <p:cNvPr id="26694" name="Footer Placeholder 50"/>
          <p:cNvSpPr>
            <a:spLocks noGrp="1"/>
          </p:cNvSpPr>
          <p:nvPr>
            <p:ph type="ftr" sz="quarter" idx="11"/>
          </p:nvPr>
        </p:nvSpPr>
        <p:spPr bwMode="auto">
          <a:xfrm>
            <a:off x="5754688" y="6492875"/>
            <a:ext cx="3848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r>
              <a:rPr lang="en-US" sz="1600" b="1" dirty="0" smtClean="0">
                <a:solidFill>
                  <a:prstClr val="white"/>
                </a:solidFill>
                <a:latin typeface="Calibri" pitchFamily="34" charset="0"/>
              </a:rPr>
              <a:t>Stellbrink</a:t>
            </a:r>
            <a:r>
              <a:rPr lang="en-US" sz="1600" b="1" dirty="0" smtClean="0">
                <a:solidFill>
                  <a:prstClr val="white"/>
                </a:solidFill>
                <a:latin typeface="Calibri" pitchFamily="34" charset="0"/>
              </a:rPr>
              <a:t> HJ, et al. </a:t>
            </a:r>
            <a:r>
              <a:rPr lang="en-US" sz="1600" b="1" i="1" dirty="0" smtClean="0">
                <a:solidFill>
                  <a:prstClr val="white"/>
                </a:solidFill>
                <a:latin typeface="Calibri" pitchFamily="34" charset="0"/>
              </a:rPr>
              <a:t>EACS </a:t>
            </a:r>
            <a:r>
              <a:rPr lang="en-US" sz="1600" b="1" dirty="0" smtClean="0">
                <a:solidFill>
                  <a:prstClr val="white"/>
                </a:solidFill>
                <a:latin typeface="Calibri" pitchFamily="34" charset="0"/>
              </a:rPr>
              <a:t>2009</a:t>
            </a:r>
            <a:r>
              <a:rPr lang="en-US" sz="1600" b="1" i="1" dirty="0" smtClean="0">
                <a:solidFill>
                  <a:prstClr val="white"/>
                </a:solidFill>
                <a:latin typeface="Calibri" pitchFamily="34" charset="0"/>
              </a:rPr>
              <a:t>.</a:t>
            </a:r>
            <a:endParaRPr lang="en-US" sz="1600" b="1" dirty="0" smtClean="0">
              <a:solidFill>
                <a:prstClr val="white"/>
              </a:solidFill>
              <a:latin typeface="Calibri" pitchFamily="34" charset="0"/>
            </a:endParaRPr>
          </a:p>
        </p:txBody>
      </p:sp>
      <p:sp>
        <p:nvSpPr>
          <p:cNvPr id="26627" name="Text Box 12"/>
          <p:cNvSpPr txBox="1">
            <a:spLocks noChangeArrowheads="1"/>
          </p:cNvSpPr>
          <p:nvPr/>
        </p:nvSpPr>
        <p:spPr bwMode="auto">
          <a:xfrm>
            <a:off x="1677988" y="5505450"/>
            <a:ext cx="5835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pPr>
            <a:r>
              <a:rPr lang="en-GB" sz="1400" dirty="0" smtClean="0">
                <a:solidFill>
                  <a:prstClr val="white"/>
                </a:solidFill>
              </a:rPr>
              <a:t>N =      114   134	           112    130	             114    134	     113    134</a:t>
            </a:r>
          </a:p>
        </p:txBody>
      </p:sp>
      <p:sp>
        <p:nvSpPr>
          <p:cNvPr id="55300" name="Rectangle 13"/>
          <p:cNvSpPr>
            <a:spLocks noChangeArrowheads="1"/>
          </p:cNvSpPr>
          <p:nvPr/>
        </p:nvSpPr>
        <p:spPr bwMode="auto">
          <a:xfrm>
            <a:off x="2214563" y="3481388"/>
            <a:ext cx="481012" cy="1639887"/>
          </a:xfrm>
          <a:prstGeom prst="rect">
            <a:avLst/>
          </a:prstGeom>
          <a:solidFill>
            <a:srgbClr val="C4B486"/>
          </a:solidFill>
          <a:ln w="9525">
            <a:noFill/>
            <a:miter lim="800000"/>
            <a:headEnd/>
            <a:tailEnd/>
          </a:ln>
          <a:scene3d>
            <a:camera prst="orthographicFront"/>
            <a:lightRig rig="threePt" dir="t"/>
          </a:scene3d>
          <a:sp3d>
            <a:bevelT prst="angle"/>
            <a:bevelB w="114300" prst="hardEdge"/>
          </a:sp3d>
        </p:spPr>
        <p:txBody>
          <a:bodyPr/>
          <a:lstStyle/>
          <a:p>
            <a:pPr defTabSz="457200" fontAlgn="base">
              <a:spcBef>
                <a:spcPct val="0"/>
              </a:spcBef>
              <a:spcAft>
                <a:spcPct val="0"/>
              </a:spcAft>
              <a:defRPr/>
            </a:pPr>
            <a:endParaRPr lang="en-US" dirty="0">
              <a:solidFill>
                <a:srgbClr val="FFFF00"/>
              </a:solidFill>
              <a:latin typeface="Arial" charset="0"/>
              <a:ea typeface="ＭＳ Ｐゴシック" charset="-128"/>
              <a:cs typeface="ＭＳ Ｐゴシック" charset="-128"/>
            </a:endParaRPr>
          </a:p>
        </p:txBody>
      </p:sp>
      <p:sp>
        <p:nvSpPr>
          <p:cNvPr id="55301" name="Rectangle 14"/>
          <p:cNvSpPr>
            <a:spLocks noChangeArrowheads="1"/>
          </p:cNvSpPr>
          <p:nvPr/>
        </p:nvSpPr>
        <p:spPr bwMode="auto">
          <a:xfrm>
            <a:off x="3636963" y="2441575"/>
            <a:ext cx="481012" cy="2679700"/>
          </a:xfrm>
          <a:prstGeom prst="rect">
            <a:avLst/>
          </a:prstGeom>
          <a:solidFill>
            <a:srgbClr val="C4B486"/>
          </a:solidFill>
          <a:ln w="9525">
            <a:noFill/>
            <a:miter lim="800000"/>
            <a:headEnd/>
            <a:tailEnd/>
          </a:ln>
          <a:scene3d>
            <a:camera prst="orthographicFront"/>
            <a:lightRig rig="threePt" dir="t"/>
          </a:scene3d>
          <a:sp3d>
            <a:bevelT prst="angle"/>
            <a:bevelB w="114300" prst="hardEdge"/>
          </a:sp3d>
        </p:spPr>
        <p:txBody>
          <a:bodyPr/>
          <a:lstStyle/>
          <a:p>
            <a:pPr defTabSz="457200" fontAlgn="base">
              <a:spcBef>
                <a:spcPct val="0"/>
              </a:spcBef>
              <a:spcAft>
                <a:spcPct val="0"/>
              </a:spcAft>
              <a:defRPr/>
            </a:pPr>
            <a:endParaRPr lang="en-US" dirty="0">
              <a:solidFill>
                <a:srgbClr val="FFFF00"/>
              </a:solidFill>
              <a:latin typeface="Arial" charset="0"/>
              <a:ea typeface="ＭＳ Ｐゴシック" charset="-128"/>
              <a:cs typeface="ＭＳ Ｐゴシック" charset="-128"/>
            </a:endParaRPr>
          </a:p>
        </p:txBody>
      </p:sp>
      <p:sp>
        <p:nvSpPr>
          <p:cNvPr id="55302" name="Rectangle 15"/>
          <p:cNvSpPr>
            <a:spLocks noChangeArrowheads="1"/>
          </p:cNvSpPr>
          <p:nvPr/>
        </p:nvSpPr>
        <p:spPr bwMode="auto">
          <a:xfrm>
            <a:off x="5070475" y="3481388"/>
            <a:ext cx="481013" cy="1639887"/>
          </a:xfrm>
          <a:prstGeom prst="rect">
            <a:avLst/>
          </a:prstGeom>
          <a:solidFill>
            <a:srgbClr val="C4B486"/>
          </a:solidFill>
          <a:ln w="9525">
            <a:noFill/>
            <a:miter lim="800000"/>
            <a:headEnd/>
            <a:tailEnd/>
          </a:ln>
          <a:scene3d>
            <a:camera prst="orthographicFront"/>
            <a:lightRig rig="threePt" dir="t"/>
          </a:scene3d>
          <a:sp3d>
            <a:bevelT prst="angle"/>
            <a:bevelB w="114300" prst="hardEdge"/>
          </a:sp3d>
        </p:spPr>
        <p:txBody>
          <a:bodyPr/>
          <a:lstStyle/>
          <a:p>
            <a:pPr defTabSz="457200" fontAlgn="base">
              <a:spcBef>
                <a:spcPct val="0"/>
              </a:spcBef>
              <a:spcAft>
                <a:spcPct val="0"/>
              </a:spcAft>
              <a:defRPr/>
            </a:pPr>
            <a:endParaRPr lang="en-US" dirty="0">
              <a:solidFill>
                <a:srgbClr val="FFFF00"/>
              </a:solidFill>
              <a:latin typeface="Arial" charset="0"/>
              <a:ea typeface="ＭＳ Ｐゴシック" charset="-128"/>
              <a:cs typeface="ＭＳ Ｐゴシック" charset="-128"/>
            </a:endParaRPr>
          </a:p>
        </p:txBody>
      </p:sp>
      <p:sp>
        <p:nvSpPr>
          <p:cNvPr id="55303" name="Rectangle 16"/>
          <p:cNvSpPr>
            <a:spLocks noChangeArrowheads="1"/>
          </p:cNvSpPr>
          <p:nvPr/>
        </p:nvSpPr>
        <p:spPr bwMode="auto">
          <a:xfrm>
            <a:off x="6492875" y="2109788"/>
            <a:ext cx="481013" cy="3011487"/>
          </a:xfrm>
          <a:prstGeom prst="rect">
            <a:avLst/>
          </a:prstGeom>
          <a:solidFill>
            <a:srgbClr val="C4B486"/>
          </a:solidFill>
          <a:ln w="9525">
            <a:noFill/>
            <a:miter lim="800000"/>
            <a:headEnd/>
            <a:tailEnd/>
          </a:ln>
          <a:scene3d>
            <a:camera prst="orthographicFront"/>
            <a:lightRig rig="threePt" dir="t"/>
          </a:scene3d>
          <a:sp3d>
            <a:bevelT prst="angle"/>
            <a:bevelB w="114300" prst="hardEdge"/>
          </a:sp3d>
        </p:spPr>
        <p:txBody>
          <a:bodyPr/>
          <a:lstStyle/>
          <a:p>
            <a:pPr defTabSz="457200" fontAlgn="base">
              <a:spcBef>
                <a:spcPct val="0"/>
              </a:spcBef>
              <a:spcAft>
                <a:spcPct val="0"/>
              </a:spcAft>
              <a:defRPr/>
            </a:pPr>
            <a:endParaRPr lang="en-US" dirty="0">
              <a:solidFill>
                <a:srgbClr val="FFFF00"/>
              </a:solidFill>
              <a:latin typeface="Arial" charset="0"/>
              <a:ea typeface="ＭＳ Ｐゴシック" charset="-128"/>
              <a:cs typeface="ＭＳ Ｐゴシック" charset="-128"/>
            </a:endParaRPr>
          </a:p>
        </p:txBody>
      </p:sp>
      <p:sp>
        <p:nvSpPr>
          <p:cNvPr id="9" name="Rectangle 17"/>
          <p:cNvSpPr>
            <a:spLocks noChangeArrowheads="1"/>
          </p:cNvSpPr>
          <p:nvPr/>
        </p:nvSpPr>
        <p:spPr bwMode="auto">
          <a:xfrm>
            <a:off x="2695575" y="2143125"/>
            <a:ext cx="471488" cy="2978150"/>
          </a:xfrm>
          <a:prstGeom prst="rect">
            <a:avLst/>
          </a:prstGeom>
          <a:solidFill>
            <a:schemeClr val="accent2">
              <a:lumMod val="75000"/>
            </a:schemeClr>
          </a:solidFill>
          <a:ln w="9525">
            <a:noFill/>
            <a:miter lim="800000"/>
            <a:headEnd/>
            <a:tailEnd/>
          </a:ln>
          <a:scene3d>
            <a:camera prst="orthographicFront"/>
            <a:lightRig rig="threePt" dir="t"/>
          </a:scene3d>
          <a:sp3d>
            <a:bevelT prst="angle"/>
            <a:bevelB w="114300" prst="hardEdge"/>
          </a:sp3d>
        </p:spPr>
        <p:txBody>
          <a:bodyPr/>
          <a:lstStyle/>
          <a:p>
            <a:pPr defTabSz="457200" fontAlgn="base">
              <a:spcBef>
                <a:spcPct val="0"/>
              </a:spcBef>
              <a:spcAft>
                <a:spcPct val="0"/>
              </a:spcAft>
              <a:defRPr/>
            </a:pPr>
            <a:endParaRPr lang="en-US" dirty="0">
              <a:solidFill>
                <a:srgbClr val="FFFF00"/>
              </a:solidFill>
              <a:latin typeface="Arial" pitchFamily="34" charset="0"/>
              <a:ea typeface="ＭＳ Ｐゴシック" pitchFamily="34" charset="-128"/>
            </a:endParaRPr>
          </a:p>
        </p:txBody>
      </p:sp>
      <p:sp>
        <p:nvSpPr>
          <p:cNvPr id="10" name="Rectangle 18"/>
          <p:cNvSpPr>
            <a:spLocks noChangeArrowheads="1"/>
          </p:cNvSpPr>
          <p:nvPr/>
        </p:nvSpPr>
        <p:spPr bwMode="auto">
          <a:xfrm>
            <a:off x="4117975" y="1509713"/>
            <a:ext cx="481013" cy="3611562"/>
          </a:xfrm>
          <a:prstGeom prst="rect">
            <a:avLst/>
          </a:prstGeom>
          <a:solidFill>
            <a:schemeClr val="accent2">
              <a:lumMod val="75000"/>
            </a:schemeClr>
          </a:solidFill>
          <a:ln w="9525">
            <a:noFill/>
            <a:miter lim="800000"/>
            <a:headEnd/>
            <a:tailEnd/>
          </a:ln>
          <a:scene3d>
            <a:camera prst="orthographicFront"/>
            <a:lightRig rig="threePt" dir="t"/>
          </a:scene3d>
          <a:sp3d>
            <a:bevelT prst="angle"/>
            <a:bevelB w="114300" prst="hardEdge"/>
          </a:sp3d>
        </p:spPr>
        <p:txBody>
          <a:bodyPr/>
          <a:lstStyle/>
          <a:p>
            <a:pPr defTabSz="457200" fontAlgn="base">
              <a:spcBef>
                <a:spcPct val="0"/>
              </a:spcBef>
              <a:spcAft>
                <a:spcPct val="0"/>
              </a:spcAft>
              <a:defRPr/>
            </a:pPr>
            <a:endParaRPr lang="en-US" dirty="0">
              <a:solidFill>
                <a:srgbClr val="FFFF00"/>
              </a:solidFill>
              <a:latin typeface="Arial" pitchFamily="34" charset="0"/>
              <a:ea typeface="ＭＳ Ｐゴシック" pitchFamily="34" charset="-128"/>
            </a:endParaRPr>
          </a:p>
        </p:txBody>
      </p:sp>
      <p:sp>
        <p:nvSpPr>
          <p:cNvPr id="11" name="Rectangle 19"/>
          <p:cNvSpPr>
            <a:spLocks noChangeArrowheads="1"/>
          </p:cNvSpPr>
          <p:nvPr/>
        </p:nvSpPr>
        <p:spPr bwMode="auto">
          <a:xfrm>
            <a:off x="5551488" y="2335213"/>
            <a:ext cx="469900" cy="2786062"/>
          </a:xfrm>
          <a:prstGeom prst="rect">
            <a:avLst/>
          </a:prstGeom>
          <a:solidFill>
            <a:schemeClr val="accent2">
              <a:lumMod val="75000"/>
            </a:schemeClr>
          </a:solidFill>
          <a:ln w="9525">
            <a:noFill/>
            <a:miter lim="800000"/>
            <a:headEnd/>
            <a:tailEnd/>
          </a:ln>
          <a:scene3d>
            <a:camera prst="orthographicFront"/>
            <a:lightRig rig="threePt" dir="t"/>
          </a:scene3d>
          <a:sp3d>
            <a:bevelT prst="angle"/>
            <a:bevelB w="114300" prst="hardEdge"/>
          </a:sp3d>
        </p:spPr>
        <p:txBody>
          <a:bodyPr/>
          <a:lstStyle/>
          <a:p>
            <a:pPr defTabSz="457200" fontAlgn="base">
              <a:spcBef>
                <a:spcPct val="0"/>
              </a:spcBef>
              <a:spcAft>
                <a:spcPct val="0"/>
              </a:spcAft>
              <a:defRPr/>
            </a:pPr>
            <a:endParaRPr lang="en-US" dirty="0">
              <a:solidFill>
                <a:srgbClr val="FFFF00"/>
              </a:solidFill>
              <a:latin typeface="Arial" pitchFamily="34" charset="0"/>
              <a:ea typeface="ＭＳ Ｐゴシック" pitchFamily="34" charset="-128"/>
            </a:endParaRPr>
          </a:p>
        </p:txBody>
      </p:sp>
      <p:sp>
        <p:nvSpPr>
          <p:cNvPr id="12" name="Rectangle 20"/>
          <p:cNvSpPr>
            <a:spLocks noChangeArrowheads="1"/>
          </p:cNvSpPr>
          <p:nvPr/>
        </p:nvSpPr>
        <p:spPr bwMode="auto">
          <a:xfrm>
            <a:off x="6973888" y="1703388"/>
            <a:ext cx="469900" cy="3417887"/>
          </a:xfrm>
          <a:prstGeom prst="rect">
            <a:avLst/>
          </a:prstGeom>
          <a:solidFill>
            <a:schemeClr val="accent2">
              <a:lumMod val="75000"/>
            </a:schemeClr>
          </a:solidFill>
          <a:ln w="9525">
            <a:noFill/>
            <a:miter lim="800000"/>
            <a:headEnd/>
            <a:tailEnd/>
          </a:ln>
          <a:scene3d>
            <a:camera prst="orthographicFront"/>
            <a:lightRig rig="threePt" dir="t"/>
          </a:scene3d>
          <a:sp3d>
            <a:bevelT prst="angle"/>
            <a:bevelB w="114300" prst="hardEdge"/>
          </a:sp3d>
        </p:spPr>
        <p:txBody>
          <a:bodyPr/>
          <a:lstStyle/>
          <a:p>
            <a:pPr defTabSz="457200" fontAlgn="base">
              <a:spcBef>
                <a:spcPct val="0"/>
              </a:spcBef>
              <a:spcAft>
                <a:spcPct val="0"/>
              </a:spcAft>
              <a:defRPr/>
            </a:pPr>
            <a:endParaRPr lang="en-US" dirty="0">
              <a:solidFill>
                <a:srgbClr val="FFFF00"/>
              </a:solidFill>
              <a:latin typeface="Arial" pitchFamily="34" charset="0"/>
              <a:ea typeface="ＭＳ Ｐゴシック" pitchFamily="34" charset="-128"/>
            </a:endParaRPr>
          </a:p>
        </p:txBody>
      </p:sp>
      <p:sp>
        <p:nvSpPr>
          <p:cNvPr id="13" name="Line 21"/>
          <p:cNvSpPr>
            <a:spLocks noChangeShapeType="1"/>
          </p:cNvSpPr>
          <p:nvPr/>
        </p:nvSpPr>
        <p:spPr bwMode="auto">
          <a:xfrm>
            <a:off x="1054100" y="1403350"/>
            <a:ext cx="0" cy="3717925"/>
          </a:xfrm>
          <a:prstGeom prst="line">
            <a:avLst/>
          </a:prstGeom>
          <a:noFill/>
          <a:ln w="19050">
            <a:solidFill>
              <a:schemeClr val="bg1"/>
            </a:solidFill>
            <a:round/>
            <a:headEnd/>
            <a:tailEnd/>
          </a:ln>
          <a:scene3d>
            <a:camera prst="orthographicFront"/>
            <a:lightRig rig="threePt" dir="t"/>
          </a:scene3d>
          <a:sp3d>
            <a:bevelB w="0"/>
          </a:sp3d>
        </p:spPr>
        <p:txBody>
          <a:bodyPr/>
          <a:lstStyle/>
          <a:p>
            <a:pPr defTabSz="457200" fontAlgn="base">
              <a:spcBef>
                <a:spcPct val="0"/>
              </a:spcBef>
              <a:spcAft>
                <a:spcPct val="0"/>
              </a:spcAft>
              <a:defRPr/>
            </a:pPr>
            <a:endParaRPr lang="en-US" dirty="0">
              <a:solidFill>
                <a:srgbClr val="FFFF00"/>
              </a:solidFill>
              <a:latin typeface="Arial" pitchFamily="34" charset="0"/>
              <a:ea typeface="ＭＳ Ｐゴシック" pitchFamily="34" charset="-128"/>
            </a:endParaRPr>
          </a:p>
        </p:txBody>
      </p:sp>
      <p:sp>
        <p:nvSpPr>
          <p:cNvPr id="26655" name="Line 22"/>
          <p:cNvSpPr>
            <a:spLocks noChangeShapeType="1"/>
          </p:cNvSpPr>
          <p:nvPr/>
        </p:nvSpPr>
        <p:spPr bwMode="auto">
          <a:xfrm>
            <a:off x="1916113" y="5121275"/>
            <a:ext cx="63500" cy="0"/>
          </a:xfrm>
          <a:prstGeom prst="line">
            <a:avLst/>
          </a:prstGeom>
          <a:noFill/>
          <a:ln w="11113">
            <a:solidFill>
              <a:srgbClr val="FFFF00"/>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en-US" dirty="0" smtClean="0">
              <a:solidFill>
                <a:prstClr val="black"/>
              </a:solidFill>
              <a:latin typeface="Arial" charset="0"/>
              <a:ea typeface="ＭＳ Ｐゴシック" pitchFamily="34" charset="-128"/>
            </a:endParaRPr>
          </a:p>
        </p:txBody>
      </p:sp>
      <p:sp>
        <p:nvSpPr>
          <p:cNvPr id="26656" name="Line 23"/>
          <p:cNvSpPr>
            <a:spLocks noChangeShapeType="1"/>
          </p:cNvSpPr>
          <p:nvPr/>
        </p:nvSpPr>
        <p:spPr bwMode="auto">
          <a:xfrm>
            <a:off x="1927225" y="4392613"/>
            <a:ext cx="63500" cy="0"/>
          </a:xfrm>
          <a:prstGeom prst="line">
            <a:avLst/>
          </a:prstGeom>
          <a:noFill/>
          <a:ln w="11113">
            <a:solidFill>
              <a:schemeClr val="bg1"/>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en-US" dirty="0" smtClean="0">
              <a:solidFill>
                <a:prstClr val="black"/>
              </a:solidFill>
              <a:latin typeface="Arial" charset="0"/>
              <a:ea typeface="ＭＳ Ｐゴシック" pitchFamily="34" charset="-128"/>
            </a:endParaRPr>
          </a:p>
        </p:txBody>
      </p:sp>
      <p:sp>
        <p:nvSpPr>
          <p:cNvPr id="26657" name="Line 24"/>
          <p:cNvSpPr>
            <a:spLocks noChangeShapeType="1"/>
          </p:cNvSpPr>
          <p:nvPr/>
        </p:nvSpPr>
        <p:spPr bwMode="auto">
          <a:xfrm>
            <a:off x="1927225" y="3643313"/>
            <a:ext cx="63500" cy="0"/>
          </a:xfrm>
          <a:prstGeom prst="line">
            <a:avLst/>
          </a:prstGeom>
          <a:noFill/>
          <a:ln w="11113">
            <a:solidFill>
              <a:schemeClr val="bg1"/>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en-US" dirty="0" smtClean="0">
              <a:solidFill>
                <a:prstClr val="black"/>
              </a:solidFill>
              <a:latin typeface="Arial" charset="0"/>
              <a:ea typeface="ＭＳ Ｐゴシック" pitchFamily="34" charset="-128"/>
            </a:endParaRPr>
          </a:p>
        </p:txBody>
      </p:sp>
      <p:sp>
        <p:nvSpPr>
          <p:cNvPr id="26658" name="Line 25"/>
          <p:cNvSpPr>
            <a:spLocks noChangeShapeType="1"/>
          </p:cNvSpPr>
          <p:nvPr/>
        </p:nvSpPr>
        <p:spPr bwMode="auto">
          <a:xfrm>
            <a:off x="1927225" y="2903538"/>
            <a:ext cx="63500" cy="0"/>
          </a:xfrm>
          <a:prstGeom prst="line">
            <a:avLst/>
          </a:prstGeom>
          <a:noFill/>
          <a:ln w="11113">
            <a:solidFill>
              <a:schemeClr val="bg1"/>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en-US" dirty="0" smtClean="0">
              <a:solidFill>
                <a:prstClr val="black"/>
              </a:solidFill>
              <a:latin typeface="Arial" charset="0"/>
              <a:ea typeface="ＭＳ Ｐゴシック" pitchFamily="34" charset="-128"/>
            </a:endParaRPr>
          </a:p>
        </p:txBody>
      </p:sp>
      <p:sp>
        <p:nvSpPr>
          <p:cNvPr id="26659" name="Line 26"/>
          <p:cNvSpPr>
            <a:spLocks noChangeShapeType="1"/>
          </p:cNvSpPr>
          <p:nvPr/>
        </p:nvSpPr>
        <p:spPr bwMode="auto">
          <a:xfrm>
            <a:off x="1927225" y="2154238"/>
            <a:ext cx="63500" cy="0"/>
          </a:xfrm>
          <a:prstGeom prst="line">
            <a:avLst/>
          </a:prstGeom>
          <a:noFill/>
          <a:ln w="11113">
            <a:solidFill>
              <a:schemeClr val="bg1"/>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en-US" dirty="0" smtClean="0">
              <a:solidFill>
                <a:prstClr val="black"/>
              </a:solidFill>
              <a:latin typeface="Arial" charset="0"/>
              <a:ea typeface="ＭＳ Ｐゴシック" pitchFamily="34" charset="-128"/>
            </a:endParaRPr>
          </a:p>
        </p:txBody>
      </p:sp>
      <p:sp>
        <p:nvSpPr>
          <p:cNvPr id="26660" name="Line 27"/>
          <p:cNvSpPr>
            <a:spLocks noChangeShapeType="1"/>
          </p:cNvSpPr>
          <p:nvPr/>
        </p:nvSpPr>
        <p:spPr bwMode="auto">
          <a:xfrm>
            <a:off x="1916113" y="1403350"/>
            <a:ext cx="63500" cy="0"/>
          </a:xfrm>
          <a:prstGeom prst="line">
            <a:avLst/>
          </a:prstGeom>
          <a:noFill/>
          <a:ln w="11113">
            <a:solidFill>
              <a:srgbClr val="FFFF00"/>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en-US" dirty="0" smtClean="0">
              <a:solidFill>
                <a:prstClr val="black"/>
              </a:solidFill>
              <a:latin typeface="Arial" charset="0"/>
              <a:ea typeface="ＭＳ Ｐゴシック" pitchFamily="34" charset="-128"/>
            </a:endParaRPr>
          </a:p>
        </p:txBody>
      </p:sp>
      <p:sp>
        <p:nvSpPr>
          <p:cNvPr id="26661" name="Line 28"/>
          <p:cNvSpPr>
            <a:spLocks noChangeShapeType="1"/>
          </p:cNvSpPr>
          <p:nvPr/>
        </p:nvSpPr>
        <p:spPr bwMode="auto">
          <a:xfrm>
            <a:off x="1979613" y="5121275"/>
            <a:ext cx="5699125"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en-US" dirty="0" smtClean="0">
              <a:solidFill>
                <a:prstClr val="black"/>
              </a:solidFill>
              <a:latin typeface="Arial" charset="0"/>
              <a:ea typeface="ＭＳ Ｐゴシック" pitchFamily="34" charset="-128"/>
            </a:endParaRPr>
          </a:p>
        </p:txBody>
      </p:sp>
      <p:sp>
        <p:nvSpPr>
          <p:cNvPr id="26662" name="Line 29"/>
          <p:cNvSpPr>
            <a:spLocks noChangeShapeType="1"/>
          </p:cNvSpPr>
          <p:nvPr/>
        </p:nvSpPr>
        <p:spPr bwMode="auto">
          <a:xfrm flipV="1">
            <a:off x="1979613" y="5121275"/>
            <a:ext cx="0" cy="63500"/>
          </a:xfrm>
          <a:prstGeom prst="line">
            <a:avLst/>
          </a:prstGeom>
          <a:noFill/>
          <a:ln w="11113">
            <a:solidFill>
              <a:schemeClr val="bg1"/>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en-US" dirty="0" smtClean="0">
              <a:solidFill>
                <a:prstClr val="black"/>
              </a:solidFill>
              <a:latin typeface="Arial" charset="0"/>
              <a:ea typeface="ＭＳ Ｐゴシック" pitchFamily="34" charset="-128"/>
            </a:endParaRPr>
          </a:p>
        </p:txBody>
      </p:sp>
      <p:sp>
        <p:nvSpPr>
          <p:cNvPr id="26663" name="Line 30"/>
          <p:cNvSpPr>
            <a:spLocks noChangeShapeType="1"/>
          </p:cNvSpPr>
          <p:nvPr/>
        </p:nvSpPr>
        <p:spPr bwMode="auto">
          <a:xfrm flipV="1">
            <a:off x="3402013" y="5121275"/>
            <a:ext cx="0" cy="63500"/>
          </a:xfrm>
          <a:prstGeom prst="line">
            <a:avLst/>
          </a:prstGeom>
          <a:noFill/>
          <a:ln w="11113">
            <a:solidFill>
              <a:schemeClr val="bg1"/>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en-US" dirty="0" smtClean="0">
              <a:solidFill>
                <a:prstClr val="black"/>
              </a:solidFill>
              <a:latin typeface="Arial" charset="0"/>
              <a:ea typeface="ＭＳ Ｐゴシック" pitchFamily="34" charset="-128"/>
            </a:endParaRPr>
          </a:p>
        </p:txBody>
      </p:sp>
      <p:sp>
        <p:nvSpPr>
          <p:cNvPr id="26664" name="Line 31"/>
          <p:cNvSpPr>
            <a:spLocks noChangeShapeType="1"/>
          </p:cNvSpPr>
          <p:nvPr/>
        </p:nvSpPr>
        <p:spPr bwMode="auto">
          <a:xfrm flipV="1">
            <a:off x="4833938" y="5121275"/>
            <a:ext cx="0" cy="63500"/>
          </a:xfrm>
          <a:prstGeom prst="line">
            <a:avLst/>
          </a:prstGeom>
          <a:noFill/>
          <a:ln w="11113">
            <a:solidFill>
              <a:schemeClr val="bg1"/>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en-US" dirty="0" smtClean="0">
              <a:solidFill>
                <a:prstClr val="black"/>
              </a:solidFill>
              <a:latin typeface="Arial" charset="0"/>
              <a:ea typeface="ＭＳ Ｐゴシック" pitchFamily="34" charset="-128"/>
            </a:endParaRPr>
          </a:p>
        </p:txBody>
      </p:sp>
      <p:sp>
        <p:nvSpPr>
          <p:cNvPr id="26665" name="Line 32"/>
          <p:cNvSpPr>
            <a:spLocks noChangeShapeType="1"/>
          </p:cNvSpPr>
          <p:nvPr/>
        </p:nvSpPr>
        <p:spPr bwMode="auto">
          <a:xfrm flipV="1">
            <a:off x="6256338" y="5121275"/>
            <a:ext cx="0" cy="63500"/>
          </a:xfrm>
          <a:prstGeom prst="line">
            <a:avLst/>
          </a:prstGeom>
          <a:noFill/>
          <a:ln w="11113">
            <a:solidFill>
              <a:schemeClr val="bg1"/>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en-US" dirty="0" smtClean="0">
              <a:solidFill>
                <a:prstClr val="black"/>
              </a:solidFill>
              <a:latin typeface="Arial" charset="0"/>
              <a:ea typeface="ＭＳ Ｐゴシック" pitchFamily="34" charset="-128"/>
            </a:endParaRPr>
          </a:p>
        </p:txBody>
      </p:sp>
      <p:sp>
        <p:nvSpPr>
          <p:cNvPr id="26666" name="Line 33"/>
          <p:cNvSpPr>
            <a:spLocks noChangeShapeType="1"/>
          </p:cNvSpPr>
          <p:nvPr/>
        </p:nvSpPr>
        <p:spPr bwMode="auto">
          <a:xfrm flipV="1">
            <a:off x="7678738" y="5121275"/>
            <a:ext cx="0" cy="63500"/>
          </a:xfrm>
          <a:prstGeom prst="line">
            <a:avLst/>
          </a:prstGeom>
          <a:noFill/>
          <a:ln w="11113">
            <a:solidFill>
              <a:schemeClr val="bg1"/>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en-US" dirty="0" smtClean="0">
              <a:solidFill>
                <a:prstClr val="black"/>
              </a:solidFill>
              <a:latin typeface="Arial" charset="0"/>
              <a:ea typeface="ＭＳ Ｐゴシック" pitchFamily="34" charset="-128"/>
            </a:endParaRPr>
          </a:p>
        </p:txBody>
      </p:sp>
      <p:sp>
        <p:nvSpPr>
          <p:cNvPr id="59435" name="Rectangle 34"/>
          <p:cNvSpPr>
            <a:spLocks noChangeArrowheads="1"/>
          </p:cNvSpPr>
          <p:nvPr/>
        </p:nvSpPr>
        <p:spPr bwMode="auto">
          <a:xfrm>
            <a:off x="6513513" y="1766888"/>
            <a:ext cx="461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fontAlgn="base">
              <a:spcBef>
                <a:spcPct val="0"/>
              </a:spcBef>
              <a:spcAft>
                <a:spcPct val="0"/>
              </a:spcAft>
            </a:pPr>
            <a:r>
              <a:rPr lang="en-US" b="1" dirty="0" smtClean="0">
                <a:solidFill>
                  <a:prstClr val="white"/>
                </a:solidFill>
                <a:latin typeface="Arial" charset="0"/>
                <a:ea typeface="ＭＳ Ｐゴシック" pitchFamily="34" charset="-128"/>
              </a:rPr>
              <a:t>81%</a:t>
            </a:r>
            <a:endParaRPr lang="en-US" dirty="0" smtClean="0">
              <a:solidFill>
                <a:prstClr val="white"/>
              </a:solidFill>
              <a:latin typeface="Arial" charset="0"/>
              <a:ea typeface="ＭＳ Ｐゴシック" pitchFamily="34" charset="-128"/>
            </a:endParaRPr>
          </a:p>
        </p:txBody>
      </p:sp>
      <p:sp>
        <p:nvSpPr>
          <p:cNvPr id="59436" name="Rectangle 35"/>
          <p:cNvSpPr>
            <a:spLocks noChangeArrowheads="1"/>
          </p:cNvSpPr>
          <p:nvPr/>
        </p:nvSpPr>
        <p:spPr bwMode="auto">
          <a:xfrm>
            <a:off x="5091113" y="3138488"/>
            <a:ext cx="461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fontAlgn="base">
              <a:spcBef>
                <a:spcPct val="0"/>
              </a:spcBef>
              <a:spcAft>
                <a:spcPct val="0"/>
              </a:spcAft>
            </a:pPr>
            <a:r>
              <a:rPr lang="en-US" b="1" dirty="0" smtClean="0">
                <a:solidFill>
                  <a:prstClr val="white"/>
                </a:solidFill>
                <a:latin typeface="Arial" charset="0"/>
                <a:ea typeface="ＭＳ Ｐゴシック" pitchFamily="34" charset="-128"/>
              </a:rPr>
              <a:t>44%</a:t>
            </a:r>
            <a:endParaRPr lang="en-US" dirty="0" smtClean="0">
              <a:solidFill>
                <a:prstClr val="white"/>
              </a:solidFill>
              <a:latin typeface="Arial" charset="0"/>
              <a:ea typeface="ＭＳ Ｐゴシック" pitchFamily="34" charset="-128"/>
            </a:endParaRPr>
          </a:p>
        </p:txBody>
      </p:sp>
      <p:sp>
        <p:nvSpPr>
          <p:cNvPr id="59437" name="Rectangle 36"/>
          <p:cNvSpPr>
            <a:spLocks noChangeArrowheads="1"/>
          </p:cNvSpPr>
          <p:nvPr/>
        </p:nvSpPr>
        <p:spPr bwMode="auto">
          <a:xfrm>
            <a:off x="3659188" y="2100263"/>
            <a:ext cx="461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fontAlgn="base">
              <a:spcBef>
                <a:spcPct val="0"/>
              </a:spcBef>
              <a:spcAft>
                <a:spcPct val="0"/>
              </a:spcAft>
            </a:pPr>
            <a:r>
              <a:rPr lang="en-US" b="1" dirty="0" smtClean="0">
                <a:solidFill>
                  <a:prstClr val="white"/>
                </a:solidFill>
                <a:latin typeface="Arial" charset="0"/>
                <a:ea typeface="ＭＳ Ｐゴシック" pitchFamily="34" charset="-128"/>
              </a:rPr>
              <a:t>72%</a:t>
            </a:r>
            <a:endParaRPr lang="en-US" dirty="0" smtClean="0">
              <a:solidFill>
                <a:prstClr val="white"/>
              </a:solidFill>
              <a:latin typeface="Arial" charset="0"/>
              <a:ea typeface="ＭＳ Ｐゴシック" pitchFamily="34" charset="-128"/>
            </a:endParaRPr>
          </a:p>
        </p:txBody>
      </p:sp>
      <p:sp>
        <p:nvSpPr>
          <p:cNvPr id="59438" name="Rectangle 37"/>
          <p:cNvSpPr>
            <a:spLocks noChangeArrowheads="1"/>
          </p:cNvSpPr>
          <p:nvPr/>
        </p:nvSpPr>
        <p:spPr bwMode="auto">
          <a:xfrm>
            <a:off x="2236788" y="3138488"/>
            <a:ext cx="461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fontAlgn="base">
              <a:spcBef>
                <a:spcPct val="0"/>
              </a:spcBef>
              <a:spcAft>
                <a:spcPct val="0"/>
              </a:spcAft>
            </a:pPr>
            <a:r>
              <a:rPr lang="en-US" b="1" dirty="0" smtClean="0">
                <a:solidFill>
                  <a:prstClr val="white"/>
                </a:solidFill>
                <a:latin typeface="Arial" charset="0"/>
                <a:ea typeface="ＭＳ Ｐゴシック" pitchFamily="34" charset="-128"/>
              </a:rPr>
              <a:t>44%</a:t>
            </a:r>
            <a:endParaRPr lang="en-US" dirty="0" smtClean="0">
              <a:solidFill>
                <a:prstClr val="white"/>
              </a:solidFill>
              <a:latin typeface="Arial" charset="0"/>
              <a:ea typeface="ＭＳ Ｐゴシック" pitchFamily="34" charset="-128"/>
            </a:endParaRPr>
          </a:p>
        </p:txBody>
      </p:sp>
      <p:sp>
        <p:nvSpPr>
          <p:cNvPr id="59439" name="Rectangle 38"/>
          <p:cNvSpPr>
            <a:spLocks noChangeArrowheads="1"/>
          </p:cNvSpPr>
          <p:nvPr/>
        </p:nvSpPr>
        <p:spPr bwMode="auto">
          <a:xfrm>
            <a:off x="6994525" y="1360488"/>
            <a:ext cx="461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fontAlgn="base">
              <a:spcBef>
                <a:spcPct val="0"/>
              </a:spcBef>
              <a:spcAft>
                <a:spcPct val="0"/>
              </a:spcAft>
            </a:pPr>
            <a:r>
              <a:rPr lang="en-US" b="1" dirty="0" smtClean="0">
                <a:solidFill>
                  <a:prstClr val="white"/>
                </a:solidFill>
                <a:latin typeface="Arial" charset="0"/>
                <a:ea typeface="ＭＳ Ｐゴシック" pitchFamily="34" charset="-128"/>
              </a:rPr>
              <a:t>92%</a:t>
            </a:r>
            <a:endParaRPr lang="en-US" dirty="0" smtClean="0">
              <a:solidFill>
                <a:prstClr val="white"/>
              </a:solidFill>
              <a:latin typeface="Arial" charset="0"/>
              <a:ea typeface="ＭＳ Ｐゴシック" pitchFamily="34" charset="-128"/>
            </a:endParaRPr>
          </a:p>
        </p:txBody>
      </p:sp>
      <p:sp>
        <p:nvSpPr>
          <p:cNvPr id="59440" name="Rectangle 39"/>
          <p:cNvSpPr>
            <a:spLocks noChangeArrowheads="1"/>
          </p:cNvSpPr>
          <p:nvPr/>
        </p:nvSpPr>
        <p:spPr bwMode="auto">
          <a:xfrm>
            <a:off x="5572125" y="1992313"/>
            <a:ext cx="461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fontAlgn="base">
              <a:spcBef>
                <a:spcPct val="0"/>
              </a:spcBef>
              <a:spcAft>
                <a:spcPct val="0"/>
              </a:spcAft>
            </a:pPr>
            <a:r>
              <a:rPr lang="en-US" b="1" dirty="0" smtClean="0">
                <a:solidFill>
                  <a:prstClr val="white"/>
                </a:solidFill>
                <a:latin typeface="Arial" charset="0"/>
                <a:ea typeface="ＭＳ Ｐゴシック" pitchFamily="34" charset="-128"/>
              </a:rPr>
              <a:t>75%</a:t>
            </a:r>
            <a:endParaRPr lang="en-US" dirty="0" smtClean="0">
              <a:solidFill>
                <a:prstClr val="white"/>
              </a:solidFill>
              <a:latin typeface="Arial" charset="0"/>
              <a:ea typeface="ＭＳ Ｐゴシック" pitchFamily="34" charset="-128"/>
            </a:endParaRPr>
          </a:p>
        </p:txBody>
      </p:sp>
      <p:sp>
        <p:nvSpPr>
          <p:cNvPr id="59441" name="Rectangle 40"/>
          <p:cNvSpPr>
            <a:spLocks noChangeArrowheads="1"/>
          </p:cNvSpPr>
          <p:nvPr/>
        </p:nvSpPr>
        <p:spPr bwMode="auto">
          <a:xfrm>
            <a:off x="4140200" y="1189038"/>
            <a:ext cx="461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fontAlgn="base">
              <a:spcBef>
                <a:spcPct val="0"/>
              </a:spcBef>
              <a:spcAft>
                <a:spcPct val="0"/>
              </a:spcAft>
            </a:pPr>
            <a:r>
              <a:rPr lang="en-US" b="1" dirty="0" smtClean="0">
                <a:solidFill>
                  <a:prstClr val="white"/>
                </a:solidFill>
                <a:latin typeface="Arial" charset="0"/>
                <a:ea typeface="ＭＳ Ｐゴシック" pitchFamily="34" charset="-128"/>
              </a:rPr>
              <a:t>97%</a:t>
            </a:r>
            <a:endParaRPr lang="en-US" dirty="0" smtClean="0">
              <a:solidFill>
                <a:prstClr val="white"/>
              </a:solidFill>
              <a:latin typeface="Arial" charset="0"/>
              <a:ea typeface="ＭＳ Ｐゴシック" pitchFamily="34" charset="-128"/>
            </a:endParaRPr>
          </a:p>
        </p:txBody>
      </p:sp>
      <p:sp>
        <p:nvSpPr>
          <p:cNvPr id="59442" name="Rectangle 41"/>
          <p:cNvSpPr>
            <a:spLocks noChangeArrowheads="1"/>
          </p:cNvSpPr>
          <p:nvPr/>
        </p:nvSpPr>
        <p:spPr bwMode="auto">
          <a:xfrm>
            <a:off x="2717800" y="1800225"/>
            <a:ext cx="461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fontAlgn="base">
              <a:spcBef>
                <a:spcPct val="0"/>
              </a:spcBef>
              <a:spcAft>
                <a:spcPct val="0"/>
              </a:spcAft>
            </a:pPr>
            <a:r>
              <a:rPr lang="en-US" b="1" dirty="0" smtClean="0">
                <a:solidFill>
                  <a:prstClr val="white"/>
                </a:solidFill>
                <a:latin typeface="Arial" charset="0"/>
                <a:ea typeface="ＭＳ Ｐゴシック" pitchFamily="34" charset="-128"/>
              </a:rPr>
              <a:t>80%</a:t>
            </a:r>
            <a:endParaRPr lang="en-US" dirty="0" smtClean="0">
              <a:solidFill>
                <a:prstClr val="white"/>
              </a:solidFill>
              <a:latin typeface="Arial" charset="0"/>
              <a:ea typeface="ＭＳ Ｐゴシック" pitchFamily="34" charset="-128"/>
            </a:endParaRPr>
          </a:p>
        </p:txBody>
      </p:sp>
      <p:sp>
        <p:nvSpPr>
          <p:cNvPr id="26675" name="Rectangle 42"/>
          <p:cNvSpPr>
            <a:spLocks noChangeArrowheads="1"/>
          </p:cNvSpPr>
          <p:nvPr/>
        </p:nvSpPr>
        <p:spPr bwMode="auto">
          <a:xfrm>
            <a:off x="1690688" y="4992688"/>
            <a:ext cx="128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fontAlgn="base">
              <a:spcBef>
                <a:spcPct val="0"/>
              </a:spcBef>
              <a:spcAft>
                <a:spcPct val="0"/>
              </a:spcAft>
            </a:pPr>
            <a:r>
              <a:rPr lang="en-US" b="1" dirty="0" smtClean="0">
                <a:solidFill>
                  <a:prstClr val="white"/>
                </a:solidFill>
                <a:latin typeface="Arial" charset="0"/>
                <a:ea typeface="ＭＳ Ｐゴシック" pitchFamily="34" charset="-128"/>
              </a:rPr>
              <a:t>0</a:t>
            </a:r>
            <a:endParaRPr lang="en-US" dirty="0" smtClean="0">
              <a:solidFill>
                <a:prstClr val="white"/>
              </a:solidFill>
              <a:latin typeface="Arial" charset="0"/>
              <a:ea typeface="ＭＳ Ｐゴシック" pitchFamily="34" charset="-128"/>
            </a:endParaRPr>
          </a:p>
        </p:txBody>
      </p:sp>
      <p:sp>
        <p:nvSpPr>
          <p:cNvPr id="26676" name="Rectangle 43"/>
          <p:cNvSpPr>
            <a:spLocks noChangeArrowheads="1"/>
          </p:cNvSpPr>
          <p:nvPr/>
        </p:nvSpPr>
        <p:spPr bwMode="auto">
          <a:xfrm>
            <a:off x="1562100" y="4252913"/>
            <a:ext cx="257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fontAlgn="base">
              <a:spcBef>
                <a:spcPct val="0"/>
              </a:spcBef>
              <a:spcAft>
                <a:spcPct val="0"/>
              </a:spcAft>
            </a:pPr>
            <a:r>
              <a:rPr lang="en-US" b="1" dirty="0" smtClean="0">
                <a:solidFill>
                  <a:prstClr val="white"/>
                </a:solidFill>
                <a:latin typeface="Arial" charset="0"/>
                <a:ea typeface="ＭＳ Ｐゴシック" pitchFamily="34" charset="-128"/>
              </a:rPr>
              <a:t>20</a:t>
            </a:r>
            <a:endParaRPr lang="en-US" dirty="0" smtClean="0">
              <a:solidFill>
                <a:prstClr val="white"/>
              </a:solidFill>
              <a:latin typeface="Arial" charset="0"/>
              <a:ea typeface="ＭＳ Ｐゴシック" pitchFamily="34" charset="-128"/>
            </a:endParaRPr>
          </a:p>
        </p:txBody>
      </p:sp>
      <p:sp>
        <p:nvSpPr>
          <p:cNvPr id="26677" name="Rectangle 44"/>
          <p:cNvSpPr>
            <a:spLocks noChangeArrowheads="1"/>
          </p:cNvSpPr>
          <p:nvPr/>
        </p:nvSpPr>
        <p:spPr bwMode="auto">
          <a:xfrm>
            <a:off x="1562100" y="3503613"/>
            <a:ext cx="257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fontAlgn="base">
              <a:spcBef>
                <a:spcPct val="0"/>
              </a:spcBef>
              <a:spcAft>
                <a:spcPct val="0"/>
              </a:spcAft>
            </a:pPr>
            <a:r>
              <a:rPr lang="en-US" b="1" dirty="0" smtClean="0">
                <a:solidFill>
                  <a:prstClr val="white"/>
                </a:solidFill>
                <a:latin typeface="Arial" charset="0"/>
                <a:ea typeface="ＭＳ Ｐゴシック" pitchFamily="34" charset="-128"/>
              </a:rPr>
              <a:t>40</a:t>
            </a:r>
            <a:endParaRPr lang="en-US" dirty="0" smtClean="0">
              <a:solidFill>
                <a:prstClr val="white"/>
              </a:solidFill>
              <a:latin typeface="Arial" charset="0"/>
              <a:ea typeface="ＭＳ Ｐゴシック" pitchFamily="34" charset="-128"/>
            </a:endParaRPr>
          </a:p>
        </p:txBody>
      </p:sp>
      <p:sp>
        <p:nvSpPr>
          <p:cNvPr id="26678" name="Rectangle 45"/>
          <p:cNvSpPr>
            <a:spLocks noChangeArrowheads="1"/>
          </p:cNvSpPr>
          <p:nvPr/>
        </p:nvSpPr>
        <p:spPr bwMode="auto">
          <a:xfrm>
            <a:off x="1562100" y="2763838"/>
            <a:ext cx="257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fontAlgn="base">
              <a:spcBef>
                <a:spcPct val="0"/>
              </a:spcBef>
              <a:spcAft>
                <a:spcPct val="0"/>
              </a:spcAft>
            </a:pPr>
            <a:r>
              <a:rPr lang="en-US" b="1" dirty="0" smtClean="0">
                <a:solidFill>
                  <a:prstClr val="white"/>
                </a:solidFill>
                <a:latin typeface="Arial" charset="0"/>
                <a:ea typeface="ＭＳ Ｐゴシック" pitchFamily="34" charset="-128"/>
              </a:rPr>
              <a:t>60</a:t>
            </a:r>
            <a:endParaRPr lang="en-US" dirty="0" smtClean="0">
              <a:solidFill>
                <a:prstClr val="white"/>
              </a:solidFill>
              <a:latin typeface="Arial" charset="0"/>
              <a:ea typeface="ＭＳ Ｐゴシック" pitchFamily="34" charset="-128"/>
            </a:endParaRPr>
          </a:p>
        </p:txBody>
      </p:sp>
      <p:sp>
        <p:nvSpPr>
          <p:cNvPr id="26679" name="Rectangle 46"/>
          <p:cNvSpPr>
            <a:spLocks noChangeArrowheads="1"/>
          </p:cNvSpPr>
          <p:nvPr/>
        </p:nvSpPr>
        <p:spPr bwMode="auto">
          <a:xfrm>
            <a:off x="1562100" y="2014538"/>
            <a:ext cx="257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fontAlgn="base">
              <a:spcBef>
                <a:spcPct val="0"/>
              </a:spcBef>
              <a:spcAft>
                <a:spcPct val="0"/>
              </a:spcAft>
            </a:pPr>
            <a:r>
              <a:rPr lang="en-US" b="1" dirty="0" smtClean="0">
                <a:solidFill>
                  <a:prstClr val="white"/>
                </a:solidFill>
                <a:latin typeface="Arial" charset="0"/>
                <a:ea typeface="ＭＳ Ｐゴシック" pitchFamily="34" charset="-128"/>
              </a:rPr>
              <a:t>80</a:t>
            </a:r>
            <a:endParaRPr lang="en-US" dirty="0" smtClean="0">
              <a:solidFill>
                <a:prstClr val="white"/>
              </a:solidFill>
              <a:latin typeface="Arial" charset="0"/>
              <a:ea typeface="ＭＳ Ｐゴシック" pitchFamily="34" charset="-128"/>
            </a:endParaRPr>
          </a:p>
        </p:txBody>
      </p:sp>
      <p:sp>
        <p:nvSpPr>
          <p:cNvPr id="26680" name="Rectangle 47"/>
          <p:cNvSpPr>
            <a:spLocks noChangeArrowheads="1"/>
          </p:cNvSpPr>
          <p:nvPr/>
        </p:nvSpPr>
        <p:spPr bwMode="auto">
          <a:xfrm>
            <a:off x="1433513" y="1274763"/>
            <a:ext cx="384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fontAlgn="base">
              <a:spcBef>
                <a:spcPct val="0"/>
              </a:spcBef>
              <a:spcAft>
                <a:spcPct val="0"/>
              </a:spcAft>
            </a:pPr>
            <a:r>
              <a:rPr lang="en-US" b="1" dirty="0" smtClean="0">
                <a:solidFill>
                  <a:prstClr val="white"/>
                </a:solidFill>
                <a:latin typeface="Arial" charset="0"/>
                <a:ea typeface="ＭＳ Ｐゴシック" pitchFamily="34" charset="-128"/>
              </a:rPr>
              <a:t>100</a:t>
            </a:r>
            <a:endParaRPr lang="en-US" dirty="0" smtClean="0">
              <a:solidFill>
                <a:prstClr val="white"/>
              </a:solidFill>
              <a:latin typeface="Arial" charset="0"/>
              <a:ea typeface="ＭＳ Ｐゴシック" pitchFamily="34" charset="-128"/>
            </a:endParaRPr>
          </a:p>
        </p:txBody>
      </p:sp>
      <p:sp>
        <p:nvSpPr>
          <p:cNvPr id="26681" name="Rectangle 48"/>
          <p:cNvSpPr>
            <a:spLocks noChangeArrowheads="1"/>
          </p:cNvSpPr>
          <p:nvPr/>
        </p:nvSpPr>
        <p:spPr bwMode="auto">
          <a:xfrm>
            <a:off x="2406650" y="5157788"/>
            <a:ext cx="603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fontAlgn="base">
              <a:spcBef>
                <a:spcPct val="0"/>
              </a:spcBef>
              <a:spcAft>
                <a:spcPct val="0"/>
              </a:spcAft>
            </a:pPr>
            <a:r>
              <a:rPr lang="en-US" b="1" dirty="0" smtClean="0">
                <a:solidFill>
                  <a:prstClr val="white"/>
                </a:solidFill>
                <a:latin typeface="Arial" charset="0"/>
                <a:ea typeface="ＭＳ Ｐゴシック" pitchFamily="34" charset="-128"/>
              </a:rPr>
              <a:t>P1NP</a:t>
            </a:r>
            <a:endParaRPr lang="en-US" dirty="0" smtClean="0">
              <a:solidFill>
                <a:prstClr val="white"/>
              </a:solidFill>
              <a:latin typeface="Arial" charset="0"/>
              <a:ea typeface="ＭＳ Ｐゴシック" pitchFamily="34" charset="-128"/>
            </a:endParaRPr>
          </a:p>
        </p:txBody>
      </p:sp>
      <p:sp>
        <p:nvSpPr>
          <p:cNvPr id="26682" name="Rectangle 49"/>
          <p:cNvSpPr>
            <a:spLocks noChangeArrowheads="1"/>
          </p:cNvSpPr>
          <p:nvPr/>
        </p:nvSpPr>
        <p:spPr bwMode="auto">
          <a:xfrm>
            <a:off x="3492500" y="5157788"/>
            <a:ext cx="1295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fontAlgn="base">
              <a:spcBef>
                <a:spcPct val="0"/>
              </a:spcBef>
              <a:spcAft>
                <a:spcPct val="0"/>
              </a:spcAft>
            </a:pPr>
            <a:r>
              <a:rPr lang="en-US" b="1" dirty="0" smtClean="0">
                <a:solidFill>
                  <a:prstClr val="white"/>
                </a:solidFill>
                <a:latin typeface="Arial" charset="0"/>
                <a:ea typeface="ＭＳ Ｐゴシック" pitchFamily="34" charset="-128"/>
              </a:rPr>
              <a:t>Osteocalcin</a:t>
            </a:r>
            <a:endParaRPr lang="en-US" dirty="0" smtClean="0">
              <a:solidFill>
                <a:prstClr val="white"/>
              </a:solidFill>
              <a:latin typeface="Arial" charset="0"/>
              <a:ea typeface="ＭＳ Ｐゴシック" pitchFamily="34" charset="-128"/>
            </a:endParaRPr>
          </a:p>
        </p:txBody>
      </p:sp>
      <p:sp>
        <p:nvSpPr>
          <p:cNvPr id="26683" name="Rectangle 50"/>
          <p:cNvSpPr>
            <a:spLocks noChangeArrowheads="1"/>
          </p:cNvSpPr>
          <p:nvPr/>
        </p:nvSpPr>
        <p:spPr bwMode="auto">
          <a:xfrm>
            <a:off x="5230813" y="5157788"/>
            <a:ext cx="641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fontAlgn="base">
              <a:spcBef>
                <a:spcPct val="0"/>
              </a:spcBef>
              <a:spcAft>
                <a:spcPct val="0"/>
              </a:spcAft>
            </a:pPr>
            <a:r>
              <a:rPr lang="en-US" b="1" dirty="0" smtClean="0">
                <a:solidFill>
                  <a:prstClr val="white"/>
                </a:solidFill>
                <a:latin typeface="Arial" charset="0"/>
                <a:ea typeface="ＭＳ Ｐゴシック" pitchFamily="34" charset="-128"/>
              </a:rPr>
              <a:t>BSAP</a:t>
            </a:r>
            <a:endParaRPr lang="en-US" dirty="0" smtClean="0">
              <a:solidFill>
                <a:prstClr val="white"/>
              </a:solidFill>
              <a:latin typeface="Arial" charset="0"/>
              <a:ea typeface="ＭＳ Ｐゴシック" pitchFamily="34" charset="-128"/>
            </a:endParaRPr>
          </a:p>
        </p:txBody>
      </p:sp>
      <p:sp>
        <p:nvSpPr>
          <p:cNvPr id="26684" name="Rectangle 51"/>
          <p:cNvSpPr>
            <a:spLocks noChangeArrowheads="1"/>
          </p:cNvSpPr>
          <p:nvPr/>
        </p:nvSpPr>
        <p:spPr bwMode="auto">
          <a:xfrm>
            <a:off x="6737350" y="5157788"/>
            <a:ext cx="461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fontAlgn="base">
              <a:spcBef>
                <a:spcPct val="0"/>
              </a:spcBef>
              <a:spcAft>
                <a:spcPct val="0"/>
              </a:spcAft>
            </a:pPr>
            <a:r>
              <a:rPr lang="en-US" b="1" dirty="0" smtClean="0">
                <a:solidFill>
                  <a:prstClr val="white"/>
                </a:solidFill>
                <a:latin typeface="Arial" charset="0"/>
                <a:ea typeface="ＭＳ Ｐゴシック" pitchFamily="34" charset="-128"/>
              </a:rPr>
              <a:t>CTX</a:t>
            </a:r>
            <a:endParaRPr lang="en-US" dirty="0" smtClean="0">
              <a:solidFill>
                <a:prstClr val="white"/>
              </a:solidFill>
              <a:latin typeface="Arial" charset="0"/>
              <a:ea typeface="ＭＳ Ｐゴシック" pitchFamily="34" charset="-128"/>
            </a:endParaRPr>
          </a:p>
        </p:txBody>
      </p:sp>
      <p:sp>
        <p:nvSpPr>
          <p:cNvPr id="26685" name="Rectangle 52"/>
          <p:cNvSpPr>
            <a:spLocks noChangeArrowheads="1"/>
          </p:cNvSpPr>
          <p:nvPr/>
        </p:nvSpPr>
        <p:spPr bwMode="auto">
          <a:xfrm rot="-5400000">
            <a:off x="-760412" y="3113087"/>
            <a:ext cx="3962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fontAlgn="base">
              <a:spcBef>
                <a:spcPct val="0"/>
              </a:spcBef>
              <a:spcAft>
                <a:spcPct val="0"/>
              </a:spcAft>
            </a:pPr>
            <a:r>
              <a:rPr lang="en-US" b="1" dirty="0" smtClean="0">
                <a:solidFill>
                  <a:prstClr val="white"/>
                </a:solidFill>
                <a:latin typeface="Arial" charset="0"/>
                <a:ea typeface="ＭＳ Ｐゴシック" pitchFamily="34" charset="-128"/>
              </a:rPr>
              <a:t>Unadjusted % change from baseline</a:t>
            </a:r>
            <a:endParaRPr lang="en-US" dirty="0" smtClean="0">
              <a:solidFill>
                <a:prstClr val="white"/>
              </a:solidFill>
              <a:latin typeface="Arial" charset="0"/>
              <a:ea typeface="ＭＳ Ｐゴシック" pitchFamily="34" charset="-128"/>
            </a:endParaRPr>
          </a:p>
        </p:txBody>
      </p:sp>
      <p:sp>
        <p:nvSpPr>
          <p:cNvPr id="2" name="Rectangle 53"/>
          <p:cNvSpPr>
            <a:spLocks noChangeArrowheads="1"/>
          </p:cNvSpPr>
          <p:nvPr/>
        </p:nvSpPr>
        <p:spPr bwMode="auto">
          <a:xfrm>
            <a:off x="7839075" y="3052763"/>
            <a:ext cx="139700" cy="139700"/>
          </a:xfrm>
          <a:prstGeom prst="rect">
            <a:avLst/>
          </a:prstGeom>
          <a:solidFill>
            <a:srgbClr val="C4B486"/>
          </a:solidFill>
          <a:ln w="9525">
            <a:noFill/>
            <a:miter lim="800000"/>
            <a:headEnd/>
            <a:tailEnd/>
          </a:ln>
          <a:scene3d>
            <a:camera prst="orthographicFront"/>
            <a:lightRig rig="threePt" dir="t"/>
          </a:scene3d>
          <a:sp3d>
            <a:bevelT prst="angle"/>
            <a:bevelB w="114300" prst="hardEdge"/>
          </a:sp3d>
        </p:spPr>
        <p:txBody>
          <a:bodyPr/>
          <a:lstStyle/>
          <a:p>
            <a:pPr defTabSz="457200" fontAlgn="base">
              <a:spcBef>
                <a:spcPct val="0"/>
              </a:spcBef>
              <a:spcAft>
                <a:spcPct val="0"/>
              </a:spcAft>
              <a:defRPr/>
            </a:pPr>
            <a:endParaRPr lang="en-US" dirty="0">
              <a:solidFill>
                <a:srgbClr val="FFFF00"/>
              </a:solidFill>
              <a:latin typeface="Arial" charset="0"/>
              <a:ea typeface="ＭＳ Ｐゴシック" charset="-128"/>
              <a:cs typeface="ＭＳ Ｐゴシック" charset="-128"/>
            </a:endParaRPr>
          </a:p>
        </p:txBody>
      </p:sp>
      <p:sp>
        <p:nvSpPr>
          <p:cNvPr id="26689" name="Rectangle 54"/>
          <p:cNvSpPr>
            <a:spLocks noChangeArrowheads="1"/>
          </p:cNvSpPr>
          <p:nvPr/>
        </p:nvSpPr>
        <p:spPr bwMode="auto">
          <a:xfrm>
            <a:off x="8031163" y="2978150"/>
            <a:ext cx="1000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fontAlgn="base">
              <a:spcBef>
                <a:spcPct val="0"/>
              </a:spcBef>
              <a:spcAft>
                <a:spcPct val="0"/>
              </a:spcAft>
            </a:pPr>
            <a:r>
              <a:rPr lang="en-US" b="1" dirty="0" smtClean="0">
                <a:solidFill>
                  <a:prstClr val="white"/>
                </a:solidFill>
                <a:latin typeface="Arial" charset="0"/>
                <a:ea typeface="ＭＳ Ｐゴシック" pitchFamily="34" charset="-128"/>
              </a:rPr>
              <a:t>ABC/3TC</a:t>
            </a:r>
            <a:endParaRPr lang="en-US" dirty="0" smtClean="0">
              <a:solidFill>
                <a:prstClr val="white"/>
              </a:solidFill>
              <a:latin typeface="Arial" charset="0"/>
              <a:ea typeface="ＭＳ Ｐゴシック" pitchFamily="34" charset="-128"/>
            </a:endParaRPr>
          </a:p>
        </p:txBody>
      </p:sp>
      <p:sp>
        <p:nvSpPr>
          <p:cNvPr id="47" name="Rectangle 55"/>
          <p:cNvSpPr>
            <a:spLocks noChangeArrowheads="1"/>
          </p:cNvSpPr>
          <p:nvPr/>
        </p:nvSpPr>
        <p:spPr bwMode="auto">
          <a:xfrm>
            <a:off x="7839075" y="3352800"/>
            <a:ext cx="139700" cy="139700"/>
          </a:xfrm>
          <a:prstGeom prst="rect">
            <a:avLst/>
          </a:prstGeom>
          <a:solidFill>
            <a:schemeClr val="accent2">
              <a:lumMod val="75000"/>
            </a:schemeClr>
          </a:solidFill>
          <a:ln w="9525">
            <a:noFill/>
            <a:miter lim="800000"/>
            <a:headEnd/>
            <a:tailEnd/>
          </a:ln>
          <a:scene3d>
            <a:camera prst="orthographicFront"/>
            <a:lightRig rig="threePt" dir="t"/>
          </a:scene3d>
          <a:sp3d>
            <a:bevelT prst="angle"/>
            <a:bevelB w="114300" prst="hardEdge"/>
          </a:sp3d>
        </p:spPr>
        <p:txBody>
          <a:bodyPr/>
          <a:lstStyle/>
          <a:p>
            <a:pPr defTabSz="457200" fontAlgn="base">
              <a:spcBef>
                <a:spcPct val="0"/>
              </a:spcBef>
              <a:spcAft>
                <a:spcPct val="0"/>
              </a:spcAft>
              <a:defRPr/>
            </a:pPr>
            <a:endParaRPr lang="en-US" dirty="0">
              <a:solidFill>
                <a:srgbClr val="FFFF00"/>
              </a:solidFill>
              <a:latin typeface="Arial" pitchFamily="34" charset="0"/>
              <a:ea typeface="ＭＳ Ｐゴシック" pitchFamily="34" charset="-128"/>
            </a:endParaRPr>
          </a:p>
        </p:txBody>
      </p:sp>
      <p:sp>
        <p:nvSpPr>
          <p:cNvPr id="26693" name="Rectangle 56"/>
          <p:cNvSpPr>
            <a:spLocks noChangeArrowheads="1"/>
          </p:cNvSpPr>
          <p:nvPr/>
        </p:nvSpPr>
        <p:spPr bwMode="auto">
          <a:xfrm>
            <a:off x="8031163" y="3278188"/>
            <a:ext cx="962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fontAlgn="base">
              <a:spcBef>
                <a:spcPct val="0"/>
              </a:spcBef>
              <a:spcAft>
                <a:spcPct val="0"/>
              </a:spcAft>
            </a:pPr>
            <a:r>
              <a:rPr lang="en-US" b="1" dirty="0" smtClean="0">
                <a:solidFill>
                  <a:prstClr val="white"/>
                </a:solidFill>
                <a:latin typeface="Arial" charset="0"/>
                <a:ea typeface="ＭＳ Ｐゴシック" pitchFamily="34" charset="-128"/>
              </a:rPr>
              <a:t>TDF/FTC</a:t>
            </a:r>
            <a:endParaRPr lang="en-US" dirty="0" smtClean="0">
              <a:solidFill>
                <a:prstClr val="white"/>
              </a:solidFill>
              <a:latin typeface="Arial" charset="0"/>
              <a:ea typeface="ＭＳ Ｐゴシック" pitchFamily="34" charset="-128"/>
            </a:endParaRPr>
          </a:p>
        </p:txBody>
      </p:sp>
      <p:sp>
        <p:nvSpPr>
          <p:cNvPr id="26695" name="TextBox 49"/>
          <p:cNvSpPr txBox="1">
            <a:spLocks noChangeArrowheads="1"/>
          </p:cNvSpPr>
          <p:nvPr/>
        </p:nvSpPr>
        <p:spPr bwMode="auto">
          <a:xfrm>
            <a:off x="100013" y="6169025"/>
            <a:ext cx="4613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pPr>
            <a:r>
              <a:rPr lang="en-US" b="1" dirty="0" smtClean="0">
                <a:solidFill>
                  <a:srgbClr val="C4B486"/>
                </a:solidFill>
              </a:rPr>
              <a:t>ABC / 3TC – abacavir / lamivudine</a:t>
            </a:r>
          </a:p>
          <a:p>
            <a:pPr defTabSz="457200" eaLnBrk="1" fontAlgn="base" hangingPunct="1">
              <a:spcBef>
                <a:spcPct val="0"/>
              </a:spcBef>
              <a:spcAft>
                <a:spcPct val="0"/>
              </a:spcAft>
            </a:pPr>
            <a:r>
              <a:rPr lang="en-US" b="1" dirty="0" smtClean="0">
                <a:solidFill>
                  <a:srgbClr val="953735"/>
                </a:solidFill>
              </a:rPr>
              <a:t>TDF / FTC – tenofovir / emtricitabine</a:t>
            </a:r>
          </a:p>
        </p:txBody>
      </p:sp>
    </p:spTree>
    <p:custDataLst>
      <p:tags r:id="rId1"/>
    </p:custDataLst>
    <p:extLst>
      <p:ext uri="{BB962C8B-B14F-4D97-AF65-F5344CB8AC3E}">
        <p14:creationId xmlns:p14="http://schemas.microsoft.com/office/powerpoint/2010/main" val="2305664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fade">
                                      <p:cBhvr>
                                        <p:cTn id="7" dur="2000"/>
                                        <p:tgtEl>
                                          <p:spTgt spid="5530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438"/>
                                        </p:tgtEl>
                                        <p:attrNameLst>
                                          <p:attrName>style.visibility</p:attrName>
                                        </p:attrNameLst>
                                      </p:cBhvr>
                                      <p:to>
                                        <p:strVal val="visible"/>
                                      </p:to>
                                    </p:set>
                                    <p:animEffect transition="in" filter="fade">
                                      <p:cBhvr>
                                        <p:cTn id="10" dur="2000"/>
                                        <p:tgtEl>
                                          <p:spTgt spid="5943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9437"/>
                                        </p:tgtEl>
                                        <p:attrNameLst>
                                          <p:attrName>style.visibility</p:attrName>
                                        </p:attrNameLst>
                                      </p:cBhvr>
                                      <p:to>
                                        <p:strVal val="visible"/>
                                      </p:to>
                                    </p:set>
                                    <p:animEffect transition="in" filter="fade">
                                      <p:cBhvr>
                                        <p:cTn id="13" dur="2000"/>
                                        <p:tgtEl>
                                          <p:spTgt spid="59437"/>
                                        </p:tgtEl>
                                      </p:cBhvr>
                                    </p:animEffect>
                                  </p:childTnLst>
                                </p:cTn>
                              </p:par>
                              <p:par>
                                <p:cTn id="14" presetID="10" presetClass="entr" presetSubtype="0" fill="hold" nodeType="withEffect">
                                  <p:stCondLst>
                                    <p:cond delay="0"/>
                                  </p:stCondLst>
                                  <p:childTnLst>
                                    <p:set>
                                      <p:cBhvr>
                                        <p:cTn id="15" dur="1" fill="hold">
                                          <p:stCondLst>
                                            <p:cond delay="0"/>
                                          </p:stCondLst>
                                        </p:cTn>
                                        <p:tgtEl>
                                          <p:spTgt spid="55301"/>
                                        </p:tgtEl>
                                        <p:attrNameLst>
                                          <p:attrName>style.visibility</p:attrName>
                                        </p:attrNameLst>
                                      </p:cBhvr>
                                      <p:to>
                                        <p:strVal val="visible"/>
                                      </p:to>
                                    </p:set>
                                    <p:animEffect transition="in" filter="fade">
                                      <p:cBhvr>
                                        <p:cTn id="16" dur="2000"/>
                                        <p:tgtEl>
                                          <p:spTgt spid="55301"/>
                                        </p:tgtEl>
                                      </p:cBhvr>
                                    </p:animEffect>
                                  </p:childTnLst>
                                </p:cTn>
                              </p:par>
                              <p:par>
                                <p:cTn id="17" presetID="10" presetClass="entr" presetSubtype="0" fill="hold" nodeType="withEffect">
                                  <p:stCondLst>
                                    <p:cond delay="0"/>
                                  </p:stCondLst>
                                  <p:childTnLst>
                                    <p:set>
                                      <p:cBhvr>
                                        <p:cTn id="18" dur="1" fill="hold">
                                          <p:stCondLst>
                                            <p:cond delay="0"/>
                                          </p:stCondLst>
                                        </p:cTn>
                                        <p:tgtEl>
                                          <p:spTgt spid="55302"/>
                                        </p:tgtEl>
                                        <p:attrNameLst>
                                          <p:attrName>style.visibility</p:attrName>
                                        </p:attrNameLst>
                                      </p:cBhvr>
                                      <p:to>
                                        <p:strVal val="visible"/>
                                      </p:to>
                                    </p:set>
                                    <p:animEffect transition="in" filter="fade">
                                      <p:cBhvr>
                                        <p:cTn id="19" dur="2000"/>
                                        <p:tgtEl>
                                          <p:spTgt spid="5530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9436"/>
                                        </p:tgtEl>
                                        <p:attrNameLst>
                                          <p:attrName>style.visibility</p:attrName>
                                        </p:attrNameLst>
                                      </p:cBhvr>
                                      <p:to>
                                        <p:strVal val="visible"/>
                                      </p:to>
                                    </p:set>
                                    <p:animEffect transition="in" filter="fade">
                                      <p:cBhvr>
                                        <p:cTn id="22" dur="2000"/>
                                        <p:tgtEl>
                                          <p:spTgt spid="5943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9435"/>
                                        </p:tgtEl>
                                        <p:attrNameLst>
                                          <p:attrName>style.visibility</p:attrName>
                                        </p:attrNameLst>
                                      </p:cBhvr>
                                      <p:to>
                                        <p:strVal val="visible"/>
                                      </p:to>
                                    </p:set>
                                    <p:animEffect transition="in" filter="fade">
                                      <p:cBhvr>
                                        <p:cTn id="25" dur="2000"/>
                                        <p:tgtEl>
                                          <p:spTgt spid="59435"/>
                                        </p:tgtEl>
                                      </p:cBhvr>
                                    </p:animEffect>
                                  </p:childTnLst>
                                </p:cTn>
                              </p:par>
                              <p:par>
                                <p:cTn id="26" presetID="10" presetClass="entr" presetSubtype="0" fill="hold" nodeType="withEffect">
                                  <p:stCondLst>
                                    <p:cond delay="0"/>
                                  </p:stCondLst>
                                  <p:childTnLst>
                                    <p:set>
                                      <p:cBhvr>
                                        <p:cTn id="27" dur="1" fill="hold">
                                          <p:stCondLst>
                                            <p:cond delay="0"/>
                                          </p:stCondLst>
                                        </p:cTn>
                                        <p:tgtEl>
                                          <p:spTgt spid="55303"/>
                                        </p:tgtEl>
                                        <p:attrNameLst>
                                          <p:attrName>style.visibility</p:attrName>
                                        </p:attrNameLst>
                                      </p:cBhvr>
                                      <p:to>
                                        <p:strVal val="visible"/>
                                      </p:to>
                                    </p:set>
                                    <p:animEffect transition="in" filter="fade">
                                      <p:cBhvr>
                                        <p:cTn id="28" dur="2000"/>
                                        <p:tgtEl>
                                          <p:spTgt spid="5530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2000"/>
                                        <p:tgtEl>
                                          <p:spTgt spid="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9442"/>
                                        </p:tgtEl>
                                        <p:attrNameLst>
                                          <p:attrName>style.visibility</p:attrName>
                                        </p:attrNameLst>
                                      </p:cBhvr>
                                      <p:to>
                                        <p:strVal val="visible"/>
                                      </p:to>
                                    </p:set>
                                    <p:animEffect transition="in" filter="fade">
                                      <p:cBhvr>
                                        <p:cTn id="36" dur="2000"/>
                                        <p:tgtEl>
                                          <p:spTgt spid="5944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9441"/>
                                        </p:tgtEl>
                                        <p:attrNameLst>
                                          <p:attrName>style.visibility</p:attrName>
                                        </p:attrNameLst>
                                      </p:cBhvr>
                                      <p:to>
                                        <p:strVal val="visible"/>
                                      </p:to>
                                    </p:set>
                                    <p:animEffect transition="in" filter="fade">
                                      <p:cBhvr>
                                        <p:cTn id="39" dur="2000"/>
                                        <p:tgtEl>
                                          <p:spTgt spid="59441"/>
                                        </p:tgtEl>
                                      </p:cBhvr>
                                    </p:animEffect>
                                  </p:childTnLst>
                                </p:cTn>
                              </p:par>
                              <p:par>
                                <p:cTn id="40" presetID="10"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childTnLst>
                                </p:cTn>
                              </p:par>
                              <p:par>
                                <p:cTn id="43" presetID="10"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2000"/>
                                        <p:tgtEl>
                                          <p:spTgt spid="1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9440"/>
                                        </p:tgtEl>
                                        <p:attrNameLst>
                                          <p:attrName>style.visibility</p:attrName>
                                        </p:attrNameLst>
                                      </p:cBhvr>
                                      <p:to>
                                        <p:strVal val="visible"/>
                                      </p:to>
                                    </p:set>
                                    <p:animEffect transition="in" filter="fade">
                                      <p:cBhvr>
                                        <p:cTn id="48" dur="2000"/>
                                        <p:tgtEl>
                                          <p:spTgt spid="5944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9439"/>
                                        </p:tgtEl>
                                        <p:attrNameLst>
                                          <p:attrName>style.visibility</p:attrName>
                                        </p:attrNameLst>
                                      </p:cBhvr>
                                      <p:to>
                                        <p:strVal val="visible"/>
                                      </p:to>
                                    </p:set>
                                    <p:animEffect transition="in" filter="fade">
                                      <p:cBhvr>
                                        <p:cTn id="51" dur="2000"/>
                                        <p:tgtEl>
                                          <p:spTgt spid="59439"/>
                                        </p:tgtEl>
                                      </p:cBhvr>
                                    </p:animEffect>
                                  </p:childTnLst>
                                </p:cTn>
                              </p:par>
                              <p:par>
                                <p:cTn id="52" presetID="10" presetClass="entr" presetSubtype="0"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35" grpId="0"/>
      <p:bldP spid="59436" grpId="0"/>
      <p:bldP spid="59437" grpId="0"/>
      <p:bldP spid="59438" grpId="0"/>
      <p:bldP spid="59439" grpId="0"/>
      <p:bldP spid="59440" grpId="0"/>
      <p:bldP spid="59441" grpId="0"/>
      <p:bldP spid="594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458200" cy="639762"/>
          </a:xfrm>
        </p:spPr>
        <p:txBody>
          <a:bodyPr>
            <a:noAutofit/>
          </a:bodyPr>
          <a:lstStyle/>
          <a:p>
            <a:r>
              <a:rPr lang="en-US" dirty="0" smtClean="0"/>
              <a:t>Workshop Facilitators</a:t>
            </a:r>
            <a:endParaRPr lang="en-US" dirty="0"/>
          </a:p>
        </p:txBody>
      </p:sp>
      <p:sp>
        <p:nvSpPr>
          <p:cNvPr id="3" name="Content Placeholder 2"/>
          <p:cNvSpPr>
            <a:spLocks noGrp="1"/>
          </p:cNvSpPr>
          <p:nvPr>
            <p:ph idx="1"/>
          </p:nvPr>
        </p:nvSpPr>
        <p:spPr>
          <a:xfrm>
            <a:off x="152400" y="1066800"/>
            <a:ext cx="8839200" cy="5410200"/>
          </a:xfrm>
        </p:spPr>
        <p:txBody>
          <a:bodyPr>
            <a:noAutofit/>
          </a:bodyPr>
          <a:lstStyle/>
          <a:p>
            <a:pPr>
              <a:buNone/>
            </a:pPr>
            <a:r>
              <a:rPr lang="en-US" sz="2400" b="1" dirty="0"/>
              <a:t>Jennifer Janelle, MD </a:t>
            </a:r>
            <a:endParaRPr lang="en-US" sz="2400" b="1" dirty="0" smtClean="0"/>
          </a:p>
          <a:p>
            <a:pPr>
              <a:buNone/>
            </a:pPr>
            <a:r>
              <a:rPr lang="en-US" sz="2800" dirty="0"/>
              <a:t>	</a:t>
            </a:r>
            <a:r>
              <a:rPr lang="en-US" sz="2000" dirty="0"/>
              <a:t>Clinical Asst Professor Pediatric Infectious Diseases, UF Gainesville</a:t>
            </a:r>
          </a:p>
          <a:p>
            <a:pPr>
              <a:buNone/>
            </a:pPr>
            <a:r>
              <a:rPr lang="en-US" sz="2400" b="1" dirty="0" smtClean="0"/>
              <a:t>Carmen D. Zorrilla, MD</a:t>
            </a:r>
          </a:p>
          <a:p>
            <a:pPr>
              <a:buNone/>
            </a:pPr>
            <a:r>
              <a:rPr lang="en-US" sz="2400" dirty="0"/>
              <a:t>	</a:t>
            </a:r>
            <a:r>
              <a:rPr lang="en-US" sz="2000" dirty="0" smtClean="0"/>
              <a:t>Professor of Obstetrics and Gynecology, University of Puerto Rico</a:t>
            </a:r>
          </a:p>
          <a:p>
            <a:pPr>
              <a:buNone/>
            </a:pPr>
            <a:r>
              <a:rPr lang="en-US" sz="2400" b="1" dirty="0" smtClean="0"/>
              <a:t>Jeffrey </a:t>
            </a:r>
            <a:r>
              <a:rPr lang="en-US" sz="2400" b="1" dirty="0"/>
              <a:t>Beal, MD  </a:t>
            </a:r>
            <a:endParaRPr lang="en-US" sz="2400" b="1" dirty="0" smtClean="0"/>
          </a:p>
          <a:p>
            <a:pPr>
              <a:buNone/>
            </a:pPr>
            <a:r>
              <a:rPr lang="en-US" sz="2400" dirty="0"/>
              <a:t>	</a:t>
            </a:r>
            <a:r>
              <a:rPr lang="en-US" sz="2000" dirty="0" smtClean="0"/>
              <a:t>PI </a:t>
            </a:r>
            <a:r>
              <a:rPr lang="en-US" sz="2000" dirty="0"/>
              <a:t>and Clinical Director for </a:t>
            </a:r>
            <a:r>
              <a:rPr lang="en-US" sz="2000" dirty="0" smtClean="0"/>
              <a:t>Florida/Caribbean AETC</a:t>
            </a:r>
            <a:r>
              <a:rPr lang="en-US" sz="2000" dirty="0"/>
              <a:t>, </a:t>
            </a:r>
            <a:r>
              <a:rPr lang="en-US" sz="2000" dirty="0" smtClean="0"/>
              <a:t>USF</a:t>
            </a:r>
          </a:p>
          <a:p>
            <a:pPr>
              <a:buNone/>
            </a:pPr>
            <a:r>
              <a:rPr lang="en-US" sz="2000" dirty="0" smtClean="0"/>
              <a:t>	Medical Director Bureau of </a:t>
            </a:r>
            <a:r>
              <a:rPr lang="en-US" sz="2000" dirty="0"/>
              <a:t>HIV/AIDS Florida </a:t>
            </a:r>
            <a:r>
              <a:rPr lang="en-US" sz="2000" dirty="0" smtClean="0"/>
              <a:t>DOH</a:t>
            </a:r>
            <a:r>
              <a:rPr lang="en-US" sz="2000" dirty="0"/>
              <a:t>	</a:t>
            </a:r>
            <a:endParaRPr lang="en-US" sz="2000" dirty="0" smtClean="0"/>
          </a:p>
          <a:p>
            <a:pPr>
              <a:buNone/>
            </a:pPr>
            <a:r>
              <a:rPr lang="en-US" sz="2400" b="1" dirty="0" smtClean="0"/>
              <a:t>Robert </a:t>
            </a:r>
            <a:r>
              <a:rPr lang="en-US" sz="2400" b="1" dirty="0"/>
              <a:t>Lawrence, MD</a:t>
            </a:r>
            <a:r>
              <a:rPr lang="en-US" sz="2400" dirty="0"/>
              <a:t>	</a:t>
            </a:r>
            <a:endParaRPr lang="en-US" sz="2400" dirty="0" smtClean="0"/>
          </a:p>
          <a:p>
            <a:pPr>
              <a:buNone/>
            </a:pPr>
            <a:r>
              <a:rPr lang="en-US" sz="2400" dirty="0"/>
              <a:t>	</a:t>
            </a:r>
            <a:r>
              <a:rPr lang="en-US" sz="2000" dirty="0" smtClean="0"/>
              <a:t>Clinical Professor of Pediatric Infectious Diseases, UF Gainesville</a:t>
            </a:r>
          </a:p>
          <a:p>
            <a:pPr>
              <a:buNone/>
            </a:pPr>
            <a:r>
              <a:rPr lang="en-US" sz="2400" b="1" dirty="0" smtClean="0"/>
              <a:t>Laura Armas-Kolostroubis</a:t>
            </a:r>
          </a:p>
          <a:p>
            <a:pPr>
              <a:buNone/>
            </a:pPr>
            <a:r>
              <a:rPr lang="en-US" sz="2400" dirty="0"/>
              <a:t>	</a:t>
            </a:r>
            <a:r>
              <a:rPr lang="en-US" sz="2000" dirty="0" smtClean="0"/>
              <a:t>Associate Professor of Pediatric Infectious Diseases, UF JAX</a:t>
            </a:r>
            <a:r>
              <a:rPr lang="en-US" sz="2400" dirty="0"/>
              <a:t>					</a:t>
            </a:r>
          </a:p>
        </p:txBody>
      </p:sp>
      <p:pic>
        <p:nvPicPr>
          <p:cNvPr id="4" name="Picture 4" descr="Cover"/>
          <p:cNvPicPr>
            <a:picLocks noChangeAspect="1" noChangeArrowheads="1"/>
          </p:cNvPicPr>
          <p:nvPr/>
        </p:nvPicPr>
        <p:blipFill>
          <a:blip r:embed="rId2" cstate="print"/>
          <a:srcRect/>
          <a:stretch>
            <a:fillRect/>
          </a:stretch>
        </p:blipFill>
        <p:spPr bwMode="auto">
          <a:xfrm>
            <a:off x="7369629" y="0"/>
            <a:ext cx="1752600" cy="1314450"/>
          </a:xfrm>
          <a:prstGeom prst="rect">
            <a:avLst/>
          </a:prstGeom>
          <a:noFill/>
          <a:ln w="9525">
            <a:noFill/>
            <a:miter lim="800000"/>
            <a:headEnd/>
            <a:tailEnd/>
          </a:ln>
        </p:spPr>
      </p:pic>
    </p:spTree>
    <p:extLst>
      <p:ext uri="{BB962C8B-B14F-4D97-AF65-F5344CB8AC3E}">
        <p14:creationId xmlns:p14="http://schemas.microsoft.com/office/powerpoint/2010/main" val="270149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03200"/>
            <a:ext cx="7578725" cy="784225"/>
          </a:xfrm>
        </p:spPr>
        <p:txBody>
          <a:bodyPr/>
          <a:lstStyle/>
          <a:p>
            <a:r>
              <a:rPr lang="en-US" sz="4000" b="1" dirty="0" smtClean="0">
                <a:solidFill>
                  <a:srgbClr val="F3EB40"/>
                </a:solidFill>
                <a:ea typeface="ＭＳ Ｐゴシック" pitchFamily="34" charset="-128"/>
              </a:rPr>
              <a:t>ASSERT Study: </a:t>
            </a:r>
            <a:br>
              <a:rPr lang="en-US" sz="4000" b="1" dirty="0" smtClean="0">
                <a:solidFill>
                  <a:srgbClr val="F3EB40"/>
                </a:solidFill>
                <a:ea typeface="ＭＳ Ｐゴシック" pitchFamily="34" charset="-128"/>
              </a:rPr>
            </a:br>
            <a:r>
              <a:rPr lang="en-US" sz="4000" b="1" dirty="0" smtClean="0">
                <a:solidFill>
                  <a:srgbClr val="F3EB40"/>
                </a:solidFill>
                <a:ea typeface="ＭＳ Ｐゴシック" pitchFamily="34" charset="-128"/>
              </a:rPr>
              <a:t>% Change in BMD of Spine</a:t>
            </a:r>
          </a:p>
        </p:txBody>
      </p:sp>
      <p:pic>
        <p:nvPicPr>
          <p:cNvPr id="27651"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r="15485"/>
          <a:stretch>
            <a:fillRect/>
          </a:stretch>
        </p:blipFill>
        <p:spPr>
          <a:xfrm>
            <a:off x="663575" y="1473200"/>
            <a:ext cx="7613650" cy="4475163"/>
          </a:xfrm>
          <a:solidFill>
            <a:schemeClr val="bg1"/>
          </a:solidFill>
        </p:spPr>
      </p:pic>
      <p:sp>
        <p:nvSpPr>
          <p:cNvPr id="27652" name="Footer Placeholder 3"/>
          <p:cNvSpPr>
            <a:spLocks noGrp="1"/>
          </p:cNvSpPr>
          <p:nvPr>
            <p:ph type="ftr" sz="quarter" idx="11"/>
          </p:nvPr>
        </p:nvSpPr>
        <p:spPr bwMode="auto">
          <a:xfrm>
            <a:off x="5730875" y="6310313"/>
            <a:ext cx="36941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r>
              <a:rPr lang="en-US" b="1" dirty="0" smtClean="0">
                <a:solidFill>
                  <a:prstClr val="white"/>
                </a:solidFill>
              </a:rPr>
              <a:t>Stellbrink</a:t>
            </a:r>
            <a:r>
              <a:rPr lang="en-US" b="1" dirty="0" smtClean="0">
                <a:solidFill>
                  <a:prstClr val="white"/>
                </a:solidFill>
              </a:rPr>
              <a:t> HJ, et al. </a:t>
            </a:r>
            <a:r>
              <a:rPr lang="en-US" b="1" i="1" dirty="0" smtClean="0">
                <a:solidFill>
                  <a:prstClr val="white"/>
                </a:solidFill>
              </a:rPr>
              <a:t>CID</a:t>
            </a:r>
            <a:r>
              <a:rPr lang="en-US" b="1" dirty="0" smtClean="0">
                <a:solidFill>
                  <a:prstClr val="white"/>
                </a:solidFill>
              </a:rPr>
              <a:t> 2010;51(8): 973-5</a:t>
            </a:r>
          </a:p>
        </p:txBody>
      </p:sp>
      <p:sp>
        <p:nvSpPr>
          <p:cNvPr id="5" name="TextBox 4"/>
          <p:cNvSpPr txBox="1">
            <a:spLocks noChangeArrowheads="1"/>
          </p:cNvSpPr>
          <p:nvPr/>
        </p:nvSpPr>
        <p:spPr bwMode="auto">
          <a:xfrm>
            <a:off x="663575" y="4922838"/>
            <a:ext cx="2268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pPr>
            <a:r>
              <a:rPr lang="en-US" b="1" dirty="0" smtClean="0">
                <a:solidFill>
                  <a:srgbClr val="FF0000"/>
                </a:solidFill>
              </a:rPr>
              <a:t>P-value = 0.036</a:t>
            </a:r>
          </a:p>
        </p:txBody>
      </p:sp>
      <p:sp>
        <p:nvSpPr>
          <p:cNvPr id="6" name="Rectangle 5"/>
          <p:cNvSpPr/>
          <p:nvPr/>
        </p:nvSpPr>
        <p:spPr>
          <a:xfrm>
            <a:off x="7304088" y="1473200"/>
            <a:ext cx="973137" cy="3275013"/>
          </a:xfrm>
          <a:prstGeom prst="rect">
            <a:avLst/>
          </a:prstGeom>
          <a:solidFill>
            <a:schemeClr val="tx2"/>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7" name="TextBox 6"/>
          <p:cNvSpPr txBox="1">
            <a:spLocks noChangeArrowheads="1"/>
          </p:cNvSpPr>
          <p:nvPr/>
        </p:nvSpPr>
        <p:spPr bwMode="auto">
          <a:xfrm>
            <a:off x="2212975" y="1657350"/>
            <a:ext cx="22653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pPr>
            <a:r>
              <a:rPr lang="en-US" sz="2000" b="1" dirty="0" smtClean="0">
                <a:solidFill>
                  <a:srgbClr val="FF0000"/>
                </a:solidFill>
              </a:rPr>
              <a:t>HAART </a:t>
            </a:r>
            <a:r>
              <a:rPr lang="en-US" b="1" dirty="0" smtClean="0">
                <a:solidFill>
                  <a:srgbClr val="FF0000"/>
                </a:solidFill>
              </a:rPr>
              <a:t>Initiation</a:t>
            </a:r>
          </a:p>
        </p:txBody>
      </p:sp>
      <p:sp>
        <p:nvSpPr>
          <p:cNvPr id="10" name="Oval 9"/>
          <p:cNvSpPr>
            <a:spLocks noChangeArrowheads="1"/>
          </p:cNvSpPr>
          <p:nvPr/>
        </p:nvSpPr>
        <p:spPr bwMode="auto">
          <a:xfrm>
            <a:off x="4252913" y="2582863"/>
            <a:ext cx="957262" cy="2165350"/>
          </a:xfrm>
          <a:prstGeom prst="ellipse">
            <a:avLst/>
          </a:prstGeom>
          <a:noFill/>
          <a:ln w="31750">
            <a:solidFill>
              <a:srgbClr val="FF0000"/>
            </a:solidFill>
            <a:round/>
            <a:headEnd/>
            <a:tailEnd/>
          </a:ln>
          <a:effectLst>
            <a:outerShdw blurRad="63500" dist="23000" dir="5400000" rotWithShape="0">
              <a:srgbClr val="000000">
                <a:alpha val="34998"/>
              </a:srgbClr>
            </a:outerShdw>
          </a:effectLst>
        </p:spPr>
        <p:txBody>
          <a:bodyPr anchor="ctr"/>
          <a:lstStyle/>
          <a:p>
            <a:pPr algn="ctr" defTabSz="457200" fontAlgn="base">
              <a:spcBef>
                <a:spcPct val="0"/>
              </a:spcBef>
              <a:spcAft>
                <a:spcPct val="0"/>
              </a:spcAft>
              <a:defRPr/>
            </a:pPr>
            <a:endParaRPr lang="en-US" dirty="0">
              <a:solidFill>
                <a:prstClr val="white"/>
              </a:solidFill>
              <a:ea typeface="ＭＳ Ｐゴシック" pitchFamily="34" charset="-128"/>
            </a:endParaRPr>
          </a:p>
        </p:txBody>
      </p:sp>
      <p:sp>
        <p:nvSpPr>
          <p:cNvPr id="11" name="TextBox 10"/>
          <p:cNvSpPr txBox="1">
            <a:spLocks noChangeArrowheads="1"/>
          </p:cNvSpPr>
          <p:nvPr/>
        </p:nvSpPr>
        <p:spPr bwMode="auto">
          <a:xfrm>
            <a:off x="5457825" y="3846513"/>
            <a:ext cx="1860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pPr>
            <a:r>
              <a:rPr lang="en-US" b="1" dirty="0" smtClean="0">
                <a:solidFill>
                  <a:srgbClr val="FF0000"/>
                </a:solidFill>
              </a:rPr>
              <a:t>Rebound</a:t>
            </a:r>
          </a:p>
        </p:txBody>
      </p:sp>
      <p:sp>
        <p:nvSpPr>
          <p:cNvPr id="27658" name="Rectangle 12"/>
          <p:cNvSpPr>
            <a:spLocks noChangeArrowheads="1"/>
          </p:cNvSpPr>
          <p:nvPr/>
        </p:nvSpPr>
        <p:spPr bwMode="auto">
          <a:xfrm>
            <a:off x="0" y="6211888"/>
            <a:ext cx="457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fontAlgn="base">
              <a:spcBef>
                <a:spcPct val="0"/>
              </a:spcBef>
              <a:spcAft>
                <a:spcPct val="0"/>
              </a:spcAft>
            </a:pPr>
            <a:r>
              <a:rPr lang="en-US" b="1" dirty="0" smtClean="0">
                <a:solidFill>
                  <a:srgbClr val="FFCC66"/>
                </a:solidFill>
                <a:latin typeface="Arial" charset="0"/>
                <a:ea typeface="ＭＳ Ｐゴシック" pitchFamily="34" charset="-128"/>
              </a:rPr>
              <a:t>ABC / 3TC – abacavir / lamivudine</a:t>
            </a:r>
          </a:p>
          <a:p>
            <a:pPr defTabSz="457200" fontAlgn="base">
              <a:spcBef>
                <a:spcPct val="0"/>
              </a:spcBef>
              <a:spcAft>
                <a:spcPct val="0"/>
              </a:spcAft>
            </a:pPr>
            <a:r>
              <a:rPr lang="en-US" b="1" dirty="0" smtClean="0">
                <a:solidFill>
                  <a:srgbClr val="8EB4E3"/>
                </a:solidFill>
                <a:latin typeface="Arial" charset="0"/>
                <a:ea typeface="ＭＳ Ｐゴシック" pitchFamily="34" charset="-128"/>
              </a:rPr>
              <a:t>TDF / FTC </a:t>
            </a:r>
            <a:r>
              <a:rPr lang="en-US" b="1" dirty="0" smtClean="0">
                <a:solidFill>
                  <a:srgbClr val="FFCC66"/>
                </a:solidFill>
                <a:latin typeface="Arial" charset="0"/>
                <a:ea typeface="ＭＳ Ｐゴシック" pitchFamily="34" charset="-128"/>
              </a:rPr>
              <a:t> </a:t>
            </a:r>
            <a:r>
              <a:rPr lang="en-US" b="1" dirty="0" smtClean="0">
                <a:solidFill>
                  <a:srgbClr val="8EB4E3"/>
                </a:solidFill>
                <a:latin typeface="Arial" charset="0"/>
                <a:ea typeface="ＭＳ Ｐゴシック" pitchFamily="34" charset="-128"/>
              </a:rPr>
              <a:t>– tenofovir / emtricitabine</a:t>
            </a:r>
          </a:p>
        </p:txBody>
      </p:sp>
    </p:spTree>
    <p:custDataLst>
      <p:tags r:id="rId1"/>
    </p:custDataLst>
    <p:extLst>
      <p:ext uri="{BB962C8B-B14F-4D97-AF65-F5344CB8AC3E}">
        <p14:creationId xmlns:p14="http://schemas.microsoft.com/office/powerpoint/2010/main" val="11192570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0"/>
            <a:ext cx="8229600" cy="1219200"/>
          </a:xfrm>
        </p:spPr>
        <p:txBody>
          <a:bodyPr/>
          <a:lstStyle/>
          <a:p>
            <a:r>
              <a:rPr lang="en-US" sz="4000" b="1" dirty="0" smtClean="0">
                <a:solidFill>
                  <a:srgbClr val="F3EB40"/>
                </a:solidFill>
                <a:ea typeface="ＭＳ Ｐゴシック" pitchFamily="34" charset="-128"/>
              </a:rPr>
              <a:t>ASSERT Study: </a:t>
            </a:r>
            <a:br>
              <a:rPr lang="en-US" sz="4000" b="1" dirty="0" smtClean="0">
                <a:solidFill>
                  <a:srgbClr val="F3EB40"/>
                </a:solidFill>
                <a:ea typeface="ＭＳ Ｐゴシック" pitchFamily="34" charset="-128"/>
              </a:rPr>
            </a:br>
            <a:r>
              <a:rPr lang="en-US" sz="4000" b="1" dirty="0" smtClean="0">
                <a:solidFill>
                  <a:srgbClr val="F3EB40"/>
                </a:solidFill>
                <a:ea typeface="ＭＳ Ｐゴシック" pitchFamily="34" charset="-128"/>
              </a:rPr>
              <a:t>% Change in BMD of Hip</a:t>
            </a:r>
            <a:endParaRPr lang="en-US" sz="4000" dirty="0" smtClean="0">
              <a:ea typeface="ＭＳ Ｐゴシック" pitchFamily="34" charset="-128"/>
            </a:endParaRPr>
          </a:p>
        </p:txBody>
      </p:sp>
      <p:pic>
        <p:nvPicPr>
          <p:cNvPr id="28675"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r="17014"/>
          <a:stretch>
            <a:fillRect/>
          </a:stretch>
        </p:blipFill>
        <p:spPr>
          <a:xfrm>
            <a:off x="457200" y="1720850"/>
            <a:ext cx="8229600" cy="4113213"/>
          </a:xfrm>
          <a:ln>
            <a:solidFill>
              <a:schemeClr val="tx1"/>
            </a:solidFill>
            <a:miter lim="800000"/>
            <a:headEnd/>
            <a:tailEnd/>
          </a:ln>
        </p:spPr>
      </p:pic>
      <p:sp>
        <p:nvSpPr>
          <p:cNvPr id="28676" name="Rectangle 3"/>
          <p:cNvSpPr>
            <a:spLocks noChangeArrowheads="1"/>
          </p:cNvSpPr>
          <p:nvPr/>
        </p:nvSpPr>
        <p:spPr bwMode="auto">
          <a:xfrm>
            <a:off x="6026150" y="6300788"/>
            <a:ext cx="30686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lang="en-US" sz="1200" b="1" dirty="0" smtClean="0">
                <a:solidFill>
                  <a:prstClr val="white"/>
                </a:solidFill>
                <a:latin typeface="Arial" charset="0"/>
                <a:ea typeface="ＭＳ Ｐゴシック" pitchFamily="34" charset="-128"/>
              </a:rPr>
              <a:t>Stellbrink</a:t>
            </a:r>
            <a:r>
              <a:rPr lang="en-US" sz="1200" b="1" dirty="0" smtClean="0">
                <a:solidFill>
                  <a:prstClr val="white"/>
                </a:solidFill>
                <a:latin typeface="Arial" charset="0"/>
                <a:ea typeface="ＭＳ Ｐゴシック" pitchFamily="34" charset="-128"/>
              </a:rPr>
              <a:t> HJ, et al. </a:t>
            </a:r>
            <a:r>
              <a:rPr lang="en-US" sz="1200" b="1" i="1" dirty="0" smtClean="0">
                <a:solidFill>
                  <a:prstClr val="white"/>
                </a:solidFill>
                <a:latin typeface="Arial" charset="0"/>
                <a:ea typeface="ＭＳ Ｐゴシック" pitchFamily="34" charset="-128"/>
              </a:rPr>
              <a:t>CID</a:t>
            </a:r>
            <a:r>
              <a:rPr lang="en-US" sz="1200" b="1" dirty="0" smtClean="0">
                <a:solidFill>
                  <a:prstClr val="white"/>
                </a:solidFill>
                <a:latin typeface="Arial" charset="0"/>
                <a:ea typeface="ＭＳ Ｐゴシック" pitchFamily="34" charset="-128"/>
              </a:rPr>
              <a:t> 2010;51(8) 973-5</a:t>
            </a:r>
          </a:p>
        </p:txBody>
      </p:sp>
      <p:sp>
        <p:nvSpPr>
          <p:cNvPr id="24581" name="Rectangle 4"/>
          <p:cNvSpPr>
            <a:spLocks noChangeArrowheads="1"/>
          </p:cNvSpPr>
          <p:nvPr/>
        </p:nvSpPr>
        <p:spPr bwMode="auto">
          <a:xfrm>
            <a:off x="457200" y="4810125"/>
            <a:ext cx="1844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lang="en-US" b="1" dirty="0" smtClean="0">
                <a:solidFill>
                  <a:srgbClr val="FF0000"/>
                </a:solidFill>
                <a:latin typeface="Arial" charset="0"/>
                <a:ea typeface="ＭＳ Ｐゴシック" pitchFamily="34" charset="-128"/>
              </a:rPr>
              <a:t>P-value &lt; 0.001</a:t>
            </a:r>
          </a:p>
        </p:txBody>
      </p:sp>
      <p:sp>
        <p:nvSpPr>
          <p:cNvPr id="6" name="Rectangle 5"/>
          <p:cNvSpPr/>
          <p:nvPr/>
        </p:nvSpPr>
        <p:spPr>
          <a:xfrm>
            <a:off x="7560469" y="1720850"/>
            <a:ext cx="1125537" cy="3089275"/>
          </a:xfrm>
          <a:prstGeom prst="rect">
            <a:avLst/>
          </a:prstGeom>
          <a:solidFill>
            <a:schemeClr val="tx2"/>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8" name="TextBox 7"/>
          <p:cNvSpPr txBox="1">
            <a:spLocks noChangeArrowheads="1"/>
          </p:cNvSpPr>
          <p:nvPr/>
        </p:nvSpPr>
        <p:spPr bwMode="auto">
          <a:xfrm>
            <a:off x="2160588" y="2449513"/>
            <a:ext cx="1263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pPr>
            <a:r>
              <a:rPr lang="en-US" b="1" dirty="0" smtClean="0">
                <a:solidFill>
                  <a:srgbClr val="FF0000"/>
                </a:solidFill>
              </a:rPr>
              <a:t>  HAART </a:t>
            </a:r>
          </a:p>
          <a:p>
            <a:pPr defTabSz="457200" eaLnBrk="1" fontAlgn="base" hangingPunct="1">
              <a:spcBef>
                <a:spcPct val="0"/>
              </a:spcBef>
              <a:spcAft>
                <a:spcPct val="0"/>
              </a:spcAft>
            </a:pPr>
            <a:r>
              <a:rPr lang="en-US" b="1" dirty="0" smtClean="0">
                <a:solidFill>
                  <a:srgbClr val="FF0000"/>
                </a:solidFill>
              </a:rPr>
              <a:t>  Initiation</a:t>
            </a:r>
          </a:p>
        </p:txBody>
      </p:sp>
      <p:sp>
        <p:nvSpPr>
          <p:cNvPr id="9" name="Oval 8"/>
          <p:cNvSpPr>
            <a:spLocks noChangeArrowheads="1"/>
          </p:cNvSpPr>
          <p:nvPr/>
        </p:nvSpPr>
        <p:spPr bwMode="auto">
          <a:xfrm>
            <a:off x="4687888" y="2206625"/>
            <a:ext cx="552450" cy="2603500"/>
          </a:xfrm>
          <a:prstGeom prst="ellipse">
            <a:avLst/>
          </a:prstGeom>
          <a:noFill/>
          <a:ln w="25400">
            <a:solidFill>
              <a:srgbClr val="FF0000"/>
            </a:solidFill>
            <a:round/>
            <a:headEnd/>
            <a:tailEnd/>
          </a:ln>
          <a:effectLst>
            <a:outerShdw blurRad="63500" dist="23000" dir="5400000" rotWithShape="0">
              <a:srgbClr val="000000">
                <a:alpha val="34998"/>
              </a:srgbClr>
            </a:outerShdw>
          </a:effectLst>
        </p:spPr>
        <p:txBody>
          <a:bodyPr anchor="ctr"/>
          <a:lstStyle/>
          <a:p>
            <a:pPr algn="ctr" defTabSz="457200" fontAlgn="base">
              <a:spcBef>
                <a:spcPct val="0"/>
              </a:spcBef>
              <a:spcAft>
                <a:spcPct val="0"/>
              </a:spcAft>
              <a:defRPr/>
            </a:pPr>
            <a:endParaRPr lang="en-US" dirty="0">
              <a:solidFill>
                <a:prstClr val="white"/>
              </a:solidFill>
              <a:ea typeface="ＭＳ Ｐゴシック" pitchFamily="34" charset="-128"/>
            </a:endParaRPr>
          </a:p>
        </p:txBody>
      </p:sp>
      <p:sp>
        <p:nvSpPr>
          <p:cNvPr id="11" name="TextBox 10"/>
          <p:cNvSpPr txBox="1">
            <a:spLocks noChangeArrowheads="1"/>
          </p:cNvSpPr>
          <p:nvPr/>
        </p:nvSpPr>
        <p:spPr bwMode="auto">
          <a:xfrm>
            <a:off x="5630863" y="3962400"/>
            <a:ext cx="1655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pPr>
            <a:r>
              <a:rPr lang="en-US" b="1" dirty="0" smtClean="0">
                <a:solidFill>
                  <a:srgbClr val="FF0000"/>
                </a:solidFill>
              </a:rPr>
              <a:t>No Rebound</a:t>
            </a:r>
          </a:p>
        </p:txBody>
      </p:sp>
      <p:sp>
        <p:nvSpPr>
          <p:cNvPr id="28682" name="Rectangle 12"/>
          <p:cNvSpPr>
            <a:spLocks noChangeArrowheads="1"/>
          </p:cNvSpPr>
          <p:nvPr/>
        </p:nvSpPr>
        <p:spPr bwMode="auto">
          <a:xfrm>
            <a:off x="0" y="6210300"/>
            <a:ext cx="457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fontAlgn="base">
              <a:spcBef>
                <a:spcPct val="0"/>
              </a:spcBef>
              <a:spcAft>
                <a:spcPct val="0"/>
              </a:spcAft>
            </a:pPr>
            <a:r>
              <a:rPr lang="en-US" b="1" dirty="0" smtClean="0">
                <a:solidFill>
                  <a:srgbClr val="FFCC66"/>
                </a:solidFill>
                <a:latin typeface="Arial" charset="0"/>
                <a:ea typeface="ＭＳ Ｐゴシック" pitchFamily="34" charset="-128"/>
              </a:rPr>
              <a:t>ABC / 3TC – abacavir / lamivudine</a:t>
            </a:r>
          </a:p>
          <a:p>
            <a:pPr defTabSz="457200" fontAlgn="base">
              <a:spcBef>
                <a:spcPct val="0"/>
              </a:spcBef>
              <a:spcAft>
                <a:spcPct val="0"/>
              </a:spcAft>
            </a:pPr>
            <a:r>
              <a:rPr lang="en-US" b="1" dirty="0" smtClean="0">
                <a:solidFill>
                  <a:srgbClr val="8EB4E3"/>
                </a:solidFill>
                <a:latin typeface="Arial" charset="0"/>
                <a:ea typeface="ＭＳ Ｐゴシック" pitchFamily="34" charset="-128"/>
              </a:rPr>
              <a:t>TDF / FTC –</a:t>
            </a:r>
            <a:r>
              <a:rPr lang="en-US" b="1" dirty="0" smtClean="0">
                <a:solidFill>
                  <a:srgbClr val="FFCC66"/>
                </a:solidFill>
                <a:latin typeface="Arial" charset="0"/>
                <a:ea typeface="ＭＳ Ｐゴシック" pitchFamily="34" charset="-128"/>
              </a:rPr>
              <a:t> </a:t>
            </a:r>
            <a:r>
              <a:rPr lang="en-US" b="1" dirty="0" smtClean="0">
                <a:solidFill>
                  <a:srgbClr val="8EB4E3"/>
                </a:solidFill>
                <a:latin typeface="Arial" charset="0"/>
                <a:ea typeface="ＭＳ Ｐゴシック" pitchFamily="34" charset="-128"/>
              </a:rPr>
              <a:t> tenofovir / emtricitabine</a:t>
            </a:r>
          </a:p>
        </p:txBody>
      </p:sp>
    </p:spTree>
    <p:custDataLst>
      <p:tags r:id="rId1"/>
    </p:custDataLst>
    <p:extLst>
      <p:ext uri="{BB962C8B-B14F-4D97-AF65-F5344CB8AC3E}">
        <p14:creationId xmlns:p14="http://schemas.microsoft.com/office/powerpoint/2010/main" val="3119828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P spid="8" grpId="0"/>
      <p:bldP spid="9" grpId="0" animBg="1"/>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267" name="Title 6"/>
          <p:cNvSpPr>
            <a:spLocks noGrp="1"/>
          </p:cNvSpPr>
          <p:nvPr>
            <p:ph type="title"/>
          </p:nvPr>
        </p:nvSpPr>
        <p:spPr/>
        <p:txBody>
          <a:bodyPr/>
          <a:lstStyle/>
          <a:p>
            <a:r>
              <a:rPr lang="en-US" sz="4000" b="1" dirty="0" smtClean="0">
                <a:solidFill>
                  <a:srgbClr val="F3EB40"/>
                </a:solidFill>
                <a:ea typeface="ＭＳ Ｐゴシック" pitchFamily="34" charset="-128"/>
              </a:rPr>
              <a:t>Why are HIV patients at risk for bone disease?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02758157"/>
              </p:ext>
            </p:extLst>
          </p:nvPr>
        </p:nvGraphicFramePr>
        <p:xfrm>
          <a:off x="745066" y="2015067"/>
          <a:ext cx="7941733" cy="411109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 name="Frame 5"/>
          <p:cNvSpPr>
            <a:spLocks noChangeArrowheads="1"/>
          </p:cNvSpPr>
          <p:nvPr/>
        </p:nvSpPr>
        <p:spPr bwMode="auto">
          <a:xfrm>
            <a:off x="3559175" y="2014538"/>
            <a:ext cx="2193925" cy="1160462"/>
          </a:xfrm>
          <a:custGeom>
            <a:avLst/>
            <a:gdLst>
              <a:gd name="T0" fmla="*/ 1096963 w 2193925"/>
              <a:gd name="T1" fmla="*/ 0 h 1160462"/>
              <a:gd name="T2" fmla="*/ 0 w 2193925"/>
              <a:gd name="T3" fmla="*/ 580231 h 1160462"/>
              <a:gd name="T4" fmla="*/ 1096963 w 2193925"/>
              <a:gd name="T5" fmla="*/ 1160462 h 1160462"/>
              <a:gd name="T6" fmla="*/ 2193925 w 2193925"/>
              <a:gd name="T7" fmla="*/ 580231 h 1160462"/>
              <a:gd name="T8" fmla="*/ 17694720 60000 65536"/>
              <a:gd name="T9" fmla="*/ 11796480 60000 65536"/>
              <a:gd name="T10" fmla="*/ 5898240 60000 65536"/>
              <a:gd name="T11" fmla="*/ 0 60000 65536"/>
              <a:gd name="T12" fmla="*/ 145058 w 2193925"/>
              <a:gd name="T13" fmla="*/ 145058 h 1160462"/>
              <a:gd name="T14" fmla="*/ 2048867 w 2193925"/>
              <a:gd name="T15" fmla="*/ 1015404 h 1160462"/>
            </a:gdLst>
            <a:ahLst/>
            <a:cxnLst>
              <a:cxn ang="T8">
                <a:pos x="T0" y="T1"/>
              </a:cxn>
              <a:cxn ang="T9">
                <a:pos x="T2" y="T3"/>
              </a:cxn>
              <a:cxn ang="T10">
                <a:pos x="T4" y="T5"/>
              </a:cxn>
              <a:cxn ang="T11">
                <a:pos x="T6" y="T7"/>
              </a:cxn>
            </a:cxnLst>
            <a:rect l="T12" t="T13" r="T14" b="T15"/>
            <a:pathLst>
              <a:path w="2193925" h="1160462">
                <a:moveTo>
                  <a:pt x="0" y="0"/>
                </a:moveTo>
                <a:lnTo>
                  <a:pt x="2193925" y="0"/>
                </a:lnTo>
                <a:lnTo>
                  <a:pt x="2193925" y="1160462"/>
                </a:lnTo>
                <a:lnTo>
                  <a:pt x="0" y="1160462"/>
                </a:lnTo>
                <a:close/>
                <a:moveTo>
                  <a:pt x="145058" y="145058"/>
                </a:moveTo>
                <a:lnTo>
                  <a:pt x="145058" y="1015404"/>
                </a:lnTo>
                <a:lnTo>
                  <a:pt x="2048867" y="1015404"/>
                </a:lnTo>
                <a:lnTo>
                  <a:pt x="2048867" y="145058"/>
                </a:lnTo>
                <a:close/>
              </a:path>
            </a:pathLst>
          </a:custGeom>
          <a:solidFill>
            <a:srgbClr val="FFFF00"/>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defTabSz="457200" fontAlgn="base">
              <a:spcBef>
                <a:spcPct val="0"/>
              </a:spcBef>
              <a:spcAft>
                <a:spcPct val="0"/>
              </a:spcAft>
              <a:defRPr/>
            </a:pPr>
            <a:endParaRPr lang="en-US" dirty="0">
              <a:solidFill>
                <a:prstClr val="black"/>
              </a:solidFill>
              <a:ea typeface="ＭＳ Ｐゴシック" pitchFamily="34" charset="-128"/>
            </a:endParaRPr>
          </a:p>
        </p:txBody>
      </p:sp>
    </p:spTree>
    <p:custDataLst>
      <p:tags r:id="rId1"/>
    </p:custDataLst>
    <p:extLst>
      <p:ext uri="{BB962C8B-B14F-4D97-AF65-F5344CB8AC3E}">
        <p14:creationId xmlns:p14="http://schemas.microsoft.com/office/powerpoint/2010/main" val="479277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207555"/>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9pPr>
          </a:lstStyle>
          <a:p>
            <a:pPr algn="ctr" defTabSz="414683" fontAlgn="base" hangingPunct="0">
              <a:lnSpc>
                <a:spcPct val="93000"/>
              </a:lnSpc>
              <a:spcBef>
                <a:spcPct val="0"/>
              </a:spcBef>
              <a:spcAft>
                <a:spcPct val="0"/>
              </a:spcAft>
              <a:buClr>
                <a:srgbClr val="000000"/>
              </a:buClr>
              <a:buSzPct val="45000"/>
            </a:pPr>
            <a:r>
              <a:rPr lang="en-GB" sz="2000" b="1" dirty="0">
                <a:solidFill>
                  <a:schemeClr val="tx2"/>
                </a:solidFill>
                <a:latin typeface="Arial" pitchFamily="34" charset="0"/>
              </a:rPr>
              <a:t>Approach to bone problems in patients with human immunodeficiency virus (HIV) infection (</a:t>
            </a:r>
            <a:r>
              <a:rPr lang="en-GB" sz="2000" b="1" dirty="0">
                <a:solidFill>
                  <a:schemeClr val="tx2"/>
                </a:solidFill>
                <a:latin typeface="Arial" pitchFamily="34" charset="0"/>
              </a:rPr>
              <a:t>adapated</a:t>
            </a:r>
            <a:r>
              <a:rPr lang="en-GB" sz="2000" b="1" dirty="0">
                <a:solidFill>
                  <a:schemeClr val="tx2"/>
                </a:solidFill>
                <a:latin typeface="Arial" pitchFamily="34" charset="0"/>
              </a:rPr>
              <a:t> from Dolin et al [126]). </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1219200"/>
            <a:ext cx="3962400" cy="518914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2133600" y="6550356"/>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9pPr>
          </a:lstStyle>
          <a:p>
            <a:pPr defTabSz="414683" fontAlgn="base" hangingPunct="0">
              <a:lnSpc>
                <a:spcPct val="93000"/>
              </a:lnSpc>
              <a:spcBef>
                <a:spcPct val="0"/>
              </a:spcBef>
              <a:spcAft>
                <a:spcPct val="0"/>
              </a:spcAft>
              <a:buClr>
                <a:srgbClr val="000000"/>
              </a:buClr>
              <a:buSzPct val="45000"/>
            </a:pPr>
            <a:r>
              <a:rPr lang="en-GB" sz="1100" b="1" dirty="0">
                <a:solidFill>
                  <a:schemeClr val="tx2"/>
                </a:solidFill>
                <a:latin typeface="Arial" pitchFamily="34" charset="0"/>
              </a:rPr>
              <a:t>McComsey</a:t>
            </a:r>
            <a:r>
              <a:rPr lang="en-GB" sz="1100" b="1" dirty="0">
                <a:solidFill>
                  <a:schemeClr val="tx2"/>
                </a:solidFill>
                <a:latin typeface="Arial" pitchFamily="34" charset="0"/>
              </a:rPr>
              <a:t> G A et al. </a:t>
            </a:r>
            <a:r>
              <a:rPr lang="en-GB" sz="1100" b="1" dirty="0">
                <a:solidFill>
                  <a:schemeClr val="tx2"/>
                </a:solidFill>
                <a:latin typeface="Arial" pitchFamily="34" charset="0"/>
              </a:rPr>
              <a:t>Clin</a:t>
            </a:r>
            <a:r>
              <a:rPr lang="en-GB" sz="1100" b="1" dirty="0">
                <a:solidFill>
                  <a:schemeClr val="tx2"/>
                </a:solidFill>
                <a:latin typeface="Arial" pitchFamily="34" charset="0"/>
              </a:rPr>
              <a:t> Infect Dis. 2010;51:937-946</a:t>
            </a:r>
          </a:p>
        </p:txBody>
      </p:sp>
      <p:sp>
        <p:nvSpPr>
          <p:cNvPr id="3077" name="Text Box 5"/>
          <p:cNvSpPr txBox="1">
            <a:spLocks noChangeArrowheads="1"/>
          </p:cNvSpPr>
          <p:nvPr/>
        </p:nvSpPr>
        <p:spPr bwMode="auto">
          <a:xfrm>
            <a:off x="6051840" y="6547512"/>
            <a:ext cx="3300000" cy="21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9pPr>
          </a:lstStyle>
          <a:p>
            <a:pPr defTabSz="414683" fontAlgn="base" hangingPunct="0">
              <a:lnSpc>
                <a:spcPct val="93000"/>
              </a:lnSpc>
              <a:spcBef>
                <a:spcPct val="0"/>
              </a:spcBef>
              <a:spcAft>
                <a:spcPct val="0"/>
              </a:spcAft>
              <a:buClr>
                <a:srgbClr val="000000"/>
              </a:buClr>
              <a:buSzPct val="45000"/>
            </a:pPr>
            <a:r>
              <a:rPr lang="en-GB" sz="900" dirty="0">
                <a:solidFill>
                  <a:schemeClr val="tx2"/>
                </a:solidFill>
                <a:latin typeface="Arial" pitchFamily="34" charset="0"/>
              </a:rPr>
              <a:t>© 2010 by the Infectious Diseases Society of America</a:t>
            </a:r>
          </a:p>
        </p:txBody>
      </p:sp>
    </p:spTree>
    <p:extLst>
      <p:ext uri="{BB962C8B-B14F-4D97-AF65-F5344CB8AC3E}">
        <p14:creationId xmlns:p14="http://schemas.microsoft.com/office/powerpoint/2010/main" val="1140907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14554" y="174898"/>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9pPr>
          </a:lstStyle>
          <a:p>
            <a:pPr algn="ctr"/>
            <a:r>
              <a:rPr lang="en-GB" sz="3200" b="1" dirty="0">
                <a:solidFill>
                  <a:schemeClr val="tx2"/>
                </a:solidFill>
                <a:latin typeface="Arial" pitchFamily="34" charset="0"/>
              </a:rPr>
              <a:t>Work-Up for Secondary Causes of Osteopenia and/or Osteoporosis. </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7557" y="1389746"/>
            <a:ext cx="5167114" cy="450133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2579100" y="6019800"/>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9pPr>
          </a:lstStyle>
          <a:p>
            <a:r>
              <a:rPr lang="en-GB" sz="1100" b="1" dirty="0">
                <a:solidFill>
                  <a:schemeClr val="tx2"/>
                </a:solidFill>
                <a:latin typeface="Arial" pitchFamily="34" charset="0"/>
              </a:rPr>
              <a:t>McComsey</a:t>
            </a:r>
            <a:r>
              <a:rPr lang="en-GB" sz="1100" b="1" dirty="0">
                <a:solidFill>
                  <a:schemeClr val="tx2"/>
                </a:solidFill>
                <a:latin typeface="Arial" pitchFamily="34" charset="0"/>
              </a:rPr>
              <a:t> G A et al. </a:t>
            </a:r>
            <a:r>
              <a:rPr lang="en-GB" sz="1100" b="1" dirty="0">
                <a:solidFill>
                  <a:schemeClr val="tx2"/>
                </a:solidFill>
                <a:latin typeface="Arial" pitchFamily="34" charset="0"/>
              </a:rPr>
              <a:t>Clin</a:t>
            </a:r>
            <a:r>
              <a:rPr lang="en-GB" sz="1100" b="1" dirty="0">
                <a:solidFill>
                  <a:schemeClr val="tx2"/>
                </a:solidFill>
                <a:latin typeface="Arial" pitchFamily="34" charset="0"/>
              </a:rPr>
              <a:t> Infect Dis. 2010;51:937-946</a:t>
            </a:r>
          </a:p>
        </p:txBody>
      </p:sp>
      <p:sp>
        <p:nvSpPr>
          <p:cNvPr id="3077" name="Text Box 5"/>
          <p:cNvSpPr txBox="1">
            <a:spLocks noChangeArrowheads="1"/>
          </p:cNvSpPr>
          <p:nvPr/>
        </p:nvSpPr>
        <p:spPr bwMode="auto">
          <a:xfrm>
            <a:off x="6019800" y="6365159"/>
            <a:ext cx="29718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9pPr>
          </a:lstStyle>
          <a:p>
            <a:endParaRPr lang="en-GB" sz="900" dirty="0" smtClean="0">
              <a:latin typeface="Arial" pitchFamily="34" charset="0"/>
            </a:endParaRPr>
          </a:p>
          <a:p>
            <a:r>
              <a:rPr lang="en-GB" sz="900" dirty="0" smtClean="0">
                <a:solidFill>
                  <a:schemeClr val="tx2"/>
                </a:solidFill>
                <a:latin typeface="Arial" pitchFamily="34" charset="0"/>
              </a:rPr>
              <a:t>© </a:t>
            </a:r>
            <a:r>
              <a:rPr lang="en-GB" sz="900" dirty="0">
                <a:solidFill>
                  <a:schemeClr val="tx2"/>
                </a:solidFill>
                <a:latin typeface="Arial" pitchFamily="34" charset="0"/>
              </a:rPr>
              <a:t>2010 by the </a:t>
            </a:r>
            <a:r>
              <a:rPr lang="en-GB" sz="900" dirty="0" smtClean="0">
                <a:solidFill>
                  <a:schemeClr val="tx2"/>
                </a:solidFill>
                <a:latin typeface="Arial" pitchFamily="34" charset="0"/>
              </a:rPr>
              <a:t>Infectious Diseases Society of America</a:t>
            </a:r>
            <a:endParaRPr lang="en-GB" sz="900" dirty="0">
              <a:solidFill>
                <a:schemeClr val="tx2"/>
              </a:solidFill>
              <a:latin typeface="Arial" pitchFamily="34" charset="0"/>
            </a:endParaRPr>
          </a:p>
        </p:txBody>
      </p:sp>
    </p:spTree>
    <p:extLst>
      <p:ext uri="{BB962C8B-B14F-4D97-AF65-F5344CB8AC3E}">
        <p14:creationId xmlns:p14="http://schemas.microsoft.com/office/powerpoint/2010/main" val="35029871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interventions</a:t>
            </a:r>
            <a:endParaRPr lang="en-US" dirty="0"/>
          </a:p>
        </p:txBody>
      </p:sp>
      <p:sp>
        <p:nvSpPr>
          <p:cNvPr id="3" name="Text Placeholder 2"/>
          <p:cNvSpPr>
            <a:spLocks noGrp="1"/>
          </p:cNvSpPr>
          <p:nvPr>
            <p:ph type="body" idx="1"/>
          </p:nvPr>
        </p:nvSpPr>
        <p:spPr/>
        <p:txBody>
          <a:bodyPr/>
          <a:lstStyle/>
          <a:p>
            <a:endParaRPr lang="en-US" dirty="0"/>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799" y="2286000"/>
            <a:ext cx="267652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30685" y="4090307"/>
            <a:ext cx="3113315" cy="338554"/>
          </a:xfrm>
          <a:prstGeom prst="rect">
            <a:avLst/>
          </a:prstGeom>
          <a:noFill/>
        </p:spPr>
        <p:txBody>
          <a:bodyPr wrap="square" rtlCol="0">
            <a:spAutoFit/>
          </a:bodyPr>
          <a:lstStyle/>
          <a:p>
            <a:r>
              <a:rPr lang="en-US" sz="800" dirty="0"/>
              <a:t>http://</a:t>
            </a:r>
            <a:r>
              <a:rPr lang="en-US" sz="800" dirty="0" smtClean="0"/>
              <a:t>impowerage.com/fitness/exercise/6-ways-exercise-helps-people-with-osteoporosis</a:t>
            </a:r>
            <a:endParaRPr lang="en-US" sz="800" dirty="0"/>
          </a:p>
        </p:txBody>
      </p:sp>
      <p:pic>
        <p:nvPicPr>
          <p:cNvPr id="491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0"/>
            <a:ext cx="2181225"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81000"/>
            <a:ext cx="3843337" cy="2651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255461" y="3124200"/>
            <a:ext cx="2056813" cy="338554"/>
          </a:xfrm>
          <a:prstGeom prst="rect">
            <a:avLst/>
          </a:prstGeom>
          <a:noFill/>
        </p:spPr>
        <p:txBody>
          <a:bodyPr wrap="square" rtlCol="0">
            <a:spAutoFit/>
          </a:bodyPr>
          <a:lstStyle/>
          <a:p>
            <a:r>
              <a:rPr lang="en-US" sz="800" dirty="0"/>
              <a:t>http://www.webmd.com/food-recipes/ss/slideshow-vitamin-d-overview</a:t>
            </a:r>
          </a:p>
        </p:txBody>
      </p:sp>
      <p:pic>
        <p:nvPicPr>
          <p:cNvPr id="491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0685" y="4724400"/>
            <a:ext cx="2190750"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96378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28600"/>
            <a:ext cx="7772400" cy="1143000"/>
          </a:xfrm>
        </p:spPr>
        <p:txBody>
          <a:bodyPr/>
          <a:lstStyle/>
          <a:p>
            <a:r>
              <a:rPr lang="en-US" dirty="0" smtClean="0"/>
              <a:t>Lifestyle</a:t>
            </a:r>
            <a:endParaRPr lang="en-US" dirty="0"/>
          </a:p>
        </p:txBody>
      </p:sp>
      <p:sp>
        <p:nvSpPr>
          <p:cNvPr id="5" name="Content Placeholder 4"/>
          <p:cNvSpPr>
            <a:spLocks noGrp="1"/>
          </p:cNvSpPr>
          <p:nvPr>
            <p:ph idx="1"/>
          </p:nvPr>
        </p:nvSpPr>
        <p:spPr>
          <a:xfrm>
            <a:off x="685800" y="1524000"/>
            <a:ext cx="7772400" cy="4114800"/>
          </a:xfrm>
        </p:spPr>
        <p:txBody>
          <a:bodyPr/>
          <a:lstStyle/>
          <a:p>
            <a:r>
              <a:rPr lang="en-US" dirty="0" smtClean="0"/>
              <a:t>Smoking and alcohol cessation</a:t>
            </a:r>
          </a:p>
          <a:p>
            <a:r>
              <a:rPr lang="en-US" dirty="0" smtClean="0"/>
              <a:t>Weight bearing exercise</a:t>
            </a:r>
          </a:p>
          <a:p>
            <a:r>
              <a:rPr lang="en-US" dirty="0" smtClean="0"/>
              <a:t>Increase dietary intake/supplementation of calcium and vitamin D</a:t>
            </a:r>
          </a:p>
          <a:p>
            <a:r>
              <a:rPr lang="en-US" dirty="0" smtClean="0"/>
              <a:t>Fall prevention</a:t>
            </a:r>
            <a:endParaRPr lang="en-US" dirty="0"/>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886200"/>
            <a:ext cx="33147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975917" y="6475511"/>
            <a:ext cx="2640466" cy="246221"/>
          </a:xfrm>
          <a:prstGeom prst="rect">
            <a:avLst/>
          </a:prstGeom>
          <a:noFill/>
        </p:spPr>
        <p:txBody>
          <a:bodyPr wrap="none" rtlCol="0">
            <a:spAutoFit/>
          </a:bodyPr>
          <a:lstStyle/>
          <a:p>
            <a:r>
              <a:rPr lang="en-US" sz="1000" dirty="0"/>
              <a:t>http://www.boneporosis.com/exercises.html</a:t>
            </a:r>
          </a:p>
        </p:txBody>
      </p:sp>
    </p:spTree>
    <p:extLst>
      <p:ext uri="{BB962C8B-B14F-4D97-AF65-F5344CB8AC3E}">
        <p14:creationId xmlns:p14="http://schemas.microsoft.com/office/powerpoint/2010/main" val="5484379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Adequate Calcium Intake</a:t>
            </a:r>
            <a:endParaRPr lang="en-US" dirty="0"/>
          </a:p>
        </p:txBody>
      </p:sp>
      <p:sp>
        <p:nvSpPr>
          <p:cNvPr id="3" name="Content Placeholder 2"/>
          <p:cNvSpPr>
            <a:spLocks noGrp="1"/>
          </p:cNvSpPr>
          <p:nvPr>
            <p:ph idx="1"/>
          </p:nvPr>
        </p:nvSpPr>
        <p:spPr>
          <a:xfrm>
            <a:off x="685800" y="1676400"/>
            <a:ext cx="7772400" cy="4419600"/>
          </a:xfrm>
        </p:spPr>
        <p:txBody>
          <a:bodyPr/>
          <a:lstStyle/>
          <a:p>
            <a:r>
              <a:rPr lang="en-US" sz="2800" dirty="0" smtClean="0"/>
              <a:t>All individuals – at least 1,200 mg/day</a:t>
            </a:r>
          </a:p>
          <a:p>
            <a:pPr lvl="1"/>
            <a:r>
              <a:rPr lang="en-US" sz="2400" dirty="0" smtClean="0"/>
              <a:t>Combined diet and supplements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895600"/>
            <a:ext cx="5105400"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04900" y="6172200"/>
            <a:ext cx="6705600" cy="523220"/>
          </a:xfrm>
          <a:prstGeom prst="rect">
            <a:avLst/>
          </a:prstGeom>
          <a:noFill/>
        </p:spPr>
        <p:txBody>
          <a:bodyPr wrap="square" rtlCol="0">
            <a:spAutoFit/>
          </a:bodyPr>
          <a:lstStyle/>
          <a:p>
            <a:r>
              <a:rPr lang="en-US" sz="1400" dirty="0"/>
              <a:t>Clinicians Guide To Prevention and Treatment of Osteoporosis.  Washington, DC: National Osteoporosis Foundation;2010.</a:t>
            </a:r>
          </a:p>
        </p:txBody>
      </p:sp>
    </p:spTree>
    <p:extLst>
      <p:ext uri="{BB962C8B-B14F-4D97-AF65-F5344CB8AC3E}">
        <p14:creationId xmlns:p14="http://schemas.microsoft.com/office/powerpoint/2010/main" val="34063109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Vitamin D</a:t>
            </a:r>
            <a:endParaRPr lang="en-US" dirty="0"/>
          </a:p>
        </p:txBody>
      </p:sp>
      <p:sp>
        <p:nvSpPr>
          <p:cNvPr id="3" name="Content Placeholder 2"/>
          <p:cNvSpPr>
            <a:spLocks noGrp="1"/>
          </p:cNvSpPr>
          <p:nvPr>
            <p:ph idx="1"/>
          </p:nvPr>
        </p:nvSpPr>
        <p:spPr/>
        <p:txBody>
          <a:bodyPr/>
          <a:lstStyle/>
          <a:p>
            <a:r>
              <a:rPr lang="en-US" dirty="0" smtClean="0"/>
              <a:t>Major role in calcium absorption, bone health, muscle performance and risk of falling</a:t>
            </a:r>
          </a:p>
          <a:p>
            <a:r>
              <a:rPr lang="en-US" dirty="0" smtClean="0"/>
              <a:t>Debate about optimal vitamin D level</a:t>
            </a:r>
          </a:p>
          <a:p>
            <a:pPr lvl="1"/>
            <a:r>
              <a:rPr lang="en-US" dirty="0"/>
              <a:t>25(OH)D level below 10 </a:t>
            </a:r>
            <a:r>
              <a:rPr lang="en-US" dirty="0" smtClean="0"/>
              <a:t>ng</a:t>
            </a:r>
            <a:r>
              <a:rPr lang="en-US" dirty="0" smtClean="0"/>
              <a:t>/mL</a:t>
            </a:r>
          </a:p>
          <a:p>
            <a:pPr lvl="2"/>
            <a:r>
              <a:rPr lang="en-US" dirty="0" smtClean="0"/>
              <a:t>Rickets </a:t>
            </a:r>
            <a:r>
              <a:rPr lang="en-US" dirty="0"/>
              <a:t>and </a:t>
            </a:r>
            <a:r>
              <a:rPr lang="en-US" dirty="0" smtClean="0"/>
              <a:t>osteomalacia</a:t>
            </a:r>
            <a:r>
              <a:rPr lang="en-US" dirty="0" smtClean="0"/>
              <a:t>*</a:t>
            </a:r>
          </a:p>
          <a:p>
            <a:pPr lvl="1"/>
            <a:r>
              <a:rPr lang="en-US" dirty="0" smtClean="0"/>
              <a:t>≤ 30 </a:t>
            </a:r>
            <a:r>
              <a:rPr lang="en-US" dirty="0" smtClean="0"/>
              <a:t>ng</a:t>
            </a:r>
            <a:r>
              <a:rPr lang="en-US" dirty="0" smtClean="0"/>
              <a:t>/ml currently the favored level to suggest deficiency**</a:t>
            </a:r>
          </a:p>
          <a:p>
            <a:pPr lvl="2"/>
            <a:endParaRPr lang="en-US" dirty="0" smtClean="0"/>
          </a:p>
        </p:txBody>
      </p:sp>
      <p:sp>
        <p:nvSpPr>
          <p:cNvPr id="4" name="TextBox 3"/>
          <p:cNvSpPr txBox="1"/>
          <p:nvPr/>
        </p:nvSpPr>
        <p:spPr>
          <a:xfrm>
            <a:off x="990600" y="6400800"/>
            <a:ext cx="2871299" cy="553998"/>
          </a:xfrm>
          <a:prstGeom prst="rect">
            <a:avLst/>
          </a:prstGeom>
          <a:noFill/>
        </p:spPr>
        <p:txBody>
          <a:bodyPr wrap="none" rtlCol="0">
            <a:spAutoFit/>
          </a:bodyPr>
          <a:lstStyle/>
          <a:p>
            <a:pPr marL="171450" indent="-171450">
              <a:buFont typeface="Arial" charset="0"/>
              <a:buChar char="•"/>
            </a:pPr>
            <a:r>
              <a:rPr lang="en-US" sz="1000" dirty="0" smtClean="0"/>
              <a:t>*N </a:t>
            </a:r>
            <a:r>
              <a:rPr lang="en-US" sz="1000" dirty="0"/>
              <a:t>Engl</a:t>
            </a:r>
            <a:r>
              <a:rPr lang="en-US" sz="1000" dirty="0"/>
              <a:t> J Med 2007;357:266-281</a:t>
            </a:r>
            <a:r>
              <a:rPr lang="en-US" sz="1000" dirty="0" smtClean="0"/>
              <a:t>.</a:t>
            </a:r>
          </a:p>
          <a:p>
            <a:pPr marL="171450" indent="-171450">
              <a:buFont typeface="Arial" charset="0"/>
              <a:buChar char="•"/>
            </a:pPr>
            <a:r>
              <a:rPr lang="en-US" sz="1000" dirty="0" smtClean="0"/>
              <a:t>**</a:t>
            </a:r>
            <a:r>
              <a:rPr lang="en-US" sz="1000" dirty="0"/>
              <a:t> J </a:t>
            </a:r>
            <a:r>
              <a:rPr lang="en-US" sz="1000" dirty="0"/>
              <a:t>Clin</a:t>
            </a:r>
            <a:r>
              <a:rPr lang="en-US" sz="1000" dirty="0"/>
              <a:t> </a:t>
            </a:r>
            <a:r>
              <a:rPr lang="en-US" sz="1000" dirty="0"/>
              <a:t>Endocrinol</a:t>
            </a:r>
            <a:r>
              <a:rPr lang="en-US" sz="1000" dirty="0"/>
              <a:t> </a:t>
            </a:r>
            <a:r>
              <a:rPr lang="en-US" sz="1000" dirty="0"/>
              <a:t>Metab</a:t>
            </a:r>
            <a:r>
              <a:rPr lang="en-US" sz="1000" dirty="0"/>
              <a:t> 2010;95:471-478.</a:t>
            </a:r>
          </a:p>
          <a:p>
            <a:pPr marL="171450" indent="-171450">
              <a:buFont typeface="Arial" charset="0"/>
              <a:buChar char="•"/>
            </a:pPr>
            <a:endParaRPr lang="en-US" sz="1000" dirty="0"/>
          </a:p>
        </p:txBody>
      </p:sp>
    </p:spTree>
    <p:extLst>
      <p:ext uri="{BB962C8B-B14F-4D97-AF65-F5344CB8AC3E}">
        <p14:creationId xmlns:p14="http://schemas.microsoft.com/office/powerpoint/2010/main" val="35666843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09600"/>
          </a:xfrm>
        </p:spPr>
        <p:txBody>
          <a:bodyPr/>
          <a:lstStyle/>
          <a:p>
            <a:r>
              <a:rPr lang="en-US" dirty="0" smtClean="0"/>
              <a:t>Dietary Sources of Vitamin 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76217581"/>
              </p:ext>
            </p:extLst>
          </p:nvPr>
        </p:nvGraphicFramePr>
        <p:xfrm>
          <a:off x="685800" y="1066800"/>
          <a:ext cx="7772400" cy="4820920"/>
        </p:xfrm>
        <a:graphic>
          <a:graphicData uri="http://schemas.openxmlformats.org/drawingml/2006/table">
            <a:tbl>
              <a:tblPr firstRow="1" bandRow="1">
                <a:tableStyleId>{5C22544A-7EE6-4342-B048-85BDC9FD1C3A}</a:tableStyleId>
              </a:tblPr>
              <a:tblGrid>
                <a:gridCol w="3886200"/>
                <a:gridCol w="3886200"/>
              </a:tblGrid>
              <a:tr h="370840">
                <a:tc>
                  <a:txBody>
                    <a:bodyPr/>
                    <a:lstStyle/>
                    <a:p>
                      <a:r>
                        <a:rPr lang="en-US" dirty="0" smtClean="0"/>
                        <a:t>Source</a:t>
                      </a:r>
                      <a:endParaRPr lang="en-US" dirty="0"/>
                    </a:p>
                  </a:txBody>
                  <a:tcPr/>
                </a:tc>
                <a:tc>
                  <a:txBody>
                    <a:bodyPr/>
                    <a:lstStyle/>
                    <a:p>
                      <a:r>
                        <a:rPr lang="en-US" dirty="0" smtClean="0"/>
                        <a:t>Vitamin</a:t>
                      </a:r>
                      <a:r>
                        <a:rPr lang="en-US" baseline="0" dirty="0" smtClean="0"/>
                        <a:t> D Content</a:t>
                      </a:r>
                      <a:endParaRPr lang="en-US" dirty="0"/>
                    </a:p>
                  </a:txBody>
                  <a:tcPr/>
                </a:tc>
              </a:tr>
              <a:tr h="370840">
                <a:tc>
                  <a:txBody>
                    <a:bodyPr/>
                    <a:lstStyle/>
                    <a:p>
                      <a:r>
                        <a:rPr lang="en-US" dirty="0" smtClean="0"/>
                        <a:t>Fresh</a:t>
                      </a:r>
                      <a:r>
                        <a:rPr lang="en-US" baseline="0" dirty="0" smtClean="0"/>
                        <a:t> wild-caught salmon (3.5 oz)</a:t>
                      </a:r>
                      <a:endParaRPr lang="en-US" dirty="0"/>
                    </a:p>
                  </a:txBody>
                  <a:tcPr/>
                </a:tc>
                <a:tc>
                  <a:txBody>
                    <a:bodyPr/>
                    <a:lstStyle/>
                    <a:p>
                      <a:r>
                        <a:rPr lang="en-US" dirty="0" smtClean="0"/>
                        <a:t>600-1000 IU vit D3</a:t>
                      </a:r>
                      <a:endParaRPr lang="en-US" dirty="0"/>
                    </a:p>
                  </a:txBody>
                  <a:tcPr/>
                </a:tc>
              </a:tr>
              <a:tr h="370840">
                <a:tc>
                  <a:txBody>
                    <a:bodyPr/>
                    <a:lstStyle/>
                    <a:p>
                      <a:r>
                        <a:rPr lang="en-US" dirty="0" smtClean="0"/>
                        <a:t>Farm raised</a:t>
                      </a:r>
                      <a:r>
                        <a:rPr lang="en-US" baseline="0" dirty="0" smtClean="0"/>
                        <a:t> salmon (3.5 oz)</a:t>
                      </a:r>
                      <a:endParaRPr lang="en-US" dirty="0"/>
                    </a:p>
                  </a:txBody>
                  <a:tcPr/>
                </a:tc>
                <a:tc>
                  <a:txBody>
                    <a:bodyPr/>
                    <a:lstStyle/>
                    <a:p>
                      <a:r>
                        <a:rPr lang="en-US" dirty="0" smtClean="0"/>
                        <a:t>100-250 IU vit D3</a:t>
                      </a:r>
                      <a:endParaRPr lang="en-US" dirty="0"/>
                    </a:p>
                  </a:txBody>
                  <a:tcPr/>
                </a:tc>
              </a:tr>
              <a:tr h="370840">
                <a:tc>
                  <a:txBody>
                    <a:bodyPr/>
                    <a:lstStyle/>
                    <a:p>
                      <a:r>
                        <a:rPr lang="en-US" dirty="0" smtClean="0"/>
                        <a:t>Canned salmon (3.5 oz)</a:t>
                      </a:r>
                      <a:endParaRPr lang="en-US" dirty="0"/>
                    </a:p>
                  </a:txBody>
                  <a:tcPr/>
                </a:tc>
                <a:tc>
                  <a:txBody>
                    <a:bodyPr/>
                    <a:lstStyle/>
                    <a:p>
                      <a:r>
                        <a:rPr lang="en-US" dirty="0" smtClean="0"/>
                        <a:t>300-60</a:t>
                      </a:r>
                      <a:r>
                        <a:rPr lang="en-US" baseline="0" dirty="0" smtClean="0"/>
                        <a:t>0 IU vit D3</a:t>
                      </a:r>
                      <a:endParaRPr lang="en-US" dirty="0"/>
                    </a:p>
                  </a:txBody>
                  <a:tcPr/>
                </a:tc>
              </a:tr>
              <a:tr h="370840">
                <a:tc>
                  <a:txBody>
                    <a:bodyPr/>
                    <a:lstStyle/>
                    <a:p>
                      <a:r>
                        <a:rPr lang="en-US" dirty="0" smtClean="0"/>
                        <a:t>Sardines, canned (3.5 oz)</a:t>
                      </a:r>
                      <a:endParaRPr lang="en-US" dirty="0"/>
                    </a:p>
                  </a:txBody>
                  <a:tcPr/>
                </a:tc>
                <a:tc>
                  <a:txBody>
                    <a:bodyPr/>
                    <a:lstStyle/>
                    <a:p>
                      <a:r>
                        <a:rPr lang="en-US" dirty="0" smtClean="0"/>
                        <a:t>300 IU vit D3</a:t>
                      </a:r>
                      <a:endParaRPr lang="en-US" dirty="0"/>
                    </a:p>
                  </a:txBody>
                  <a:tcPr/>
                </a:tc>
              </a:tr>
              <a:tr h="370840">
                <a:tc>
                  <a:txBody>
                    <a:bodyPr/>
                    <a:lstStyle/>
                    <a:p>
                      <a:r>
                        <a:rPr lang="en-US" dirty="0" smtClean="0"/>
                        <a:t>Tuna, canned (3.6</a:t>
                      </a:r>
                      <a:r>
                        <a:rPr lang="en-US" baseline="0" dirty="0" smtClean="0"/>
                        <a:t> oz)</a:t>
                      </a:r>
                      <a:endParaRPr lang="en-US" dirty="0"/>
                    </a:p>
                  </a:txBody>
                  <a:tcPr/>
                </a:tc>
                <a:tc>
                  <a:txBody>
                    <a:bodyPr/>
                    <a:lstStyle/>
                    <a:p>
                      <a:r>
                        <a:rPr lang="en-US" dirty="0" smtClean="0"/>
                        <a:t>230 IU vit D3</a:t>
                      </a:r>
                      <a:endParaRPr lang="en-US" dirty="0"/>
                    </a:p>
                  </a:txBody>
                  <a:tcPr/>
                </a:tc>
              </a:tr>
              <a:tr h="370840">
                <a:tc>
                  <a:txBody>
                    <a:bodyPr/>
                    <a:lstStyle/>
                    <a:p>
                      <a:r>
                        <a:rPr lang="en-US" dirty="0" smtClean="0"/>
                        <a:t>Cod liver oil (1tsp)</a:t>
                      </a:r>
                      <a:endParaRPr lang="en-US" dirty="0"/>
                    </a:p>
                  </a:txBody>
                  <a:tcPr/>
                </a:tc>
                <a:tc>
                  <a:txBody>
                    <a:bodyPr/>
                    <a:lstStyle/>
                    <a:p>
                      <a:r>
                        <a:rPr lang="en-US" dirty="0" smtClean="0"/>
                        <a:t>400-1,000</a:t>
                      </a:r>
                      <a:r>
                        <a:rPr lang="en-US" baseline="0" dirty="0" smtClean="0"/>
                        <a:t> IU vit D3</a:t>
                      </a:r>
                      <a:endParaRPr lang="en-US" dirty="0"/>
                    </a:p>
                  </a:txBody>
                  <a:tcPr/>
                </a:tc>
              </a:tr>
              <a:tr h="370840">
                <a:tc>
                  <a:txBody>
                    <a:bodyPr/>
                    <a:lstStyle/>
                    <a:p>
                      <a:r>
                        <a:rPr lang="en-US" dirty="0" smtClean="0"/>
                        <a:t>Egg yolk</a:t>
                      </a:r>
                      <a:endParaRPr lang="en-US" dirty="0"/>
                    </a:p>
                  </a:txBody>
                  <a:tcPr/>
                </a:tc>
                <a:tc>
                  <a:txBody>
                    <a:bodyPr/>
                    <a:lstStyle/>
                    <a:p>
                      <a:r>
                        <a:rPr lang="en-US" dirty="0" smtClean="0"/>
                        <a:t>20</a:t>
                      </a:r>
                      <a:r>
                        <a:rPr lang="en-US" baseline="0" dirty="0" smtClean="0"/>
                        <a:t> IU vit D2 or D3</a:t>
                      </a:r>
                      <a:endParaRPr lang="en-US" dirty="0"/>
                    </a:p>
                  </a:txBody>
                  <a:tcPr/>
                </a:tc>
              </a:tr>
              <a:tr h="370840">
                <a:tc>
                  <a:txBody>
                    <a:bodyPr/>
                    <a:lstStyle/>
                    <a:p>
                      <a:r>
                        <a:rPr lang="en-US" dirty="0" smtClean="0"/>
                        <a:t>Fortified</a:t>
                      </a:r>
                      <a:r>
                        <a:rPr lang="en-US" baseline="0" dirty="0" smtClean="0"/>
                        <a:t> milk</a:t>
                      </a:r>
                      <a:endParaRPr lang="en-US" dirty="0"/>
                    </a:p>
                  </a:txBody>
                  <a:tcPr/>
                </a:tc>
                <a:tc>
                  <a:txBody>
                    <a:bodyPr/>
                    <a:lstStyle/>
                    <a:p>
                      <a:r>
                        <a:rPr lang="en-US" dirty="0" smtClean="0"/>
                        <a:t>100 IU vit</a:t>
                      </a:r>
                      <a:r>
                        <a:rPr lang="en-US" baseline="0" dirty="0" smtClean="0"/>
                        <a:t> D3/8oz</a:t>
                      </a:r>
                      <a:endParaRPr lang="en-US" dirty="0"/>
                    </a:p>
                  </a:txBody>
                  <a:tcPr/>
                </a:tc>
              </a:tr>
              <a:tr h="370840">
                <a:tc>
                  <a:txBody>
                    <a:bodyPr/>
                    <a:lstStyle/>
                    <a:p>
                      <a:r>
                        <a:rPr lang="en-US" dirty="0" smtClean="0"/>
                        <a:t>Fortified orange</a:t>
                      </a:r>
                      <a:r>
                        <a:rPr lang="en-US" baseline="0" dirty="0" smtClean="0"/>
                        <a:t> juice</a:t>
                      </a:r>
                      <a:endParaRPr lang="en-US" dirty="0"/>
                    </a:p>
                  </a:txBody>
                  <a:tcPr/>
                </a:tc>
                <a:tc>
                  <a:txBody>
                    <a:bodyPr/>
                    <a:lstStyle/>
                    <a:p>
                      <a:r>
                        <a:rPr lang="en-US" dirty="0" smtClean="0"/>
                        <a:t>100 IU vit D3/8oz</a:t>
                      </a:r>
                      <a:endParaRPr lang="en-US" dirty="0"/>
                    </a:p>
                  </a:txBody>
                  <a:tcPr/>
                </a:tc>
              </a:tr>
              <a:tr h="370840">
                <a:tc>
                  <a:txBody>
                    <a:bodyPr/>
                    <a:lstStyle/>
                    <a:p>
                      <a:r>
                        <a:rPr lang="en-US" dirty="0" smtClean="0"/>
                        <a:t>Fortified yogurt</a:t>
                      </a:r>
                      <a:endParaRPr lang="en-US" dirty="0"/>
                    </a:p>
                  </a:txBody>
                  <a:tcPr/>
                </a:tc>
                <a:tc>
                  <a:txBody>
                    <a:bodyPr/>
                    <a:lstStyle/>
                    <a:p>
                      <a:r>
                        <a:rPr lang="en-US" dirty="0" smtClean="0"/>
                        <a:t>100 IU vit</a:t>
                      </a:r>
                      <a:r>
                        <a:rPr lang="en-US" baseline="0" dirty="0" smtClean="0"/>
                        <a:t> D3/8 oz</a:t>
                      </a:r>
                      <a:endParaRPr lang="en-US" dirty="0"/>
                    </a:p>
                  </a:txBody>
                  <a:tcPr/>
                </a:tc>
              </a:tr>
              <a:tr h="370840">
                <a:tc>
                  <a:txBody>
                    <a:bodyPr/>
                    <a:lstStyle/>
                    <a:p>
                      <a:r>
                        <a:rPr lang="en-US" dirty="0" smtClean="0"/>
                        <a:t>Fortified cheeses</a:t>
                      </a:r>
                      <a:endParaRPr lang="en-US" dirty="0"/>
                    </a:p>
                  </a:txBody>
                  <a:tcPr/>
                </a:tc>
                <a:tc>
                  <a:txBody>
                    <a:bodyPr/>
                    <a:lstStyle/>
                    <a:p>
                      <a:r>
                        <a:rPr lang="en-US" dirty="0" smtClean="0"/>
                        <a:t>100 IU vit</a:t>
                      </a:r>
                      <a:r>
                        <a:rPr lang="en-US" baseline="0" dirty="0" smtClean="0"/>
                        <a:t> D3/3 oz</a:t>
                      </a:r>
                      <a:endParaRPr lang="en-US" dirty="0"/>
                    </a:p>
                  </a:txBody>
                  <a:tcPr/>
                </a:tc>
              </a:tr>
              <a:tr h="370840">
                <a:tc>
                  <a:txBody>
                    <a:bodyPr/>
                    <a:lstStyle/>
                    <a:p>
                      <a:r>
                        <a:rPr lang="en-US" dirty="0" smtClean="0"/>
                        <a:t>Fortified</a:t>
                      </a:r>
                      <a:r>
                        <a:rPr lang="en-US" baseline="0" dirty="0" smtClean="0"/>
                        <a:t> breakfast cereal</a:t>
                      </a:r>
                      <a:endParaRPr lang="en-US" dirty="0"/>
                    </a:p>
                  </a:txBody>
                  <a:tcPr/>
                </a:tc>
                <a:tc>
                  <a:txBody>
                    <a:bodyPr/>
                    <a:lstStyle/>
                    <a:p>
                      <a:r>
                        <a:rPr lang="en-US" dirty="0" smtClean="0"/>
                        <a:t>100 IU vit</a:t>
                      </a:r>
                      <a:r>
                        <a:rPr lang="en-US" baseline="0" dirty="0" smtClean="0"/>
                        <a:t> D3/serving</a:t>
                      </a:r>
                      <a:endParaRPr lang="en-US" dirty="0"/>
                    </a:p>
                  </a:txBody>
                  <a:tcPr/>
                </a:tc>
              </a:tr>
            </a:tbl>
          </a:graphicData>
        </a:graphic>
      </p:graphicFrame>
    </p:spTree>
    <p:extLst>
      <p:ext uri="{BB962C8B-B14F-4D97-AF65-F5344CB8AC3E}">
        <p14:creationId xmlns:p14="http://schemas.microsoft.com/office/powerpoint/2010/main" val="4247065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886200"/>
            <a:ext cx="7772400" cy="1362075"/>
          </a:xfrm>
        </p:spPr>
        <p:txBody>
          <a:bodyPr/>
          <a:lstStyle/>
          <a:p>
            <a:r>
              <a:rPr lang="en-US" dirty="0" smtClean="0"/>
              <a:t>What is currently accepted about bone disease</a:t>
            </a:r>
            <a:endParaRPr lang="en-US" dirty="0"/>
          </a:p>
        </p:txBody>
      </p:sp>
      <p:sp>
        <p:nvSpPr>
          <p:cNvPr id="5" name="Text Placeholder 4"/>
          <p:cNvSpPr>
            <a:spLocks noGrp="1"/>
          </p:cNvSpPr>
          <p:nvPr>
            <p:ph type="body" idx="1"/>
          </p:nvPr>
        </p:nvSpPr>
        <p:spPr>
          <a:xfrm>
            <a:off x="685800" y="2438400"/>
            <a:ext cx="7772400" cy="1500187"/>
          </a:xfrm>
        </p:spPr>
        <p:txBody>
          <a:bodyPr/>
          <a:lstStyle/>
          <a:p>
            <a:endParaRPr lang="en-US" dirty="0"/>
          </a:p>
        </p:txBody>
      </p:sp>
    </p:spTree>
    <p:extLst>
      <p:ext uri="{BB962C8B-B14F-4D97-AF65-F5344CB8AC3E}">
        <p14:creationId xmlns:p14="http://schemas.microsoft.com/office/powerpoint/2010/main" val="41822402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Vitamin D Replacement Options in the Setting of Deficiency</a:t>
            </a:r>
            <a:endParaRPr lang="en-US" sz="4000" dirty="0"/>
          </a:p>
        </p:txBody>
      </p:sp>
      <p:sp>
        <p:nvSpPr>
          <p:cNvPr id="3" name="Content Placeholder 2"/>
          <p:cNvSpPr>
            <a:spLocks noGrp="1"/>
          </p:cNvSpPr>
          <p:nvPr>
            <p:ph idx="1"/>
          </p:nvPr>
        </p:nvSpPr>
        <p:spPr/>
        <p:txBody>
          <a:bodyPr/>
          <a:lstStyle/>
          <a:p>
            <a:r>
              <a:rPr lang="en-US" dirty="0" smtClean="0"/>
              <a:t>50,000 </a:t>
            </a:r>
            <a:r>
              <a:rPr lang="en-US" dirty="0"/>
              <a:t>IU vitamin D weekly for 8 weeks, then 50,000 IU vitamin D every 2-4 weeks, or</a:t>
            </a:r>
          </a:p>
          <a:p>
            <a:r>
              <a:rPr lang="en-US" dirty="0"/>
              <a:t>1000 IU vitamin D3 daily, or</a:t>
            </a:r>
          </a:p>
          <a:p>
            <a:r>
              <a:rPr lang="en-US" dirty="0"/>
              <a:t>3000 IU vitamin D2 daily, or</a:t>
            </a:r>
          </a:p>
          <a:p>
            <a:r>
              <a:rPr lang="en-US" dirty="0"/>
              <a:t>100,000 IU vitamin D3 every 3 months</a:t>
            </a:r>
          </a:p>
          <a:p>
            <a:endParaRPr lang="en-US" dirty="0"/>
          </a:p>
        </p:txBody>
      </p:sp>
    </p:spTree>
    <p:extLst>
      <p:ext uri="{BB962C8B-B14F-4D97-AF65-F5344CB8AC3E}">
        <p14:creationId xmlns:p14="http://schemas.microsoft.com/office/powerpoint/2010/main" val="24670476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sz="3600" dirty="0" smtClean="0"/>
              <a:t>Pharmacologic Therapy </a:t>
            </a:r>
            <a:br>
              <a:rPr lang="en-US" sz="3600" dirty="0" smtClean="0"/>
            </a:br>
            <a:r>
              <a:rPr lang="en-US" sz="3600" dirty="0" smtClean="0"/>
              <a:t>National Osteoporosis Foundation</a:t>
            </a:r>
            <a:endParaRPr lang="en-US" sz="3600" dirty="0"/>
          </a:p>
        </p:txBody>
      </p:sp>
      <p:sp>
        <p:nvSpPr>
          <p:cNvPr id="3" name="Content Placeholder 2"/>
          <p:cNvSpPr>
            <a:spLocks noGrp="1"/>
          </p:cNvSpPr>
          <p:nvPr>
            <p:ph idx="1"/>
          </p:nvPr>
        </p:nvSpPr>
        <p:spPr>
          <a:xfrm>
            <a:off x="685800" y="1600200"/>
            <a:ext cx="7772400" cy="3276600"/>
          </a:xfrm>
        </p:spPr>
        <p:txBody>
          <a:bodyPr/>
          <a:lstStyle/>
          <a:p>
            <a:r>
              <a:rPr lang="en-US" dirty="0" smtClean="0"/>
              <a:t>Consider in </a:t>
            </a:r>
            <a:r>
              <a:rPr lang="en-US" dirty="0"/>
              <a:t>p</a:t>
            </a:r>
            <a:r>
              <a:rPr lang="en-US" dirty="0" smtClean="0"/>
              <a:t>erimenopausal women and men ≥ 50 </a:t>
            </a:r>
            <a:r>
              <a:rPr lang="en-US" dirty="0" smtClean="0"/>
              <a:t>yrs</a:t>
            </a:r>
            <a:r>
              <a:rPr lang="en-US" dirty="0" smtClean="0"/>
              <a:t> if </a:t>
            </a:r>
          </a:p>
          <a:p>
            <a:pPr lvl="1"/>
            <a:r>
              <a:rPr lang="en-US" sz="2400" dirty="0" smtClean="0"/>
              <a:t>Hip or vertebral fracture</a:t>
            </a:r>
          </a:p>
          <a:p>
            <a:pPr lvl="1"/>
            <a:r>
              <a:rPr lang="en-US" sz="2400" dirty="0" smtClean="0"/>
              <a:t>T-score ≤ -2.5 at femoral neck or spine after exclude secondary causes</a:t>
            </a:r>
          </a:p>
          <a:p>
            <a:pPr lvl="1"/>
            <a:r>
              <a:rPr lang="en-US" sz="2400" dirty="0" smtClean="0"/>
              <a:t>Low bone mass (T score -1.0 to -2.5 at femoral neck or spine) + 10 year </a:t>
            </a:r>
            <a:r>
              <a:rPr lang="en-US" sz="2400" dirty="0" smtClean="0"/>
              <a:t>prob</a:t>
            </a:r>
            <a:r>
              <a:rPr lang="en-US" sz="2400" dirty="0" smtClean="0"/>
              <a:t> of hip fracture ≥ 3 % or 10 </a:t>
            </a:r>
            <a:r>
              <a:rPr lang="en-US" sz="2400" dirty="0" smtClean="0"/>
              <a:t>yr</a:t>
            </a:r>
            <a:r>
              <a:rPr lang="en-US" sz="2400" dirty="0" smtClean="0"/>
              <a:t> </a:t>
            </a:r>
            <a:r>
              <a:rPr lang="en-US" sz="2400" dirty="0" smtClean="0"/>
              <a:t>prob</a:t>
            </a:r>
            <a:r>
              <a:rPr lang="en-US" sz="2400" dirty="0" smtClean="0"/>
              <a:t> of major osteoporosis related fracture ≥ 20%</a:t>
            </a:r>
          </a:p>
          <a:p>
            <a:pPr lvl="1"/>
            <a:r>
              <a:rPr lang="en-US" sz="2400" dirty="0" smtClean="0"/>
              <a:t>Patient preference</a:t>
            </a:r>
          </a:p>
        </p:txBody>
      </p:sp>
      <p:sp>
        <p:nvSpPr>
          <p:cNvPr id="4" name="TextBox 3"/>
          <p:cNvSpPr txBox="1"/>
          <p:nvPr/>
        </p:nvSpPr>
        <p:spPr>
          <a:xfrm>
            <a:off x="762000" y="6144399"/>
            <a:ext cx="7467600" cy="553998"/>
          </a:xfrm>
          <a:prstGeom prst="rect">
            <a:avLst/>
          </a:prstGeom>
          <a:noFill/>
        </p:spPr>
        <p:txBody>
          <a:bodyPr wrap="square" rtlCol="0">
            <a:spAutoFit/>
          </a:bodyPr>
          <a:lstStyle/>
          <a:p>
            <a:r>
              <a:rPr lang="en-US" sz="1200" dirty="0"/>
              <a:t>Adapted from National Osteoporosis Foundation. Clinicians Guide To Prevention and Treatment of Osteoporosis.  Washington, DC: National Osteoporosis Foundation;2010</a:t>
            </a:r>
            <a:r>
              <a:rPr lang="en-US" sz="1400" dirty="0"/>
              <a:t>.</a:t>
            </a:r>
            <a:r>
              <a:rPr lang="en-US" dirty="0"/>
              <a:t> </a:t>
            </a:r>
          </a:p>
        </p:txBody>
      </p:sp>
    </p:spTree>
    <p:extLst>
      <p:ext uri="{BB962C8B-B14F-4D97-AF65-F5344CB8AC3E}">
        <p14:creationId xmlns:p14="http://schemas.microsoft.com/office/powerpoint/2010/main" val="11050581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ACOG: Who to Treat</a:t>
            </a:r>
            <a:endParaRPr lang="en-US" dirty="0"/>
          </a:p>
        </p:txBody>
      </p:sp>
      <p:sp>
        <p:nvSpPr>
          <p:cNvPr id="3" name="Content Placeholder 2"/>
          <p:cNvSpPr>
            <a:spLocks noGrp="1"/>
          </p:cNvSpPr>
          <p:nvPr>
            <p:ph idx="1"/>
          </p:nvPr>
        </p:nvSpPr>
        <p:spPr/>
        <p:txBody>
          <a:bodyPr/>
          <a:lstStyle/>
          <a:p>
            <a:r>
              <a:rPr lang="en-US" dirty="0" smtClean="0"/>
              <a:t>Women with history of fragility or low-impact fracture</a:t>
            </a:r>
            <a:r>
              <a:rPr lang="en-US" dirty="0"/>
              <a:t> </a:t>
            </a:r>
            <a:r>
              <a:rPr lang="en-US" dirty="0" smtClean="0"/>
              <a:t>(A)</a:t>
            </a:r>
          </a:p>
          <a:p>
            <a:r>
              <a:rPr lang="en-US" dirty="0" smtClean="0"/>
              <a:t>Postmenopausal women with BMD T score &lt; -2 by central DXA in absence of risk factors (RF) or &lt;-1.5 with 1 or more RF (A)</a:t>
            </a:r>
          </a:p>
        </p:txBody>
      </p:sp>
      <p:sp>
        <p:nvSpPr>
          <p:cNvPr id="4" name="TextBox 3"/>
          <p:cNvSpPr txBox="1"/>
          <p:nvPr/>
        </p:nvSpPr>
        <p:spPr>
          <a:xfrm>
            <a:off x="1600200" y="5943600"/>
            <a:ext cx="4166525" cy="584775"/>
          </a:xfrm>
          <a:prstGeom prst="rect">
            <a:avLst/>
          </a:prstGeom>
          <a:noFill/>
        </p:spPr>
        <p:txBody>
          <a:bodyPr wrap="none" rtlCol="0">
            <a:spAutoFit/>
          </a:bodyPr>
          <a:lstStyle/>
          <a:p>
            <a:r>
              <a:rPr lang="en-US" sz="1400" dirty="0"/>
              <a:t>ACOG Practice Bulletin Number 50, January 2004</a:t>
            </a:r>
          </a:p>
          <a:p>
            <a:endParaRPr lang="en-US" dirty="0"/>
          </a:p>
        </p:txBody>
      </p:sp>
    </p:spTree>
    <p:extLst>
      <p:ext uri="{BB962C8B-B14F-4D97-AF65-F5344CB8AC3E}">
        <p14:creationId xmlns:p14="http://schemas.microsoft.com/office/powerpoint/2010/main" val="41536532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32657"/>
            <a:ext cx="8229600" cy="762000"/>
          </a:xfrm>
        </p:spPr>
        <p:txBody>
          <a:bodyPr/>
          <a:lstStyle/>
          <a:p>
            <a:r>
              <a:rPr lang="en-US" dirty="0" smtClean="0"/>
              <a:t>Bisphosphonates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84206839"/>
              </p:ext>
            </p:extLst>
          </p:nvPr>
        </p:nvGraphicFramePr>
        <p:xfrm>
          <a:off x="304800" y="914400"/>
          <a:ext cx="8458200" cy="5799425"/>
        </p:xfrm>
        <a:graphic>
          <a:graphicData uri="http://schemas.openxmlformats.org/drawingml/2006/table">
            <a:tbl>
              <a:tblPr firstRow="1" firstCol="1" bandRow="1">
                <a:tableStyleId>{5C22544A-7EE6-4342-B048-85BDC9FD1C3A}</a:tableStyleId>
              </a:tblPr>
              <a:tblGrid>
                <a:gridCol w="1349893"/>
                <a:gridCol w="1216555"/>
                <a:gridCol w="968380"/>
                <a:gridCol w="145708"/>
                <a:gridCol w="964486"/>
                <a:gridCol w="1436451"/>
                <a:gridCol w="2376727"/>
              </a:tblGrid>
              <a:tr h="635645">
                <a:tc>
                  <a:txBody>
                    <a:bodyPr/>
                    <a:lstStyle/>
                    <a:p>
                      <a:endParaRPr lang="en-US" sz="1400" dirty="0"/>
                    </a:p>
                  </a:txBody>
                  <a:tcPr marL="68580" marR="68580" marT="0" marB="0"/>
                </a:tc>
                <a:tc>
                  <a:txBody>
                    <a:bodyPr/>
                    <a:lstStyle/>
                    <a:p>
                      <a:pPr marL="0" marR="0">
                        <a:lnSpc>
                          <a:spcPct val="115000"/>
                        </a:lnSpc>
                        <a:spcBef>
                          <a:spcPts val="0"/>
                        </a:spcBef>
                        <a:spcAft>
                          <a:spcPts val="0"/>
                        </a:spcAft>
                      </a:pPr>
                      <a:r>
                        <a:rPr lang="en-US" sz="1400" dirty="0" smtClean="0">
                          <a:effectLst/>
                          <a:latin typeface="Calibri"/>
                          <a:ea typeface="Calibri"/>
                          <a:cs typeface="Times New Roman"/>
                        </a:rPr>
                        <a:t>Dose</a:t>
                      </a:r>
                      <a:endParaRPr lang="en-US" sz="1400" dirty="0">
                        <a:effectLst/>
                        <a:latin typeface="Calibri"/>
                        <a:ea typeface="Calibri"/>
                        <a:cs typeface="Times New Roman"/>
                      </a:endParaRPr>
                    </a:p>
                  </a:txBody>
                  <a:tcPr marL="68580" marR="68580" marT="0" marB="0"/>
                </a:tc>
                <a:tc gridSpan="3">
                  <a:txBody>
                    <a:bodyPr/>
                    <a:lstStyle/>
                    <a:p>
                      <a:pPr marL="0" marR="0" algn="ctr">
                        <a:lnSpc>
                          <a:spcPct val="115000"/>
                        </a:lnSpc>
                        <a:spcBef>
                          <a:spcPts val="0"/>
                        </a:spcBef>
                        <a:spcAft>
                          <a:spcPts val="0"/>
                        </a:spcAft>
                      </a:pPr>
                      <a:r>
                        <a:rPr lang="en-US" sz="1400" dirty="0" smtClean="0">
                          <a:effectLst/>
                          <a:latin typeface="Calibri"/>
                          <a:ea typeface="Calibri"/>
                          <a:cs typeface="Times New Roman"/>
                        </a:rPr>
                        <a:t>Postmenopausal</a:t>
                      </a:r>
                      <a:r>
                        <a:rPr lang="en-US" sz="1400" baseline="0" dirty="0" smtClean="0">
                          <a:effectLst/>
                          <a:latin typeface="Calibri"/>
                          <a:ea typeface="Calibri"/>
                          <a:cs typeface="Times New Roman"/>
                        </a:rPr>
                        <a:t> Osteoporosis</a:t>
                      </a:r>
                      <a:endParaRPr lang="en-US" sz="14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latin typeface="Calibri"/>
                          <a:ea typeface="Calibri"/>
                          <a:cs typeface="Times New Roman"/>
                        </a:rPr>
                        <a:t>Osteoporosis</a:t>
                      </a:r>
                      <a:r>
                        <a:rPr lang="en-US" sz="1400" baseline="0" dirty="0" smtClean="0">
                          <a:effectLst/>
                          <a:latin typeface="Calibri"/>
                          <a:ea typeface="Calibri"/>
                          <a:cs typeface="Times New Roman"/>
                        </a:rPr>
                        <a:t> in Men</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latin typeface="Calibri"/>
                          <a:ea typeface="Calibri"/>
                          <a:cs typeface="Times New Roman"/>
                        </a:rPr>
                        <a:t>Major SEs</a:t>
                      </a:r>
                      <a:endParaRPr lang="en-US" sz="1400" dirty="0">
                        <a:effectLst/>
                        <a:latin typeface="Calibri"/>
                        <a:ea typeface="Calibri"/>
                        <a:cs typeface="Times New Roman"/>
                      </a:endParaRPr>
                    </a:p>
                  </a:txBody>
                  <a:tcPr marL="68580" marR="68580" marT="0" marB="0"/>
                </a:tc>
              </a:tr>
              <a:tr h="285073">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68580" marR="68580" marT="0" marB="0"/>
                </a:tc>
                <a:tc gridSpan="2">
                  <a:txBody>
                    <a:bodyPr/>
                    <a:lstStyle/>
                    <a:p>
                      <a:pPr marL="0" marR="0">
                        <a:lnSpc>
                          <a:spcPct val="115000"/>
                        </a:lnSpc>
                        <a:spcBef>
                          <a:spcPts val="0"/>
                        </a:spcBef>
                        <a:spcAft>
                          <a:spcPts val="0"/>
                        </a:spcAft>
                      </a:pPr>
                      <a:r>
                        <a:rPr lang="en-US" sz="1400" dirty="0" smtClean="0">
                          <a:effectLst/>
                          <a:latin typeface="Calibri"/>
                          <a:ea typeface="Calibri"/>
                          <a:cs typeface="Times New Roman"/>
                        </a:rPr>
                        <a:t>Prevention</a:t>
                      </a:r>
                      <a:endParaRPr lang="en-US" sz="1400" dirty="0">
                        <a:effectLst/>
                        <a:latin typeface="Calibri"/>
                        <a:ea typeface="Calibri"/>
                        <a:cs typeface="Times New Roman"/>
                      </a:endParaRPr>
                    </a:p>
                  </a:txBody>
                  <a:tcPr marL="68580" marR="68580" marT="0" marB="0">
                    <a:lnR w="12700" cap="flat" cmpd="sng" algn="ctr">
                      <a:solidFill>
                        <a:schemeClr val="bg1"/>
                      </a:solidFill>
                      <a:prstDash val="solid"/>
                      <a:round/>
                      <a:headEnd type="none" w="med" len="med"/>
                      <a:tailEnd type="none" w="med" len="med"/>
                    </a:lnR>
                  </a:tcPr>
                </a:tc>
                <a:tc hMerge="1">
                  <a:txBody>
                    <a:bodyPr/>
                    <a:lstStyle/>
                    <a:p>
                      <a:endParaRPr lang="en-US"/>
                    </a:p>
                  </a:txBody>
                  <a:tcPr/>
                </a:tc>
                <a:tc>
                  <a:txBody>
                    <a:bodyPr/>
                    <a:lstStyle/>
                    <a:p>
                      <a:pPr marL="0" marR="0">
                        <a:lnSpc>
                          <a:spcPct val="115000"/>
                        </a:lnSpc>
                        <a:spcBef>
                          <a:spcPts val="0"/>
                        </a:spcBef>
                        <a:spcAft>
                          <a:spcPts val="0"/>
                        </a:spcAft>
                      </a:pPr>
                      <a:r>
                        <a:rPr lang="en-US" sz="1400" dirty="0" smtClean="0">
                          <a:effectLst/>
                          <a:latin typeface="Calibri"/>
                          <a:ea typeface="Calibri"/>
                          <a:cs typeface="Times New Roman"/>
                        </a:rPr>
                        <a:t>Treatment</a:t>
                      </a:r>
                      <a:endParaRPr lang="en-US" sz="1400" dirty="0">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latin typeface="Calibri"/>
                          <a:ea typeface="Calibri"/>
                          <a:cs typeface="Times New Roman"/>
                        </a:rPr>
                        <a:t>Class:</a:t>
                      </a:r>
                      <a:r>
                        <a:rPr lang="en-US" sz="1400" baseline="0" dirty="0" smtClean="0">
                          <a:effectLst/>
                          <a:latin typeface="Calibri"/>
                          <a:ea typeface="Calibri"/>
                          <a:cs typeface="Times New Roman"/>
                        </a:rPr>
                        <a:t> atypical femur fx</a:t>
                      </a:r>
                    </a:p>
                    <a:p>
                      <a:pPr marL="0" marR="0">
                        <a:lnSpc>
                          <a:spcPct val="115000"/>
                        </a:lnSpc>
                        <a:spcBef>
                          <a:spcPts val="0"/>
                        </a:spcBef>
                        <a:spcAft>
                          <a:spcPts val="0"/>
                        </a:spcAft>
                      </a:pPr>
                      <a:r>
                        <a:rPr lang="en-US" sz="1400" baseline="0" dirty="0" smtClean="0">
                          <a:effectLst/>
                          <a:latin typeface="Calibri"/>
                          <a:ea typeface="Calibri"/>
                          <a:cs typeface="Times New Roman"/>
                        </a:rPr>
                        <a:t>Musculoskeletal pain Osteonecrosis of jaw, ?A fib</a:t>
                      </a:r>
                      <a:endParaRPr lang="en-US" sz="1400" dirty="0">
                        <a:effectLst/>
                        <a:latin typeface="Calibri"/>
                        <a:ea typeface="Calibri"/>
                        <a:cs typeface="Times New Roman"/>
                      </a:endParaRPr>
                    </a:p>
                  </a:txBody>
                  <a:tcPr marL="68580" marR="68580" marT="0" marB="0"/>
                </a:tc>
              </a:tr>
              <a:tr h="635645">
                <a:tc>
                  <a:txBody>
                    <a:bodyPr/>
                    <a:lstStyle/>
                    <a:p>
                      <a:pPr marL="0" marR="0">
                        <a:lnSpc>
                          <a:spcPct val="115000"/>
                        </a:lnSpc>
                        <a:spcBef>
                          <a:spcPts val="0"/>
                        </a:spcBef>
                        <a:spcAft>
                          <a:spcPts val="0"/>
                        </a:spcAft>
                      </a:pPr>
                      <a:r>
                        <a:rPr lang="en-US" sz="1400" dirty="0" smtClean="0">
                          <a:effectLst/>
                        </a:rPr>
                        <a:t>Alendronate</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Oral daily or weekly dosing</a:t>
                      </a:r>
                      <a:endParaRPr lang="en-US" sz="1400" dirty="0">
                        <a:effectLst/>
                        <a:latin typeface="Calibri"/>
                        <a:ea typeface="Calibri"/>
                        <a:cs typeface="Times New Roman"/>
                      </a:endParaRPr>
                    </a:p>
                  </a:txBody>
                  <a:tcPr marL="68580" marR="68580" marT="0" marB="0"/>
                </a:tc>
                <a:tc gridSpan="2">
                  <a:txBody>
                    <a:bodyPr/>
                    <a:lstStyle/>
                    <a:p>
                      <a:pPr marL="0" marR="0">
                        <a:lnSpc>
                          <a:spcPct val="115000"/>
                        </a:lnSpc>
                        <a:spcBef>
                          <a:spcPts val="0"/>
                        </a:spcBef>
                        <a:spcAft>
                          <a:spcPts val="0"/>
                        </a:spcAft>
                      </a:pPr>
                      <a:r>
                        <a:rPr lang="en-US" sz="1400" dirty="0">
                          <a:effectLst/>
                        </a:rPr>
                        <a:t>Yes</a:t>
                      </a:r>
                      <a:endParaRPr lang="en-US" sz="1400" dirty="0">
                        <a:effectLst/>
                        <a:latin typeface="Calibri"/>
                        <a:ea typeface="Calibri"/>
                        <a:cs typeface="Times New Roman"/>
                      </a:endParaRPr>
                    </a:p>
                  </a:txBody>
                  <a:tcPr marL="68580" marR="68580" marT="0" marB="0"/>
                </a:tc>
                <a:tc hMerge="1">
                  <a:txBody>
                    <a:bodyPr/>
                    <a:lstStyle/>
                    <a:p>
                      <a:endParaRPr lang="en-US"/>
                    </a:p>
                  </a:txBody>
                  <a:tcPr/>
                </a:tc>
                <a:tc>
                  <a:txBody>
                    <a:bodyPr/>
                    <a:lstStyle/>
                    <a:p>
                      <a:pPr marL="0" marR="0">
                        <a:lnSpc>
                          <a:spcPct val="115000"/>
                        </a:lnSpc>
                        <a:spcBef>
                          <a:spcPts val="0"/>
                        </a:spcBef>
                        <a:spcAft>
                          <a:spcPts val="0"/>
                        </a:spcAft>
                      </a:pPr>
                      <a:r>
                        <a:rPr lang="en-US" sz="1400" dirty="0">
                          <a:effectLst/>
                        </a:rPr>
                        <a:t>Yes</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Yes</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 </a:t>
                      </a:r>
                      <a:r>
                        <a:rPr lang="en-US" sz="1400" dirty="0" smtClean="0">
                          <a:effectLst/>
                        </a:rPr>
                        <a:t>GI</a:t>
                      </a:r>
                      <a:r>
                        <a:rPr lang="en-US" sz="1400" baseline="0" dirty="0" smtClean="0">
                          <a:effectLst/>
                        </a:rPr>
                        <a:t> – esophagitis, ulcers</a:t>
                      </a:r>
                      <a:endParaRPr lang="en-US" sz="1400" dirty="0">
                        <a:effectLst/>
                        <a:latin typeface="Calibri"/>
                        <a:ea typeface="Calibri"/>
                        <a:cs typeface="Times New Roman"/>
                      </a:endParaRPr>
                    </a:p>
                  </a:txBody>
                  <a:tcPr marL="68580" marR="68580" marT="0" marB="0"/>
                </a:tc>
              </a:tr>
              <a:tr h="851761">
                <a:tc>
                  <a:txBody>
                    <a:bodyPr/>
                    <a:lstStyle/>
                    <a:p>
                      <a:pPr marL="0" marR="0">
                        <a:lnSpc>
                          <a:spcPct val="115000"/>
                        </a:lnSpc>
                        <a:spcBef>
                          <a:spcPts val="0"/>
                        </a:spcBef>
                        <a:spcAft>
                          <a:spcPts val="0"/>
                        </a:spcAft>
                      </a:pPr>
                      <a:r>
                        <a:rPr lang="en-US" sz="1400" dirty="0" smtClean="0">
                          <a:effectLst/>
                        </a:rPr>
                        <a:t>Risedronate</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Oral daily, weekly or monthly dosing</a:t>
                      </a:r>
                      <a:endParaRPr lang="en-US" sz="1400" dirty="0">
                        <a:effectLst/>
                        <a:latin typeface="Calibri"/>
                        <a:ea typeface="Calibri"/>
                        <a:cs typeface="Times New Roman"/>
                      </a:endParaRPr>
                    </a:p>
                  </a:txBody>
                  <a:tcPr marL="68580" marR="68580" marT="0" marB="0"/>
                </a:tc>
                <a:tc gridSpan="2">
                  <a:txBody>
                    <a:bodyPr/>
                    <a:lstStyle/>
                    <a:p>
                      <a:pPr marL="0" marR="0">
                        <a:lnSpc>
                          <a:spcPct val="115000"/>
                        </a:lnSpc>
                        <a:spcBef>
                          <a:spcPts val="0"/>
                        </a:spcBef>
                        <a:spcAft>
                          <a:spcPts val="0"/>
                        </a:spcAft>
                      </a:pPr>
                      <a:r>
                        <a:rPr lang="en-US" sz="1400" dirty="0" smtClean="0">
                          <a:effectLst/>
                          <a:latin typeface="Calibri"/>
                          <a:ea typeface="Calibri"/>
                          <a:cs typeface="Times New Roman"/>
                        </a:rPr>
                        <a:t>Drug</a:t>
                      </a:r>
                      <a:endParaRPr lang="en-US" sz="1400" dirty="0">
                        <a:effectLst/>
                        <a:latin typeface="Calibri"/>
                        <a:ea typeface="Calibri"/>
                        <a:cs typeface="Times New Roman"/>
                      </a:endParaRPr>
                    </a:p>
                  </a:txBody>
                  <a:tcPr marL="68580" marR="68580" marT="0" marB="0"/>
                </a:tc>
                <a:tc hMerge="1">
                  <a:txBody>
                    <a:bodyPr/>
                    <a:lstStyle/>
                    <a:p>
                      <a:endParaRPr lang="en-US"/>
                    </a:p>
                  </a:txBody>
                  <a:tcPr/>
                </a:tc>
                <a:tc>
                  <a:txBody>
                    <a:bodyPr/>
                    <a:lstStyle/>
                    <a:p>
                      <a:pPr marL="0" marR="0">
                        <a:lnSpc>
                          <a:spcPct val="115000"/>
                        </a:lnSpc>
                        <a:spcBef>
                          <a:spcPts val="0"/>
                        </a:spcBef>
                        <a:spcAft>
                          <a:spcPts val="0"/>
                        </a:spcAft>
                      </a:pPr>
                      <a:r>
                        <a:rPr lang="en-US" sz="1400" dirty="0">
                          <a:effectLst/>
                        </a:rPr>
                        <a:t>Yes</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Yes</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 </a:t>
                      </a:r>
                      <a:r>
                        <a:rPr lang="en-US" sz="1400" dirty="0" smtClean="0">
                          <a:effectLst/>
                        </a:rPr>
                        <a:t>GI - esophagitis, ulcers</a:t>
                      </a:r>
                      <a:endParaRPr lang="en-US" sz="1400" dirty="0">
                        <a:effectLst/>
                        <a:latin typeface="Calibri"/>
                        <a:ea typeface="Calibri"/>
                        <a:cs typeface="Times New Roman"/>
                      </a:endParaRPr>
                    </a:p>
                  </a:txBody>
                  <a:tcPr marL="68580" marR="68580" marT="0" marB="0"/>
                </a:tc>
              </a:tr>
              <a:tr h="1283992">
                <a:tc>
                  <a:txBody>
                    <a:bodyPr/>
                    <a:lstStyle/>
                    <a:p>
                      <a:pPr marL="0" marR="0">
                        <a:lnSpc>
                          <a:spcPct val="115000"/>
                        </a:lnSpc>
                        <a:spcBef>
                          <a:spcPts val="0"/>
                        </a:spcBef>
                        <a:spcAft>
                          <a:spcPts val="0"/>
                        </a:spcAft>
                      </a:pPr>
                      <a:r>
                        <a:rPr lang="en-US" sz="1400" dirty="0" smtClean="0">
                          <a:effectLst/>
                        </a:rPr>
                        <a:t>Ibandronate</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Oral daily or monthly dosing; intravenous dosing every 3 months</a:t>
                      </a:r>
                      <a:endParaRPr lang="en-US" sz="1400" dirty="0">
                        <a:effectLst/>
                        <a:latin typeface="Calibri"/>
                        <a:ea typeface="Calibri"/>
                        <a:cs typeface="Times New Roman"/>
                      </a:endParaRPr>
                    </a:p>
                  </a:txBody>
                  <a:tcPr marL="68580" marR="68580" marT="0" marB="0"/>
                </a:tc>
                <a:tc gridSpan="2">
                  <a:txBody>
                    <a:bodyPr/>
                    <a:lstStyle/>
                    <a:p>
                      <a:pPr marL="0" marR="0">
                        <a:lnSpc>
                          <a:spcPct val="115000"/>
                        </a:lnSpc>
                        <a:spcBef>
                          <a:spcPts val="0"/>
                        </a:spcBef>
                        <a:spcAft>
                          <a:spcPts val="0"/>
                        </a:spcAft>
                      </a:pPr>
                      <a:r>
                        <a:rPr lang="en-US" sz="1400" dirty="0">
                          <a:effectLst/>
                        </a:rPr>
                        <a:t>Yes</a:t>
                      </a:r>
                      <a:endParaRPr lang="en-US" sz="1400" dirty="0">
                        <a:effectLst/>
                        <a:latin typeface="Calibri"/>
                        <a:ea typeface="Calibri"/>
                        <a:cs typeface="Times New Roman"/>
                      </a:endParaRPr>
                    </a:p>
                  </a:txBody>
                  <a:tcPr marL="68580" marR="68580" marT="0" marB="0"/>
                </a:tc>
                <a:tc hMerge="1">
                  <a:txBody>
                    <a:bodyPr/>
                    <a:lstStyle/>
                    <a:p>
                      <a:endParaRPr lang="en-US"/>
                    </a:p>
                  </a:txBody>
                  <a:tcPr/>
                </a:tc>
                <a:tc>
                  <a:txBody>
                    <a:bodyPr/>
                    <a:lstStyle/>
                    <a:p>
                      <a:pPr marL="0" marR="0">
                        <a:lnSpc>
                          <a:spcPct val="115000"/>
                        </a:lnSpc>
                        <a:spcBef>
                          <a:spcPts val="0"/>
                        </a:spcBef>
                        <a:spcAft>
                          <a:spcPts val="0"/>
                        </a:spcAft>
                      </a:pPr>
                      <a:r>
                        <a:rPr lang="en-US" sz="1400" dirty="0">
                          <a:effectLst/>
                        </a:rPr>
                        <a:t>Yes</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No</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 </a:t>
                      </a:r>
                      <a:r>
                        <a:rPr lang="en-US" sz="1400" dirty="0" smtClean="0">
                          <a:effectLst/>
                        </a:rPr>
                        <a:t>GI</a:t>
                      </a:r>
                      <a:r>
                        <a:rPr lang="en-US" sz="1400" baseline="0" dirty="0" smtClean="0">
                          <a:effectLst/>
                        </a:rPr>
                        <a:t> – esophagitis, ulcers</a:t>
                      </a:r>
                      <a:endParaRPr lang="en-US" sz="1400" dirty="0">
                        <a:effectLst/>
                        <a:latin typeface="Calibri"/>
                        <a:ea typeface="Calibri"/>
                        <a:cs typeface="Times New Roman"/>
                      </a:endParaRPr>
                    </a:p>
                  </a:txBody>
                  <a:tcPr marL="68580" marR="68580" marT="0" marB="0"/>
                </a:tc>
              </a:tr>
              <a:tr h="1283992">
                <a:tc>
                  <a:txBody>
                    <a:bodyPr/>
                    <a:lstStyle/>
                    <a:p>
                      <a:pPr marL="0" marR="0">
                        <a:lnSpc>
                          <a:spcPct val="115000"/>
                        </a:lnSpc>
                        <a:spcBef>
                          <a:spcPts val="0"/>
                        </a:spcBef>
                        <a:spcAft>
                          <a:spcPts val="0"/>
                        </a:spcAft>
                      </a:pPr>
                      <a:r>
                        <a:rPr lang="en-US" sz="1400" dirty="0" smtClean="0">
                          <a:effectLst/>
                        </a:rPr>
                        <a:t>Zoledronate</a:t>
                      </a:r>
                      <a:endParaRPr lang="en-US" sz="1400" dirty="0">
                        <a:effectLst/>
                      </a:endParaRPr>
                    </a:p>
                    <a:p>
                      <a:pPr marL="0" marR="0">
                        <a:lnSpc>
                          <a:spcPct val="115000"/>
                        </a:lnSpc>
                        <a:spcBef>
                          <a:spcPts val="0"/>
                        </a:spcBef>
                        <a:spcAft>
                          <a:spcPts val="0"/>
                        </a:spcAft>
                      </a:pPr>
                      <a:r>
                        <a:rPr lang="en-US" sz="1400" dirty="0">
                          <a:effectLst/>
                        </a:rPr>
                        <a:t>(Reclast)</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Single Intravenous dose annually </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Yes</a:t>
                      </a:r>
                      <a:endParaRPr lang="en-US" sz="1400" dirty="0">
                        <a:effectLst/>
                        <a:latin typeface="Calibri"/>
                        <a:ea typeface="Calibri"/>
                        <a:cs typeface="Times New Roman"/>
                      </a:endParaRPr>
                    </a:p>
                  </a:txBody>
                  <a:tcPr marL="68580" marR="68580" marT="0" marB="0"/>
                </a:tc>
                <a:tc gridSpan="2">
                  <a:txBody>
                    <a:bodyPr/>
                    <a:lstStyle/>
                    <a:p>
                      <a:pPr marL="0" marR="0">
                        <a:lnSpc>
                          <a:spcPct val="115000"/>
                        </a:lnSpc>
                        <a:spcBef>
                          <a:spcPts val="0"/>
                        </a:spcBef>
                        <a:spcAft>
                          <a:spcPts val="0"/>
                        </a:spcAft>
                      </a:pPr>
                      <a:r>
                        <a:rPr lang="en-US" sz="1400" dirty="0">
                          <a:effectLst/>
                        </a:rPr>
                        <a:t>Yes</a:t>
                      </a:r>
                      <a:endParaRPr lang="en-US" sz="1400" dirty="0">
                        <a:effectLst/>
                        <a:latin typeface="Calibri"/>
                        <a:ea typeface="Calibri"/>
                        <a:cs typeface="Times New Roman"/>
                      </a:endParaRPr>
                    </a:p>
                  </a:txBody>
                  <a:tcPr marL="68580" marR="68580" marT="0" marB="0"/>
                </a:tc>
                <a:tc hMerge="1">
                  <a:txBody>
                    <a:bodyPr/>
                    <a:lstStyle/>
                    <a:p>
                      <a:endParaRPr lang="en-US"/>
                    </a:p>
                  </a:txBody>
                  <a:tcPr/>
                </a:tc>
                <a:tc>
                  <a:txBody>
                    <a:bodyPr/>
                    <a:lstStyle/>
                    <a:p>
                      <a:pPr marL="0" marR="0">
                        <a:lnSpc>
                          <a:spcPct val="115000"/>
                        </a:lnSpc>
                        <a:spcBef>
                          <a:spcPts val="0"/>
                        </a:spcBef>
                        <a:spcAft>
                          <a:spcPts val="0"/>
                        </a:spcAft>
                      </a:pPr>
                      <a:r>
                        <a:rPr lang="en-US" sz="1400" dirty="0">
                          <a:effectLst/>
                        </a:rPr>
                        <a:t>Yes</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Renal toxicity </a:t>
                      </a:r>
                      <a:endParaRPr lang="en-US" sz="1400" dirty="0" smtClean="0">
                        <a:effectLst/>
                      </a:endParaRPr>
                    </a:p>
                    <a:p>
                      <a:pPr marL="0" marR="0">
                        <a:lnSpc>
                          <a:spcPct val="115000"/>
                        </a:lnSpc>
                        <a:spcBef>
                          <a:spcPts val="0"/>
                        </a:spcBef>
                        <a:spcAft>
                          <a:spcPts val="0"/>
                        </a:spcAft>
                      </a:pPr>
                      <a:r>
                        <a:rPr lang="en-US" sz="1400" dirty="0" smtClean="0">
                          <a:effectLst/>
                        </a:rPr>
                        <a:t>Hypersensitivity </a:t>
                      </a:r>
                      <a:r>
                        <a:rPr lang="en-US" sz="1400" dirty="0">
                          <a:effectLst/>
                        </a:rPr>
                        <a:t>reactions</a:t>
                      </a:r>
                    </a:p>
                    <a:p>
                      <a:pPr marL="0" marR="0">
                        <a:lnSpc>
                          <a:spcPct val="115000"/>
                        </a:lnSpc>
                        <a:spcBef>
                          <a:spcPts val="0"/>
                        </a:spcBef>
                        <a:spcAft>
                          <a:spcPts val="0"/>
                        </a:spcAft>
                      </a:pPr>
                      <a:r>
                        <a:rPr lang="en-US" sz="1400" dirty="0">
                          <a:effectLst/>
                        </a:rPr>
                        <a:t>Uveitis, episcleritis</a:t>
                      </a:r>
                      <a:endParaRPr lang="en-US"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5198549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762000"/>
          </a:xfrm>
        </p:spPr>
        <p:txBody>
          <a:bodyPr/>
          <a:lstStyle/>
          <a:p>
            <a:r>
              <a:rPr lang="en-US" sz="4000" dirty="0" smtClean="0"/>
              <a:t>Non-Bisphosphonates</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2309250"/>
              </p:ext>
            </p:extLst>
          </p:nvPr>
        </p:nvGraphicFramePr>
        <p:xfrm>
          <a:off x="152400" y="990600"/>
          <a:ext cx="8784771" cy="5723596"/>
        </p:xfrm>
        <a:graphic>
          <a:graphicData uri="http://schemas.openxmlformats.org/drawingml/2006/table">
            <a:tbl>
              <a:tblPr firstRow="1" firstCol="1" bandRow="1">
                <a:tableStyleId>{5C22544A-7EE6-4342-B048-85BDC9FD1C3A}</a:tableStyleId>
              </a:tblPr>
              <a:tblGrid>
                <a:gridCol w="1143000"/>
                <a:gridCol w="1143000"/>
                <a:gridCol w="1295400"/>
                <a:gridCol w="1114926"/>
                <a:gridCol w="1018674"/>
                <a:gridCol w="1143000"/>
                <a:gridCol w="1926771"/>
              </a:tblGrid>
              <a:tr h="586506">
                <a:tc>
                  <a:txBody>
                    <a:bodyPr/>
                    <a:lstStyle/>
                    <a:p>
                      <a:pPr marL="0" marR="0">
                        <a:lnSpc>
                          <a:spcPct val="115000"/>
                        </a:lnSpc>
                        <a:spcBef>
                          <a:spcPts val="0"/>
                        </a:spcBef>
                        <a:spcAft>
                          <a:spcPts val="0"/>
                        </a:spcAft>
                      </a:pPr>
                      <a:r>
                        <a:rPr lang="en-US" sz="1400" dirty="0" smtClean="0">
                          <a:effectLst/>
                          <a:latin typeface="Calibri"/>
                          <a:ea typeface="Calibri"/>
                          <a:cs typeface="Times New Roman"/>
                        </a:rPr>
                        <a:t>Drug Class</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latin typeface="Calibri"/>
                          <a:ea typeface="Calibri"/>
                          <a:cs typeface="Times New Roman"/>
                        </a:rPr>
                        <a:t>Drug</a:t>
                      </a:r>
                      <a:r>
                        <a:rPr lang="en-US" sz="1400" baseline="0" dirty="0" smtClean="0">
                          <a:effectLst/>
                          <a:latin typeface="Calibri"/>
                          <a:ea typeface="Calibri"/>
                          <a:cs typeface="Times New Roman"/>
                        </a:rPr>
                        <a:t> Name</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latin typeface="Calibri"/>
                          <a:ea typeface="Calibri"/>
                          <a:cs typeface="Times New Roman"/>
                        </a:rPr>
                        <a:t>Administration</a:t>
                      </a:r>
                      <a:endParaRPr lang="en-US" sz="1400" dirty="0">
                        <a:effectLst/>
                        <a:latin typeface="Calibri"/>
                        <a:ea typeface="Calibri"/>
                        <a:cs typeface="Times New Roman"/>
                      </a:endParaRPr>
                    </a:p>
                  </a:txBody>
                  <a:tcPr marL="68580" marR="68580" marT="0" marB="0"/>
                </a:tc>
                <a:tc gridSpan="2">
                  <a:txBody>
                    <a:bodyPr/>
                    <a:lstStyle/>
                    <a:p>
                      <a:pPr marL="0" marR="0" algn="ctr">
                        <a:lnSpc>
                          <a:spcPct val="115000"/>
                        </a:lnSpc>
                        <a:spcBef>
                          <a:spcPts val="0"/>
                        </a:spcBef>
                        <a:spcAft>
                          <a:spcPts val="0"/>
                        </a:spcAft>
                      </a:pPr>
                      <a:r>
                        <a:rPr lang="en-US" sz="1400" dirty="0" smtClean="0">
                          <a:effectLst/>
                          <a:latin typeface="Calibri"/>
                          <a:ea typeface="Calibri"/>
                          <a:cs typeface="Times New Roman"/>
                        </a:rPr>
                        <a:t>Postmenopausal</a:t>
                      </a:r>
                      <a:r>
                        <a:rPr lang="en-US" sz="1400" baseline="0" dirty="0" smtClean="0">
                          <a:effectLst/>
                          <a:latin typeface="Calibri"/>
                          <a:ea typeface="Calibri"/>
                          <a:cs typeface="Times New Roman"/>
                        </a:rPr>
                        <a:t> Osteoporosis</a:t>
                      </a:r>
                      <a:endParaRPr lang="en-US" sz="1400" dirty="0">
                        <a:effectLst/>
                        <a:latin typeface="Calibri"/>
                        <a:ea typeface="Calibri"/>
                        <a:cs typeface="Times New Roman"/>
                      </a:endParaRPr>
                    </a:p>
                  </a:txBody>
                  <a:tcPr marL="68580" marR="68580" marT="0" marB="0"/>
                </a:tc>
                <a:tc hMerge="1">
                  <a:txBody>
                    <a:bodyPr/>
                    <a:lstStyle/>
                    <a:p>
                      <a:pPr marL="0" marR="0">
                        <a:lnSpc>
                          <a:spcPct val="115000"/>
                        </a:lnSpc>
                        <a:spcBef>
                          <a:spcPts val="0"/>
                        </a:spcBef>
                        <a:spcAft>
                          <a:spcPts val="0"/>
                        </a:spcAft>
                      </a:pP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latin typeface="Calibri"/>
                          <a:ea typeface="Calibri"/>
                          <a:cs typeface="Times New Roman"/>
                        </a:rPr>
                        <a:t>Osteoporosis in Men</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latin typeface="Calibri"/>
                          <a:ea typeface="Calibri"/>
                          <a:cs typeface="Times New Roman"/>
                        </a:rPr>
                        <a:t>Major Side Effects</a:t>
                      </a:r>
                      <a:endParaRPr lang="en-US" sz="1400" dirty="0">
                        <a:effectLst/>
                        <a:latin typeface="Calibri"/>
                        <a:ea typeface="Calibri"/>
                        <a:cs typeface="Times New Roman"/>
                      </a:endParaRPr>
                    </a:p>
                  </a:txBody>
                  <a:tcPr marL="68580" marR="68580" marT="0" marB="0"/>
                </a:tc>
              </a:tr>
              <a:tr h="388869">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latin typeface="Calibri"/>
                          <a:ea typeface="Calibri"/>
                          <a:cs typeface="Times New Roman"/>
                        </a:rPr>
                        <a:t>Prevention</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latin typeface="Calibri"/>
                          <a:ea typeface="Calibri"/>
                          <a:cs typeface="Times New Roman"/>
                        </a:rPr>
                        <a:t>Treatment</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68580" marR="68580" marT="0" marB="0"/>
                </a:tc>
              </a:tr>
              <a:tr h="2562442">
                <a:tc>
                  <a:txBody>
                    <a:bodyPr/>
                    <a:lstStyle/>
                    <a:p>
                      <a:pPr marL="0" marR="0">
                        <a:lnSpc>
                          <a:spcPct val="115000"/>
                        </a:lnSpc>
                        <a:spcBef>
                          <a:spcPts val="0"/>
                        </a:spcBef>
                        <a:spcAft>
                          <a:spcPts val="0"/>
                        </a:spcAft>
                      </a:pPr>
                      <a:r>
                        <a:rPr lang="en-US" sz="1400" dirty="0">
                          <a:effectLst/>
                        </a:rPr>
                        <a:t>Parathyroid Hormone</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rPr>
                        <a:t>Teriparatide</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Daily subcutaneous dosing</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No</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Yes</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Yes</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Leg cramps, dizziness, potential increased risk of cancer, AVOID in those with increased risk of osteosarcoma, prior XRT, bone metastases, hypercalcemia or skeletal malignancy.  Max length of treatment 2 years</a:t>
                      </a:r>
                      <a:endParaRPr lang="en-US" sz="1400" dirty="0">
                        <a:effectLst/>
                        <a:latin typeface="Calibri"/>
                        <a:ea typeface="Calibri"/>
                        <a:cs typeface="Times New Roman"/>
                      </a:endParaRPr>
                    </a:p>
                  </a:txBody>
                  <a:tcPr marL="68580" marR="68580" marT="0" marB="0"/>
                </a:tc>
              </a:tr>
              <a:tr h="347480">
                <a:tc>
                  <a:txBody>
                    <a:bodyPr/>
                    <a:lstStyle/>
                    <a:p>
                      <a:pPr marL="0" marR="0">
                        <a:lnSpc>
                          <a:spcPct val="115000"/>
                        </a:lnSpc>
                        <a:spcBef>
                          <a:spcPts val="0"/>
                        </a:spcBef>
                        <a:spcAft>
                          <a:spcPts val="0"/>
                        </a:spcAft>
                      </a:pPr>
                      <a:r>
                        <a:rPr lang="en-US" sz="1400" dirty="0" smtClean="0">
                          <a:effectLst/>
                        </a:rPr>
                        <a:t>Estrogens</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Estrogens</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Yes</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No</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No</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tc>
              </a:tr>
              <a:tr h="924534">
                <a:tc>
                  <a:txBody>
                    <a:bodyPr/>
                    <a:lstStyle/>
                    <a:p>
                      <a:pPr marL="0" marR="0">
                        <a:lnSpc>
                          <a:spcPct val="115000"/>
                        </a:lnSpc>
                        <a:spcBef>
                          <a:spcPts val="0"/>
                        </a:spcBef>
                        <a:spcAft>
                          <a:spcPts val="0"/>
                        </a:spcAft>
                      </a:pPr>
                      <a:r>
                        <a:rPr lang="en-US" sz="1400" dirty="0" smtClean="0">
                          <a:effectLst/>
                        </a:rPr>
                        <a:t>Calcitonin</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Calcitonin</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Daily intranasal spray;</a:t>
                      </a:r>
                    </a:p>
                    <a:p>
                      <a:pPr marL="0" marR="0">
                        <a:lnSpc>
                          <a:spcPct val="115000"/>
                        </a:lnSpc>
                        <a:spcBef>
                          <a:spcPts val="0"/>
                        </a:spcBef>
                        <a:spcAft>
                          <a:spcPts val="0"/>
                        </a:spcAft>
                      </a:pPr>
                      <a:r>
                        <a:rPr lang="en-US" sz="1400" dirty="0" smtClean="0">
                          <a:effectLst/>
                        </a:rPr>
                        <a:t>SC </a:t>
                      </a:r>
                      <a:r>
                        <a:rPr lang="en-US" sz="1400" dirty="0">
                          <a:effectLst/>
                        </a:rPr>
                        <a:t>injection</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No</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Yes</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No</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Not for first line therapy; rhinitis, epistaxis</a:t>
                      </a:r>
                      <a:endParaRPr lang="en-US" sz="1400" dirty="0">
                        <a:effectLst/>
                        <a:latin typeface="Calibri"/>
                        <a:ea typeface="Calibri"/>
                        <a:cs typeface="Times New Roman"/>
                      </a:endParaRPr>
                    </a:p>
                  </a:txBody>
                  <a:tcPr marL="68580" marR="68580" marT="0" marB="0"/>
                </a:tc>
              </a:tr>
              <a:tr h="485123">
                <a:tc>
                  <a:txBody>
                    <a:bodyPr/>
                    <a:lstStyle/>
                    <a:p>
                      <a:pPr marL="0" marR="0">
                        <a:lnSpc>
                          <a:spcPct val="115000"/>
                        </a:lnSpc>
                        <a:spcBef>
                          <a:spcPts val="0"/>
                        </a:spcBef>
                        <a:spcAft>
                          <a:spcPts val="0"/>
                        </a:spcAft>
                      </a:pPr>
                      <a:r>
                        <a:rPr lang="en-US" sz="1400" dirty="0">
                          <a:effectLst/>
                        </a:rPr>
                        <a:t>Raloxifene</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Oral daily dosing</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Yes</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Yes</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No</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7738661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Questions/discussion</a:t>
            </a:r>
            <a:endParaRPr lang="en-US" dirty="0"/>
          </a:p>
        </p:txBody>
      </p:sp>
      <p:sp>
        <p:nvSpPr>
          <p:cNvPr id="5" name="Text Placeholder 4"/>
          <p:cNvSpPr>
            <a:spLocks noGrp="1"/>
          </p:cNvSpPr>
          <p:nvPr>
            <p:ph type="body" idx="1"/>
          </p:nvPr>
        </p:nvSpPr>
        <p:spPr/>
        <p:txBody>
          <a:bodyPr/>
          <a:lstStyle/>
          <a:p>
            <a:endParaRPr lang="en-US" dirty="0"/>
          </a:p>
        </p:txBody>
      </p:sp>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418545"/>
            <a:ext cx="2514600" cy="178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2068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z="4000" b="1" dirty="0" smtClean="0">
                <a:ea typeface="ＭＳ Ｐゴシック" pitchFamily="34" charset="-128"/>
              </a:rPr>
              <a:t>Progression of Bone Disease</a:t>
            </a:r>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375989207"/>
              </p:ext>
            </p:extLst>
          </p:nvPr>
        </p:nvGraphicFramePr>
        <p:xfrm>
          <a:off x="396194" y="1530917"/>
          <a:ext cx="7402287" cy="42755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Footer Placeholder 12"/>
          <p:cNvSpPr>
            <a:spLocks noGrp="1"/>
          </p:cNvSpPr>
          <p:nvPr>
            <p:ph type="ftr" sz="quarter" idx="11"/>
          </p:nvPr>
        </p:nvSpPr>
        <p:spPr>
          <a:xfrm>
            <a:off x="3810000" y="6066224"/>
            <a:ext cx="5029200" cy="358775"/>
          </a:xfrm>
        </p:spPr>
        <p:txBody>
          <a:bodyPr wrap="square" numCol="1" anchorCtr="0" compatLnSpc="1">
            <a:prstTxWarp prst="textNoShape">
              <a:avLst/>
            </a:prstTxWarp>
          </a:bodyPr>
          <a:lstStyle/>
          <a:p>
            <a:pPr fontAlgn="base">
              <a:spcBef>
                <a:spcPct val="0"/>
              </a:spcBef>
              <a:spcAft>
                <a:spcPct val="0"/>
              </a:spcAft>
              <a:defRPr/>
            </a:pPr>
            <a:r>
              <a:rPr lang="en-US" b="1" dirty="0" smtClean="0">
                <a:solidFill>
                  <a:schemeClr val="tx1"/>
                </a:solidFill>
                <a:ea typeface="ＭＳ Ｐゴシック" charset="-128"/>
              </a:rPr>
              <a:t>NOF Prevention and Treatment of Osteoporosis Guidelines 2010.</a:t>
            </a:r>
          </a:p>
        </p:txBody>
      </p:sp>
      <p:pic>
        <p:nvPicPr>
          <p:cNvPr id="26628" name="Picture 6"/>
          <p:cNvPicPr>
            <a:picLocks noChangeAspect="1" noChangeArrowheads="1"/>
          </p:cNvPicPr>
          <p:nvPr/>
        </p:nvPicPr>
        <p:blipFill>
          <a:blip r:embed="rId9">
            <a:grayscl/>
            <a:extLst>
              <a:ext uri="{28A0092B-C50C-407E-A947-70E740481C1C}">
                <a14:useLocalDpi xmlns:a14="http://schemas.microsoft.com/office/drawing/2010/main" val="0"/>
              </a:ext>
            </a:extLst>
          </a:blip>
          <a:srcRect/>
          <a:stretch>
            <a:fillRect/>
          </a:stretch>
        </p:blipFill>
        <p:spPr bwMode="auto">
          <a:xfrm>
            <a:off x="3352800" y="3886200"/>
            <a:ext cx="1581150" cy="13446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29"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67493" y="3352800"/>
            <a:ext cx="1687512"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30"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93825" y="4876800"/>
            <a:ext cx="1447800" cy="1512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27374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fill="hold" grpId="0" nodeType="withEffect">
                                  <p:stCondLst>
                                    <p:cond delay="0"/>
                                  </p:stCondLst>
                                  <p:childTnLst>
                                    <p:anim calcmode="discrete" valueType="str">
                                      <p:cBhvr>
                                        <p:cTn id="6" dur="1000" fill="hold"/>
                                        <p:tgtEl>
                                          <p:spTgt spid="8"/>
                                        </p:tgtEl>
                                        <p:attrNameLst>
                                          <p:attrName>style.visibility</p:attrName>
                                        </p:attrNameLst>
                                      </p:cBhvr>
                                      <p:tavLst>
                                        <p:tav tm="0">
                                          <p:val>
                                            <p:strVal val="hidden"/>
                                          </p:val>
                                        </p:tav>
                                        <p:tav tm="50000">
                                          <p:val>
                                            <p:strVal val="visible"/>
                                          </p:val>
                                        </p:tav>
                                      </p:tavLst>
                                    </p:anim>
                                  </p:childTnLst>
                                </p:cTn>
                              </p:par>
                            </p:childTnLst>
                          </p:cTn>
                        </p:par>
                        <p:par>
                          <p:cTn id="7" fill="hold" nodeType="afterGroup">
                            <p:stCondLst>
                              <p:cond delay="1000"/>
                            </p:stCondLst>
                            <p:childTnLst>
                              <p:par>
                                <p:cTn id="8" presetID="2" presetClass="entr" presetSubtype="4" fill="hold" nodeType="afterEffect">
                                  <p:stCondLst>
                                    <p:cond delay="0"/>
                                  </p:stCondLst>
                                  <p:childTnLst>
                                    <p:set>
                                      <p:cBhvr>
                                        <p:cTn id="9" dur="1" fill="hold">
                                          <p:stCondLst>
                                            <p:cond delay="0"/>
                                          </p:stCondLst>
                                        </p:cTn>
                                        <p:tgtEl>
                                          <p:spTgt spid="26630"/>
                                        </p:tgtEl>
                                        <p:attrNameLst>
                                          <p:attrName>style.visibility</p:attrName>
                                        </p:attrNameLst>
                                      </p:cBhvr>
                                      <p:to>
                                        <p:strVal val="visible"/>
                                      </p:to>
                                    </p:set>
                                    <p:anim calcmode="lin" valueType="num">
                                      <p:cBhvr additive="base">
                                        <p:cTn id="10" dur="500" fill="hold"/>
                                        <p:tgtEl>
                                          <p:spTgt spid="26630"/>
                                        </p:tgtEl>
                                        <p:attrNameLst>
                                          <p:attrName>ppt_x</p:attrName>
                                        </p:attrNameLst>
                                      </p:cBhvr>
                                      <p:tavLst>
                                        <p:tav tm="0">
                                          <p:val>
                                            <p:strVal val="#ppt_x"/>
                                          </p:val>
                                        </p:tav>
                                        <p:tav tm="100000">
                                          <p:val>
                                            <p:strVal val="#ppt_x"/>
                                          </p:val>
                                        </p:tav>
                                      </p:tavLst>
                                    </p:anim>
                                    <p:anim calcmode="lin" valueType="num">
                                      <p:cBhvr additive="base">
                                        <p:cTn id="11" dur="500" fill="hold"/>
                                        <p:tgtEl>
                                          <p:spTgt spid="26630"/>
                                        </p:tgtEl>
                                        <p:attrNameLst>
                                          <p:attrName>ppt_y</p:attrName>
                                        </p:attrNameLst>
                                      </p:cBhvr>
                                      <p:tavLst>
                                        <p:tav tm="0">
                                          <p:val>
                                            <p:strVal val="1+#ppt_h/2"/>
                                          </p:val>
                                        </p:tav>
                                        <p:tav tm="100000">
                                          <p:val>
                                            <p:strVal val="#ppt_y"/>
                                          </p:val>
                                        </p:tav>
                                      </p:tavLst>
                                    </p:anim>
                                  </p:childTnLst>
                                </p:cTn>
                              </p:par>
                            </p:childTnLst>
                          </p:cTn>
                        </p:par>
                        <p:par>
                          <p:cTn id="12" fill="hold" nodeType="afterGroup">
                            <p:stCondLst>
                              <p:cond delay="1500"/>
                            </p:stCondLst>
                            <p:childTnLst>
                              <p:par>
                                <p:cTn id="13" presetID="2" presetClass="entr" presetSubtype="4" fill="hold" nodeType="afterEffect">
                                  <p:stCondLst>
                                    <p:cond delay="0"/>
                                  </p:stCondLst>
                                  <p:childTnLst>
                                    <p:set>
                                      <p:cBhvr>
                                        <p:cTn id="14" dur="1" fill="hold">
                                          <p:stCondLst>
                                            <p:cond delay="0"/>
                                          </p:stCondLst>
                                        </p:cTn>
                                        <p:tgtEl>
                                          <p:spTgt spid="26628"/>
                                        </p:tgtEl>
                                        <p:attrNameLst>
                                          <p:attrName>style.visibility</p:attrName>
                                        </p:attrNameLst>
                                      </p:cBhvr>
                                      <p:to>
                                        <p:strVal val="visible"/>
                                      </p:to>
                                    </p:set>
                                    <p:anim calcmode="lin" valueType="num">
                                      <p:cBhvr additive="base">
                                        <p:cTn id="15" dur="500" fill="hold"/>
                                        <p:tgtEl>
                                          <p:spTgt spid="26628"/>
                                        </p:tgtEl>
                                        <p:attrNameLst>
                                          <p:attrName>ppt_x</p:attrName>
                                        </p:attrNameLst>
                                      </p:cBhvr>
                                      <p:tavLst>
                                        <p:tav tm="0">
                                          <p:val>
                                            <p:strVal val="#ppt_x"/>
                                          </p:val>
                                        </p:tav>
                                        <p:tav tm="100000">
                                          <p:val>
                                            <p:strVal val="#ppt_x"/>
                                          </p:val>
                                        </p:tav>
                                      </p:tavLst>
                                    </p:anim>
                                    <p:anim calcmode="lin" valueType="num">
                                      <p:cBhvr additive="base">
                                        <p:cTn id="16" dur="500" fill="hold"/>
                                        <p:tgtEl>
                                          <p:spTgt spid="26628"/>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2000"/>
                            </p:stCondLst>
                            <p:childTnLst>
                              <p:par>
                                <p:cTn id="18" presetID="2" presetClass="entr" presetSubtype="4" fill="hold" nodeType="afterEffect">
                                  <p:stCondLst>
                                    <p:cond delay="0"/>
                                  </p:stCondLst>
                                  <p:childTnLst>
                                    <p:set>
                                      <p:cBhvr>
                                        <p:cTn id="19" dur="1" fill="hold">
                                          <p:stCondLst>
                                            <p:cond delay="0"/>
                                          </p:stCondLst>
                                        </p:cTn>
                                        <p:tgtEl>
                                          <p:spTgt spid="26629"/>
                                        </p:tgtEl>
                                        <p:attrNameLst>
                                          <p:attrName>style.visibility</p:attrName>
                                        </p:attrNameLst>
                                      </p:cBhvr>
                                      <p:to>
                                        <p:strVal val="visible"/>
                                      </p:to>
                                    </p:set>
                                    <p:anim calcmode="lin" valueType="num">
                                      <p:cBhvr additive="base">
                                        <p:cTn id="20" dur="500" fill="hold"/>
                                        <p:tgtEl>
                                          <p:spTgt spid="26629"/>
                                        </p:tgtEl>
                                        <p:attrNameLst>
                                          <p:attrName>ppt_x</p:attrName>
                                        </p:attrNameLst>
                                      </p:cBhvr>
                                      <p:tavLst>
                                        <p:tav tm="0">
                                          <p:val>
                                            <p:strVal val="#ppt_x"/>
                                          </p:val>
                                        </p:tav>
                                        <p:tav tm="100000">
                                          <p:val>
                                            <p:strVal val="#ppt_x"/>
                                          </p:val>
                                        </p:tav>
                                      </p:tavLst>
                                    </p:anim>
                                    <p:anim calcmode="lin" valueType="num">
                                      <p:cBhvr additive="base">
                                        <p:cTn id="21" dur="500" fill="hold"/>
                                        <p:tgtEl>
                                          <p:spTgt spid="266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Bone-Remodeling Unit</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850" y="1676400"/>
            <a:ext cx="6381750"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133600" y="6246911"/>
            <a:ext cx="4661404" cy="307777"/>
          </a:xfrm>
          <a:prstGeom prst="rect">
            <a:avLst/>
          </a:prstGeom>
          <a:noFill/>
        </p:spPr>
        <p:txBody>
          <a:bodyPr wrap="none" rtlCol="0">
            <a:spAutoFit/>
          </a:bodyPr>
          <a:lstStyle/>
          <a:p>
            <a:r>
              <a:rPr lang="en-US" sz="1400" dirty="0" smtClean="0"/>
              <a:t>http://pubs.niaaa.nih.gov/publications/arh25-4/276-281.htm</a:t>
            </a:r>
            <a:endParaRPr lang="en-US" sz="1400" dirty="0"/>
          </a:p>
        </p:txBody>
      </p:sp>
    </p:spTree>
    <p:extLst>
      <p:ext uri="{BB962C8B-B14F-4D97-AF65-F5344CB8AC3E}">
        <p14:creationId xmlns:p14="http://schemas.microsoft.com/office/powerpoint/2010/main" val="3664955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Lifestyle Factors Contributing to Bone Disease</a:t>
            </a:r>
            <a:endParaRPr lang="en-US" dirty="0"/>
          </a:p>
        </p:txBody>
      </p:sp>
      <p:sp>
        <p:nvSpPr>
          <p:cNvPr id="6" name="Content Placeholder 5"/>
          <p:cNvSpPr>
            <a:spLocks noGrp="1"/>
          </p:cNvSpPr>
          <p:nvPr>
            <p:ph sz="half" idx="1"/>
          </p:nvPr>
        </p:nvSpPr>
        <p:spPr>
          <a:xfrm>
            <a:off x="685801" y="2133600"/>
            <a:ext cx="3818467" cy="3962400"/>
          </a:xfrm>
        </p:spPr>
        <p:txBody>
          <a:bodyPr/>
          <a:lstStyle/>
          <a:p>
            <a:r>
              <a:rPr lang="en-US" dirty="0" smtClean="0"/>
              <a:t>Smoking</a:t>
            </a:r>
          </a:p>
          <a:p>
            <a:r>
              <a:rPr lang="en-US" dirty="0" smtClean="0"/>
              <a:t>Low calcium intake</a:t>
            </a:r>
          </a:p>
          <a:p>
            <a:r>
              <a:rPr lang="en-US" dirty="0" smtClean="0"/>
              <a:t>Alcohol use</a:t>
            </a:r>
          </a:p>
          <a:p>
            <a:r>
              <a:rPr lang="en-US" dirty="0" smtClean="0"/>
              <a:t>Vitamin D deficiency</a:t>
            </a:r>
          </a:p>
          <a:p>
            <a:r>
              <a:rPr lang="en-US" dirty="0" smtClean="0"/>
              <a:t>Inadequate physical activity</a:t>
            </a:r>
          </a:p>
        </p:txBody>
      </p:sp>
      <p:sp>
        <p:nvSpPr>
          <p:cNvPr id="9" name="Content Placeholder 8"/>
          <p:cNvSpPr>
            <a:spLocks noGrp="1"/>
          </p:cNvSpPr>
          <p:nvPr>
            <p:ph sz="half" idx="2"/>
          </p:nvPr>
        </p:nvSpPr>
        <p:spPr>
          <a:xfrm>
            <a:off x="4639735" y="2133600"/>
            <a:ext cx="3818467" cy="3962400"/>
          </a:xfrm>
        </p:spPr>
        <p:txBody>
          <a:bodyPr/>
          <a:lstStyle/>
          <a:p>
            <a:r>
              <a:rPr lang="en-US" dirty="0"/>
              <a:t>Aluminum (antacids)</a:t>
            </a:r>
          </a:p>
          <a:p>
            <a:r>
              <a:rPr lang="en-US" dirty="0"/>
              <a:t>Immobilization</a:t>
            </a:r>
          </a:p>
          <a:p>
            <a:r>
              <a:rPr lang="en-US" dirty="0"/>
              <a:t>Low body weight</a:t>
            </a:r>
          </a:p>
          <a:p>
            <a:endParaRPr lang="en-US" dirty="0"/>
          </a:p>
        </p:txBody>
      </p:sp>
      <p:sp>
        <p:nvSpPr>
          <p:cNvPr id="8" name="TextBox 7"/>
          <p:cNvSpPr txBox="1"/>
          <p:nvPr/>
        </p:nvSpPr>
        <p:spPr>
          <a:xfrm>
            <a:off x="1524000" y="5662098"/>
            <a:ext cx="6553201" cy="584775"/>
          </a:xfrm>
          <a:prstGeom prst="rect">
            <a:avLst/>
          </a:prstGeom>
          <a:noFill/>
        </p:spPr>
        <p:txBody>
          <a:bodyPr wrap="square" rtlCol="0">
            <a:spAutoFit/>
          </a:bodyPr>
          <a:lstStyle/>
          <a:p>
            <a:r>
              <a:rPr lang="en-US" sz="1400" dirty="0" smtClean="0"/>
              <a:t>Adapted from </a:t>
            </a:r>
            <a:r>
              <a:rPr lang="en-US" sz="1400" dirty="0"/>
              <a:t>National Osteoporosis Foundation. Clinicians Guide To Prevention and Treatment of Osteoporosis.  Washington, DC: National Osteoporosis Foundation;2010</a:t>
            </a:r>
            <a:r>
              <a:rPr lang="en-US" sz="1400" dirty="0" smtClean="0"/>
              <a:t>.</a:t>
            </a:r>
            <a:r>
              <a:rPr lang="en-US" dirty="0" smtClean="0"/>
              <a:t> </a:t>
            </a:r>
            <a:endParaRPr lang="en-US" dirty="0"/>
          </a:p>
        </p:txBody>
      </p:sp>
    </p:spTree>
    <p:extLst>
      <p:ext uri="{BB962C8B-B14F-4D97-AF65-F5344CB8AC3E}">
        <p14:creationId xmlns:p14="http://schemas.microsoft.com/office/powerpoint/2010/main" val="1648841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Conditions Contributing to Bone Disease</a:t>
            </a:r>
            <a:endParaRPr lang="en-US" dirty="0"/>
          </a:p>
        </p:txBody>
      </p:sp>
      <p:sp>
        <p:nvSpPr>
          <p:cNvPr id="3" name="Content Placeholder 2"/>
          <p:cNvSpPr>
            <a:spLocks noGrp="1"/>
          </p:cNvSpPr>
          <p:nvPr>
            <p:ph sz="half" idx="1"/>
          </p:nvPr>
        </p:nvSpPr>
        <p:spPr/>
        <p:txBody>
          <a:bodyPr/>
          <a:lstStyle/>
          <a:p>
            <a:r>
              <a:rPr lang="en-US" dirty="0" smtClean="0"/>
              <a:t>Adrenal insufficiency</a:t>
            </a:r>
          </a:p>
          <a:p>
            <a:r>
              <a:rPr lang="en-US" dirty="0" smtClean="0"/>
              <a:t>Diabetes mellitus</a:t>
            </a:r>
          </a:p>
          <a:p>
            <a:r>
              <a:rPr lang="en-US" dirty="0" smtClean="0"/>
              <a:t>Hyperparathyroidism</a:t>
            </a:r>
          </a:p>
          <a:p>
            <a:r>
              <a:rPr lang="en-US" dirty="0" smtClean="0"/>
              <a:t>Hyperprolactinemia</a:t>
            </a:r>
            <a:endParaRPr lang="en-US" dirty="0" smtClean="0"/>
          </a:p>
          <a:p>
            <a:r>
              <a:rPr lang="en-US" dirty="0" smtClean="0"/>
              <a:t>Premature ovarian failure</a:t>
            </a:r>
          </a:p>
          <a:p>
            <a:r>
              <a:rPr lang="en-US" dirty="0" smtClean="0"/>
              <a:t>Multiple myeloma</a:t>
            </a:r>
          </a:p>
        </p:txBody>
      </p:sp>
      <p:sp>
        <p:nvSpPr>
          <p:cNvPr id="4" name="Content Placeholder 3"/>
          <p:cNvSpPr>
            <a:spLocks noGrp="1"/>
          </p:cNvSpPr>
          <p:nvPr>
            <p:ph sz="half" idx="2"/>
          </p:nvPr>
        </p:nvSpPr>
        <p:spPr/>
        <p:txBody>
          <a:bodyPr/>
          <a:lstStyle/>
          <a:p>
            <a:r>
              <a:rPr lang="en-US" dirty="0" smtClean="0"/>
              <a:t>Chronic metabolic acidosis</a:t>
            </a:r>
          </a:p>
          <a:p>
            <a:r>
              <a:rPr lang="en-US" dirty="0" smtClean="0"/>
              <a:t>Congestive heart failure</a:t>
            </a:r>
          </a:p>
          <a:p>
            <a:r>
              <a:rPr lang="en-US" dirty="0" smtClean="0"/>
              <a:t>End stage renal disease</a:t>
            </a:r>
          </a:p>
          <a:p>
            <a:r>
              <a:rPr lang="en-US" dirty="0"/>
              <a:t>Thalassemia</a:t>
            </a:r>
          </a:p>
          <a:p>
            <a:r>
              <a:rPr lang="en-US" dirty="0"/>
              <a:t>Sickle cell disease</a:t>
            </a:r>
          </a:p>
          <a:p>
            <a:endParaRPr lang="en-US" dirty="0"/>
          </a:p>
        </p:txBody>
      </p:sp>
      <p:sp>
        <p:nvSpPr>
          <p:cNvPr id="5" name="TextBox 4"/>
          <p:cNvSpPr txBox="1"/>
          <p:nvPr/>
        </p:nvSpPr>
        <p:spPr>
          <a:xfrm>
            <a:off x="685800" y="5867400"/>
            <a:ext cx="7315200" cy="523220"/>
          </a:xfrm>
          <a:prstGeom prst="rect">
            <a:avLst/>
          </a:prstGeom>
          <a:noFill/>
        </p:spPr>
        <p:txBody>
          <a:bodyPr wrap="square" rtlCol="0">
            <a:spAutoFit/>
          </a:bodyPr>
          <a:lstStyle/>
          <a:p>
            <a:r>
              <a:rPr lang="en-US" sz="1400" dirty="0"/>
              <a:t>Adapted from National Osteoporosis Foundation. Clinicians Guide To Prevention and Treatment of Osteoporosis.  Washington, DC: National Osteoporosis Foundation;2010. </a:t>
            </a:r>
            <a:endParaRPr lang="en-US" dirty="0"/>
          </a:p>
        </p:txBody>
      </p:sp>
    </p:spTree>
    <p:extLst>
      <p:ext uri="{BB962C8B-B14F-4D97-AF65-F5344CB8AC3E}">
        <p14:creationId xmlns:p14="http://schemas.microsoft.com/office/powerpoint/2010/main" val="18371071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smtClean="0"/>
              <a:t>Medications Contributing to Bone Disease</a:t>
            </a:r>
            <a:endParaRPr lang="en-US" dirty="0"/>
          </a:p>
        </p:txBody>
      </p:sp>
      <p:sp>
        <p:nvSpPr>
          <p:cNvPr id="3" name="Content Placeholder 2"/>
          <p:cNvSpPr>
            <a:spLocks noGrp="1"/>
          </p:cNvSpPr>
          <p:nvPr>
            <p:ph idx="1"/>
          </p:nvPr>
        </p:nvSpPr>
        <p:spPr>
          <a:xfrm>
            <a:off x="685800" y="1828800"/>
            <a:ext cx="7772400" cy="4114800"/>
          </a:xfrm>
        </p:spPr>
        <p:txBody>
          <a:bodyPr/>
          <a:lstStyle/>
          <a:p>
            <a:r>
              <a:rPr lang="en-US" dirty="0" smtClean="0"/>
              <a:t>Anticoagulants (heparin)</a:t>
            </a:r>
          </a:p>
          <a:p>
            <a:r>
              <a:rPr lang="en-US" dirty="0" smtClean="0"/>
              <a:t>Anticonvulsants</a:t>
            </a:r>
          </a:p>
          <a:p>
            <a:r>
              <a:rPr lang="en-US" dirty="0" smtClean="0"/>
              <a:t>Depo-medroxyprogesterone</a:t>
            </a:r>
            <a:endParaRPr lang="en-US" dirty="0" smtClean="0"/>
          </a:p>
          <a:p>
            <a:r>
              <a:rPr lang="en-US" dirty="0" smtClean="0"/>
              <a:t>Lithium</a:t>
            </a:r>
          </a:p>
          <a:p>
            <a:r>
              <a:rPr lang="en-US" dirty="0" smtClean="0"/>
              <a:t>Glucocorticoids</a:t>
            </a:r>
          </a:p>
          <a:p>
            <a:r>
              <a:rPr lang="en-US" dirty="0" smtClean="0"/>
              <a:t>Cancer chemotherapeutic drugs</a:t>
            </a:r>
          </a:p>
          <a:p>
            <a:r>
              <a:rPr lang="en-US" dirty="0" smtClean="0"/>
              <a:t>Barbiturates</a:t>
            </a:r>
            <a:endParaRPr lang="en-US" dirty="0"/>
          </a:p>
        </p:txBody>
      </p:sp>
      <p:sp>
        <p:nvSpPr>
          <p:cNvPr id="5" name="TextBox 4"/>
          <p:cNvSpPr txBox="1"/>
          <p:nvPr/>
        </p:nvSpPr>
        <p:spPr>
          <a:xfrm>
            <a:off x="685800" y="5932361"/>
            <a:ext cx="7696200" cy="523220"/>
          </a:xfrm>
          <a:prstGeom prst="rect">
            <a:avLst/>
          </a:prstGeom>
          <a:noFill/>
        </p:spPr>
        <p:txBody>
          <a:bodyPr wrap="square" rtlCol="0">
            <a:spAutoFit/>
          </a:bodyPr>
          <a:lstStyle/>
          <a:p>
            <a:r>
              <a:rPr lang="en-US" sz="1400" dirty="0"/>
              <a:t>Adapted from National Osteoporosis Foundation. Clinicians Guide To Prevention and Treatment of Osteoporosis.  Washington, DC: National Osteoporosis Foundation;2010.</a:t>
            </a:r>
          </a:p>
        </p:txBody>
      </p:sp>
    </p:spTree>
    <p:extLst>
      <p:ext uri="{BB962C8B-B14F-4D97-AF65-F5344CB8AC3E}">
        <p14:creationId xmlns:p14="http://schemas.microsoft.com/office/powerpoint/2010/main" val="41103318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12490</TotalTime>
  <Words>3588</Words>
  <Application>Microsoft Office PowerPoint</Application>
  <PresentationFormat>On-screen Show (4:3)</PresentationFormat>
  <Paragraphs>520</Paragraphs>
  <Slides>45</Slides>
  <Notes>22</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Radar</vt:lpstr>
      <vt:lpstr>Bone Health in the HIV Infected-Are We Missing Opportunities to Intervene?</vt:lpstr>
      <vt:lpstr>Workshop Format</vt:lpstr>
      <vt:lpstr>Workshop Facilitators</vt:lpstr>
      <vt:lpstr>What is currently accepted about bone disease</vt:lpstr>
      <vt:lpstr>Progression of Bone Disease</vt:lpstr>
      <vt:lpstr>Bone-Remodeling Unit</vt:lpstr>
      <vt:lpstr>Lifestyle Factors Contributing to Bone Disease</vt:lpstr>
      <vt:lpstr>Medical Conditions Contributing to Bone Disease</vt:lpstr>
      <vt:lpstr>Medications Contributing to Bone Disease</vt:lpstr>
      <vt:lpstr>Fragility Fractures</vt:lpstr>
      <vt:lpstr>Pathogenesis of Osteoporosis-Related Fractures</vt:lpstr>
      <vt:lpstr>Measuring Bone Density</vt:lpstr>
      <vt:lpstr>PowerPoint Presentation</vt:lpstr>
      <vt:lpstr>osteoporosis in women</vt:lpstr>
      <vt:lpstr>American College of Gynecology (ACOG) Recommended Screening</vt:lpstr>
      <vt:lpstr>ACOG Recommended Screening</vt:lpstr>
      <vt:lpstr>Risk Factors for Osteoporotic Fractures in Women</vt:lpstr>
      <vt:lpstr>Issues that are less clear</vt:lpstr>
      <vt:lpstr>What About Men?</vt:lpstr>
      <vt:lpstr>Bone Disease in HIV:  Another Kind of AIDS Crisis?</vt:lpstr>
      <vt:lpstr>PowerPoint Presentation</vt:lpstr>
      <vt:lpstr>Low BMD Common In HIV (+) Patients</vt:lpstr>
      <vt:lpstr>Fracture Rates</vt:lpstr>
      <vt:lpstr>Risk Factors for Osteoporosis in the HIV Infected</vt:lpstr>
      <vt:lpstr>Role of HIV Infection?</vt:lpstr>
      <vt:lpstr>Role of HIV Infection?</vt:lpstr>
      <vt:lpstr>Role of  Antiretrovirals: ASSERT Study</vt:lpstr>
      <vt:lpstr>Baseline Characteristics</vt:lpstr>
      <vt:lpstr>HAART Initiation and Bone Turnover</vt:lpstr>
      <vt:lpstr>ASSERT Study:  % Change in BMD of Spine</vt:lpstr>
      <vt:lpstr>ASSERT Study:  % Change in BMD of Hip</vt:lpstr>
      <vt:lpstr>Why are HIV patients at risk for bone disease?</vt:lpstr>
      <vt:lpstr>PowerPoint Presentation</vt:lpstr>
      <vt:lpstr>PowerPoint Presentation</vt:lpstr>
      <vt:lpstr>interventions</vt:lpstr>
      <vt:lpstr>Lifestyle</vt:lpstr>
      <vt:lpstr>Adequate Calcium Intake</vt:lpstr>
      <vt:lpstr>Vitamin D</vt:lpstr>
      <vt:lpstr>Dietary Sources of Vitamin D</vt:lpstr>
      <vt:lpstr>Vitamin D Replacement Options in the Setting of Deficiency</vt:lpstr>
      <vt:lpstr>Pharmacologic Therapy  National Osteoporosis Foundation</vt:lpstr>
      <vt:lpstr>ACOG: Who to Treat</vt:lpstr>
      <vt:lpstr>Bisphosphonates</vt:lpstr>
      <vt:lpstr>Non-Bisphosphonates</vt:lpstr>
      <vt:lpstr>Questions/discussion</vt:lpstr>
    </vt:vector>
  </TitlesOfParts>
  <Company>Department of Pediatrics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Bone Health in the HIV Infected-Are We Missing Opportunities to Intervene?</dc:title>
  <dc:creator>Jennifer Janelle</dc:creator>
  <cp:lastModifiedBy>Jennifer Janelle</cp:lastModifiedBy>
  <cp:revision>64</cp:revision>
  <dcterms:created xsi:type="dcterms:W3CDTF">2012-09-30T19:02:57Z</dcterms:created>
  <dcterms:modified xsi:type="dcterms:W3CDTF">2012-10-22T10:39:28Z</dcterms:modified>
</cp:coreProperties>
</file>