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64" r:id="rId5"/>
    <p:sldId id="257" r:id="rId6"/>
    <p:sldId id="258" r:id="rId7"/>
    <p:sldId id="261" r:id="rId8"/>
    <p:sldId id="259" r:id="rId9"/>
    <p:sldId id="276" r:id="rId10"/>
    <p:sldId id="262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0B112-77AF-8141-9A95-F09988671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824D-447D-954F-BE84-BC56D95960EF}" type="datetimeFigureOut">
              <a:rPr lang="en-US" smtClean="0"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84640-475F-BE45-AE50-F88DC0C21E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AHEWD_final_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" y="6126163"/>
            <a:ext cx="2140487" cy="731837"/>
          </a:xfrm>
          <a:prstGeom prst="rect">
            <a:avLst/>
          </a:prstGeom>
        </p:spPr>
      </p:pic>
      <p:pic>
        <p:nvPicPr>
          <p:cNvPr id="8" name="Picture 7" descr="AETC_Logo_WhiteBorder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70608" y="5690090"/>
            <a:ext cx="1273392" cy="11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cc.ucsf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0514" y="4042774"/>
            <a:ext cx="8023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Ryan White All Grantees Meeting</a:t>
            </a:r>
          </a:p>
          <a:p>
            <a:pPr algn="ctr"/>
            <a:r>
              <a:rPr lang="en-US" sz="2800" dirty="0" smtClean="0"/>
              <a:t>Washington, DC</a:t>
            </a:r>
          </a:p>
          <a:p>
            <a:pPr algn="ctr"/>
            <a:r>
              <a:rPr lang="en-US" sz="2800" dirty="0" smtClean="0"/>
              <a:t>November, 2012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0514" y="2416370"/>
            <a:ext cx="802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Supporting National HIV/AIDS Strategies</a:t>
            </a:r>
            <a:r>
              <a:rPr lang="en-US" sz="3600" dirty="0" smtClean="0"/>
              <a:t>:</a:t>
            </a:r>
            <a:endParaRPr lang="en-US" sz="3600" dirty="0" smtClean="0"/>
          </a:p>
          <a:p>
            <a:pPr algn="ctr"/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 smtClean="0"/>
              <a:t>domestic experience </a:t>
            </a:r>
            <a:r>
              <a:rPr lang="en-US" sz="3600" dirty="0" smtClean="0"/>
              <a:t>and the AETCs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72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to </a:t>
            </a:r>
            <a:r>
              <a:rPr lang="en-US" dirty="0" smtClean="0">
                <a:solidFill>
                  <a:schemeClr val="accent2"/>
                </a:solidFill>
              </a:rPr>
              <a:t>NHAS</a:t>
            </a:r>
            <a:r>
              <a:rPr lang="en-US" dirty="0" smtClean="0"/>
              <a:t> implementation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Without a well </a:t>
            </a:r>
            <a:r>
              <a:rPr lang="en-US" dirty="0" smtClean="0"/>
              <a:t>informed, accessible, </a:t>
            </a:r>
            <a:r>
              <a:rPr lang="en-US" dirty="0" smtClean="0"/>
              <a:t>clinical workforce the National HIV AIDS Strategy cannot be implemented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AETCs </a:t>
            </a:r>
            <a:r>
              <a:rPr lang="en-US" dirty="0"/>
              <a:t>b</a:t>
            </a:r>
            <a:r>
              <a:rPr lang="en-US" dirty="0" smtClean="0"/>
              <a:t>uild capacity to both test and treat</a:t>
            </a:r>
          </a:p>
          <a:p>
            <a:pPr lvl="1"/>
            <a:r>
              <a:rPr lang="en-US" dirty="0" smtClean="0"/>
              <a:t>Educate and train to </a:t>
            </a:r>
          </a:p>
          <a:p>
            <a:pPr lvl="2"/>
            <a:r>
              <a:rPr lang="en-US" dirty="0" smtClean="0"/>
              <a:t>reduce incidence</a:t>
            </a:r>
          </a:p>
          <a:p>
            <a:pPr lvl="2"/>
            <a:r>
              <a:rPr lang="en-US" dirty="0" smtClean="0"/>
              <a:t>Increase access</a:t>
            </a:r>
          </a:p>
          <a:p>
            <a:pPr lvl="2"/>
            <a:r>
              <a:rPr lang="en-US" dirty="0" smtClean="0"/>
              <a:t>reduce morbidity and mortality</a:t>
            </a:r>
          </a:p>
          <a:p>
            <a:pPr marL="914400" lvl="2" indent="0" algn="ctr">
              <a:buNone/>
            </a:pPr>
            <a:endParaRPr lang="en-US" sz="1200" dirty="0" smtClean="0"/>
          </a:p>
          <a:p>
            <a:pPr marL="914400" lvl="2" indent="0">
              <a:buNone/>
            </a:pPr>
            <a:r>
              <a:rPr lang="en-US" i="1" u="sng" dirty="0"/>
              <a:t>t</a:t>
            </a:r>
            <a:r>
              <a:rPr lang="en-US" i="1" u="sng" dirty="0" smtClean="0"/>
              <a:t>hereby reduce health disparities</a:t>
            </a:r>
            <a:endParaRPr lang="en-US" sz="2800" i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3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New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one year, AETCs </a:t>
            </a:r>
            <a:r>
              <a:rPr lang="en-US" dirty="0" smtClean="0"/>
              <a:t>conducted 642 trainings for 22,669 healthcare </a:t>
            </a:r>
            <a:r>
              <a:rPr lang="en-US" dirty="0"/>
              <a:t>providers </a:t>
            </a:r>
            <a:r>
              <a:rPr lang="en-US" dirty="0" smtClean="0"/>
              <a:t>on </a:t>
            </a:r>
            <a:r>
              <a:rPr lang="en-US" dirty="0" smtClean="0"/>
              <a:t>implementing HIV </a:t>
            </a:r>
            <a:r>
              <a:rPr lang="en-US" dirty="0"/>
              <a:t>testing </a:t>
            </a:r>
            <a:r>
              <a:rPr lang="en-US" dirty="0" smtClean="0"/>
              <a:t>recommendations</a:t>
            </a:r>
            <a:endParaRPr lang="en-US" dirty="0"/>
          </a:p>
          <a:p>
            <a:r>
              <a:rPr lang="en-US" dirty="0" smtClean="0"/>
              <a:t>Target primary care providers to incorporate </a:t>
            </a:r>
            <a:r>
              <a:rPr lang="en-US" dirty="0"/>
              <a:t>HIV prevention into clinical </a:t>
            </a:r>
            <a:r>
              <a:rPr lang="en-US" dirty="0" smtClean="0"/>
              <a:t>encounters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ntegrate </a:t>
            </a:r>
            <a:r>
              <a:rPr lang="en-US" dirty="0"/>
              <a:t>prevention messages into HIV clinical encounters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4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93" y="274638"/>
            <a:ext cx="84717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Increasing Access, Improving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AETCs have reached more than 148,000 healthcare providers through 19,300 training programs. </a:t>
            </a:r>
          </a:p>
          <a:p>
            <a:r>
              <a:rPr lang="en-US" dirty="0" smtClean="0"/>
              <a:t>Increase clinician HIV knowledge and clinical </a:t>
            </a:r>
            <a:r>
              <a:rPr lang="en-US" dirty="0" smtClean="0"/>
              <a:t>skills addressing quality indicators </a:t>
            </a:r>
            <a:endParaRPr lang="en-US" dirty="0"/>
          </a:p>
          <a:p>
            <a:r>
              <a:rPr lang="en-US" dirty="0" smtClean="0"/>
              <a:t>Link community</a:t>
            </a:r>
            <a:r>
              <a:rPr lang="en-US" dirty="0"/>
              <a:t>-</a:t>
            </a:r>
            <a:r>
              <a:rPr lang="en-US" dirty="0" smtClean="0"/>
              <a:t>based providers with experts at academic </a:t>
            </a:r>
            <a:r>
              <a:rPr lang="en-US" dirty="0"/>
              <a:t>medical centers </a:t>
            </a:r>
          </a:p>
          <a:p>
            <a:r>
              <a:rPr lang="en-US" dirty="0"/>
              <a:t>Continuous clinical guidance through consultation and mentoring </a:t>
            </a:r>
          </a:p>
          <a:p>
            <a:r>
              <a:rPr lang="en-US" dirty="0"/>
              <a:t>Free</a:t>
            </a:r>
            <a:r>
              <a:rPr lang="en-US" dirty="0" smtClean="0"/>
              <a:t>, prompt, state</a:t>
            </a:r>
            <a:r>
              <a:rPr lang="en-US" dirty="0"/>
              <a:t>-of-</a:t>
            </a:r>
            <a:r>
              <a:rPr lang="en-US" dirty="0" smtClean="0"/>
              <a:t>the art </a:t>
            </a:r>
            <a:r>
              <a:rPr lang="en-US" dirty="0" smtClean="0"/>
              <a:t>phone, </a:t>
            </a:r>
            <a:r>
              <a:rPr lang="en-US" dirty="0" err="1" smtClean="0"/>
              <a:t>telehealth</a:t>
            </a:r>
            <a:r>
              <a:rPr lang="en-US" dirty="0" smtClean="0"/>
              <a:t>  </a:t>
            </a:r>
            <a:r>
              <a:rPr lang="en-US" dirty="0" smtClean="0"/>
              <a:t>and web</a:t>
            </a:r>
            <a:r>
              <a:rPr lang="en-US" dirty="0"/>
              <a:t>-</a:t>
            </a:r>
            <a:r>
              <a:rPr lang="en-US" dirty="0" smtClean="0"/>
              <a:t>based consultation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6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Disparities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 healthcare providers who provide services to communities </a:t>
            </a:r>
            <a:r>
              <a:rPr lang="en-US" dirty="0"/>
              <a:t>of color, women, gay/lesbian/bisexual/transgender people </a:t>
            </a:r>
            <a:endParaRPr lang="en-US" dirty="0" smtClean="0"/>
          </a:p>
          <a:p>
            <a:r>
              <a:rPr lang="en-US" dirty="0" smtClean="0"/>
              <a:t>Engage and empower clinicians of color through mentoring and </a:t>
            </a:r>
            <a:r>
              <a:rPr lang="en-US" dirty="0"/>
              <a:t>clinical training </a:t>
            </a:r>
          </a:p>
          <a:p>
            <a:r>
              <a:rPr lang="en-US" dirty="0" smtClean="0"/>
              <a:t>Help providers develop methods to decrease stigma and </a:t>
            </a:r>
            <a:r>
              <a:rPr lang="en-US" dirty="0"/>
              <a:t>discrimination </a:t>
            </a:r>
          </a:p>
          <a:p>
            <a:r>
              <a:rPr lang="en-US" dirty="0" smtClean="0"/>
              <a:t>44% of all AETC trainees are racial</a:t>
            </a:r>
            <a:r>
              <a:rPr lang="en-US" dirty="0"/>
              <a:t>/</a:t>
            </a:r>
            <a:r>
              <a:rPr lang="en-US" dirty="0" smtClean="0"/>
              <a:t>ethnic minorities; 73% are </a:t>
            </a:r>
            <a:r>
              <a:rPr lang="en-US" dirty="0"/>
              <a:t>women.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3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NHAS Into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Engaging </a:t>
            </a:r>
            <a:r>
              <a:rPr lang="en-US" dirty="0" smtClean="0"/>
              <a:t>with your regional </a:t>
            </a:r>
            <a:r>
              <a:rPr lang="en-US" dirty="0" smtClean="0"/>
              <a:t>AETC</a:t>
            </a:r>
          </a:p>
          <a:p>
            <a:pPr marL="457200" lvl="1" indent="0">
              <a:buNone/>
            </a:pPr>
            <a:r>
              <a:rPr lang="en-US" dirty="0"/>
              <a:t>a</a:t>
            </a:r>
            <a:r>
              <a:rPr lang="en-US" dirty="0" smtClean="0"/>
              <a:t>ids-</a:t>
            </a:r>
            <a:r>
              <a:rPr lang="en-US" dirty="0" err="1" smtClean="0"/>
              <a:t>ed.org</a:t>
            </a:r>
            <a:endParaRPr lang="en-US" dirty="0" smtClean="0"/>
          </a:p>
          <a:p>
            <a:pPr lvl="2"/>
            <a:r>
              <a:rPr lang="en-US" dirty="0" smtClean="0"/>
              <a:t>Individual Clinicians</a:t>
            </a:r>
          </a:p>
          <a:p>
            <a:pPr lvl="2"/>
            <a:r>
              <a:rPr lang="en-US" dirty="0" smtClean="0"/>
              <a:t>Clinical Sites</a:t>
            </a:r>
          </a:p>
          <a:p>
            <a:pPr lvl="2"/>
            <a:r>
              <a:rPr lang="en-US" dirty="0" smtClean="0"/>
              <a:t>Health Departments</a:t>
            </a:r>
          </a:p>
          <a:p>
            <a:pPr lvl="2"/>
            <a:r>
              <a:rPr lang="en-US" dirty="0" smtClean="0"/>
              <a:t>Professional organizations</a:t>
            </a:r>
          </a:p>
          <a:p>
            <a:pPr lvl="2"/>
            <a:r>
              <a:rPr lang="en-US" dirty="0" smtClean="0"/>
              <a:t>Primary care associations</a:t>
            </a:r>
          </a:p>
          <a:p>
            <a:pPr marL="457200" lvl="1" indent="-457200">
              <a:buFont typeface="Arial"/>
              <a:buChar char="•"/>
            </a:pPr>
            <a:r>
              <a:rPr lang="en-US" dirty="0"/>
              <a:t>National Clinical Consultation </a:t>
            </a:r>
            <a:r>
              <a:rPr lang="en-US" dirty="0" smtClean="0"/>
              <a:t>Center </a:t>
            </a:r>
          </a:p>
          <a:p>
            <a:pPr marL="857250" lvl="3" indent="0">
              <a:buNone/>
            </a:pPr>
            <a:r>
              <a:rPr lang="en-US" dirty="0" smtClean="0">
                <a:hlinkClick r:id="rId2"/>
              </a:rPr>
              <a:t>www.nccc.ucsf.edu</a:t>
            </a:r>
            <a:endParaRPr lang="en-US" dirty="0" smtClean="0"/>
          </a:p>
          <a:p>
            <a:pPr marL="1257300" lvl="3" indent="-400050">
              <a:buNone/>
            </a:pPr>
            <a:r>
              <a:rPr lang="en-US" dirty="0" err="1" smtClean="0"/>
              <a:t>Warmline</a:t>
            </a:r>
            <a:r>
              <a:rPr lang="en-US" dirty="0" smtClean="0"/>
              <a:t> 800-933-3413 (M-F, 5am-5pm PST, plus voice mail)</a:t>
            </a:r>
          </a:p>
          <a:p>
            <a:pPr marL="1257300" lvl="3" indent="-400050">
              <a:buNone/>
            </a:pPr>
            <a:r>
              <a:rPr lang="en-US" dirty="0" err="1" smtClean="0"/>
              <a:t>PEPline</a:t>
            </a:r>
            <a:r>
              <a:rPr lang="en-US" dirty="0" smtClean="0"/>
              <a:t> 888-448-4911</a:t>
            </a:r>
          </a:p>
          <a:p>
            <a:pPr marL="1257300" lvl="3" indent="-400050">
              <a:buNone/>
            </a:pPr>
            <a:r>
              <a:rPr lang="en-US" dirty="0" smtClean="0"/>
              <a:t>Perinatal HIV Hotline 888-448-8765 (24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0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AETC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Established in 1987</a:t>
            </a:r>
          </a:p>
          <a:p>
            <a:r>
              <a:rPr lang="en-US" dirty="0" smtClean="0"/>
              <a:t>Purpose: Build US HIV clinical workforce </a:t>
            </a:r>
            <a:endParaRPr lang="en-US" dirty="0"/>
          </a:p>
          <a:p>
            <a:r>
              <a:rPr lang="en-US" dirty="0" smtClean="0"/>
              <a:t>Offer: education and training for the entire healthcare </a:t>
            </a:r>
            <a:r>
              <a:rPr lang="en-US" dirty="0" smtClean="0"/>
              <a:t>team </a:t>
            </a:r>
            <a:endParaRPr lang="en-US" dirty="0"/>
          </a:p>
          <a:p>
            <a:r>
              <a:rPr lang="en-US" dirty="0" smtClean="0"/>
              <a:t>Based on: local needs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1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798" b="4798"/>
          <a:stretch>
            <a:fillRect/>
          </a:stretch>
        </p:blipFill>
        <p:spPr>
          <a:xfrm>
            <a:off x="457200" y="524712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0" y="5515796"/>
            <a:ext cx="4785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National &amp; International Centers</a:t>
            </a:r>
          </a:p>
          <a:p>
            <a:endParaRPr lang="en-US" sz="1400" dirty="0"/>
          </a:p>
          <a:p>
            <a:r>
              <a:rPr lang="en-US" sz="1400" dirty="0"/>
              <a:t>    AETC National Resource Center</a:t>
            </a:r>
          </a:p>
          <a:p>
            <a:r>
              <a:rPr lang="en-US" sz="1400" dirty="0"/>
              <a:t>    AETC National Center for HIV Care in Minority Communities</a:t>
            </a:r>
          </a:p>
          <a:p>
            <a:r>
              <a:rPr lang="en-US" sz="1400" dirty="0"/>
              <a:t>    National HIV/AIDS Clinicians' Consultation Center</a:t>
            </a:r>
          </a:p>
          <a:p>
            <a:r>
              <a:rPr lang="en-US" sz="1400" dirty="0" smtClean="0"/>
              <a:t>   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62027" y="5923655"/>
            <a:ext cx="45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AETC National Evaluation Center</a:t>
            </a:r>
          </a:p>
          <a:p>
            <a:r>
              <a:rPr lang="en-US" sz="1400" dirty="0" smtClean="0"/>
              <a:t>AETC </a:t>
            </a:r>
            <a:r>
              <a:rPr lang="en-US" sz="1400" dirty="0"/>
              <a:t>National Multicultural Center</a:t>
            </a:r>
          </a:p>
          <a:p>
            <a:r>
              <a:rPr lang="en-US" sz="1400" dirty="0" smtClean="0"/>
              <a:t>International </a:t>
            </a:r>
            <a:r>
              <a:rPr lang="en-US" sz="1400" dirty="0"/>
              <a:t>Training and Education Center on HIV (I-TECH)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5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AETC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/>
              <a:t>a group of expert clinicians and educators, devoted principally to the care of HIV </a:t>
            </a:r>
            <a:r>
              <a:rPr lang="en-US" dirty="0" smtClean="0"/>
              <a:t>patients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dirty="0"/>
              <a:t>affiliated in their mission to provide the latest in clinical science, practice guidelines and </a:t>
            </a:r>
            <a:r>
              <a:rPr lang="en-US" dirty="0" smtClean="0"/>
              <a:t>systems </a:t>
            </a:r>
            <a:r>
              <a:rPr lang="en-US" dirty="0"/>
              <a:t>integration to community-based </a:t>
            </a:r>
            <a:r>
              <a:rPr lang="en-US" dirty="0" smtClean="0"/>
              <a:t>practitioners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dirty="0"/>
              <a:t>to improve access to and the quality of HIV care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dirty="0"/>
              <a:t>commitment to network </a:t>
            </a:r>
            <a:r>
              <a:rPr lang="en-US" dirty="0" smtClean="0"/>
              <a:t>activities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dirty="0" smtClean="0"/>
              <a:t>organizational </a:t>
            </a:r>
            <a:r>
              <a:rPr lang="en-US" dirty="0"/>
              <a:t>structure that transcends </a:t>
            </a:r>
            <a:r>
              <a:rPr lang="en-US" dirty="0" smtClean="0"/>
              <a:t>individual training events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2808" y="6126163"/>
            <a:ext cx="458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PBRN </a:t>
            </a:r>
            <a:r>
              <a:rPr lang="en-US" dirty="0" smtClean="0"/>
              <a:t>definition, AHRQ, USDHHS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6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as AETCs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Nation’s experts in HIV clinical </a:t>
            </a:r>
            <a:r>
              <a:rPr lang="en-US" dirty="0"/>
              <a:t>c</a:t>
            </a:r>
            <a:r>
              <a:rPr lang="en-US" dirty="0" smtClean="0"/>
              <a:t>are and capacity building</a:t>
            </a:r>
          </a:p>
          <a:p>
            <a:endParaRPr lang="en-US" dirty="0" smtClean="0"/>
          </a:p>
          <a:p>
            <a:r>
              <a:rPr lang="en-US" dirty="0" smtClean="0"/>
              <a:t>Supported by the infrastructures of leading academic medical centers and clinical institutions across the cross country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1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i="1" dirty="0" smtClean="0"/>
              <a:t>Uniquely positioned to translate knowledge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1" y="1417638"/>
            <a:ext cx="8329319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trainers are leaders in the HIV field</a:t>
            </a:r>
          </a:p>
          <a:p>
            <a:pPr lvl="1"/>
            <a:r>
              <a:rPr lang="en-US" sz="2400" dirty="0" smtClean="0"/>
              <a:t>NIH clinical trials</a:t>
            </a:r>
          </a:p>
          <a:p>
            <a:pPr lvl="1"/>
            <a:r>
              <a:rPr lang="en-US" sz="2400" dirty="0" smtClean="0"/>
              <a:t>NIMH Behavioral Interventions</a:t>
            </a:r>
          </a:p>
          <a:p>
            <a:pPr lvl="1"/>
            <a:r>
              <a:rPr lang="en-US" sz="2400" dirty="0" smtClean="0"/>
              <a:t>Policy Interventionists</a:t>
            </a:r>
          </a:p>
          <a:p>
            <a:pPr lvl="1"/>
            <a:r>
              <a:rPr lang="en-US" sz="2400" dirty="0" smtClean="0"/>
              <a:t>Educators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800" dirty="0" smtClean="0"/>
              <a:t>Members of the HIV Care team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 smtClean="0"/>
              <a:t>Linking institutions and populations that rarely interact on the same level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65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evidence based models </a:t>
            </a:r>
          </a:p>
          <a:p>
            <a:r>
              <a:rPr lang="en-US" dirty="0" smtClean="0"/>
              <a:t>Leverage resources</a:t>
            </a:r>
          </a:p>
          <a:p>
            <a:r>
              <a:rPr lang="en-US" dirty="0" smtClean="0"/>
              <a:t>Collaboration </a:t>
            </a:r>
          </a:p>
          <a:p>
            <a:pPr lvl="1"/>
            <a:r>
              <a:rPr lang="en-US" dirty="0" smtClean="0"/>
              <a:t>across departments within federal government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cross different levels of government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cademia and community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cross disciplines</a:t>
            </a:r>
          </a:p>
          <a:p>
            <a:r>
              <a:rPr lang="en-US" dirty="0" smtClean="0"/>
              <a:t>Cost effective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clinical sites</a:t>
            </a:r>
          </a:p>
          <a:p>
            <a:r>
              <a:rPr lang="en-US" dirty="0" smtClean="0"/>
              <a:t>Build clinical capacity</a:t>
            </a:r>
          </a:p>
          <a:p>
            <a:r>
              <a:rPr lang="en-US" dirty="0" smtClean="0"/>
              <a:t>Translate science to practice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---by appreciating the context of practice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We build the HIV workforce for today and …..the future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site or Off</a:t>
            </a:r>
          </a:p>
          <a:p>
            <a:r>
              <a:rPr lang="en-US" dirty="0" err="1" smtClean="0"/>
              <a:t>Telehealth</a:t>
            </a:r>
            <a:r>
              <a:rPr lang="en-US" dirty="0" smtClean="0"/>
              <a:t> and web based programs</a:t>
            </a:r>
          </a:p>
          <a:p>
            <a:r>
              <a:rPr lang="en-US" dirty="0" smtClean="0"/>
              <a:t>Didactic sessions</a:t>
            </a:r>
          </a:p>
          <a:p>
            <a:r>
              <a:rPr lang="en-US" dirty="0"/>
              <a:t>S</a:t>
            </a:r>
            <a:r>
              <a:rPr lang="en-US" dirty="0" smtClean="0"/>
              <a:t>kill building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receptorships</a:t>
            </a:r>
            <a:endParaRPr lang="en-US" dirty="0" smtClean="0"/>
          </a:p>
          <a:p>
            <a:r>
              <a:rPr lang="en-US" dirty="0" smtClean="0"/>
              <a:t>Clinical guidance</a:t>
            </a:r>
          </a:p>
          <a:p>
            <a:r>
              <a:rPr lang="en-US" dirty="0" smtClean="0"/>
              <a:t>Technical assistance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7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724</TotalTime>
  <Words>592</Words>
  <Application>Microsoft Macintosh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AETC network</vt:lpstr>
      <vt:lpstr>PowerPoint Presentation</vt:lpstr>
      <vt:lpstr>AETCs</vt:lpstr>
      <vt:lpstr>Who we are as AETCs</vt:lpstr>
      <vt:lpstr>Uniquely positioned to translate knowledge</vt:lpstr>
      <vt:lpstr>How?</vt:lpstr>
      <vt:lpstr>What we do</vt:lpstr>
      <vt:lpstr>Methods</vt:lpstr>
      <vt:lpstr>Key to NHAS implementation  </vt:lpstr>
      <vt:lpstr>Reducing New Infections</vt:lpstr>
      <vt:lpstr>Increasing Access, Improving Outcomes</vt:lpstr>
      <vt:lpstr>Reducing Disparities</vt:lpstr>
      <vt:lpstr>NHAS Into action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Boccher-Lattimore</dc:creator>
  <cp:lastModifiedBy>Daria Boccher-Lattimore</cp:lastModifiedBy>
  <cp:revision>37</cp:revision>
  <dcterms:created xsi:type="dcterms:W3CDTF">2012-10-18T13:13:01Z</dcterms:created>
  <dcterms:modified xsi:type="dcterms:W3CDTF">2012-10-31T16:21:34Z</dcterms:modified>
</cp:coreProperties>
</file>