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notesSlides/notesSlide14.xml" ContentType="application/vnd.openxmlformats-officedocument.presentationml.notesSlide+xml"/>
  <Override PartName="/ppt/tags/tag27.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25.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23.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notesSlides/notesSlide13.xml" ContentType="application/vnd.openxmlformats-officedocument.presentationml.notesSlide+xml"/>
  <Override PartName="/ppt/tags/tag26.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tags/tag15.xml" ContentType="application/vnd.openxmlformats-officedocument.presentationml.tags+xml"/>
  <Default Extension="vml" ContentType="application/vnd.openxmlformats-officedocument.vmlDrawing"/>
  <Override PartName="/ppt/notesSlides/notesSlide11.xml" ContentType="application/vnd.openxmlformats-officedocument.presentationml.notesSlide+xml"/>
  <Override PartName="/ppt/tags/tag24.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335" r:id="rId4"/>
    <p:sldId id="258" r:id="rId5"/>
    <p:sldId id="262" r:id="rId6"/>
    <p:sldId id="259" r:id="rId7"/>
    <p:sldId id="336" r:id="rId8"/>
    <p:sldId id="264" r:id="rId9"/>
    <p:sldId id="265" r:id="rId10"/>
    <p:sldId id="329"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337"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60290" autoAdjust="0"/>
  </p:normalViewPr>
  <p:slideViewPr>
    <p:cSldViewPr>
      <p:cViewPr varScale="1">
        <p:scale>
          <a:sx n="53" d="100"/>
          <a:sy n="53" d="100"/>
        </p:scale>
        <p:origin x="-149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393CBD-A219-4A3B-988D-81915E56CBFB}" type="datetimeFigureOut">
              <a:rPr lang="en-US" smtClean="0"/>
              <a:pPr/>
              <a:t>10/22/2012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5AE5E1-5B95-4DB9-BC14-59496FD6DE0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Keep using and motivate own staff to utilize</a:t>
            </a:r>
            <a:r>
              <a:rPr lang="en-US" baseline="0" dirty="0" smtClean="0"/>
              <a:t> within the sites they train</a:t>
            </a:r>
          </a:p>
          <a:p>
            <a:endParaRPr lang="en-US" baseline="0" dirty="0" smtClean="0"/>
          </a:p>
          <a:p>
            <a:r>
              <a:rPr lang="en-US" baseline="0" dirty="0" smtClean="0"/>
              <a:t>I am training AGM participants to utilize this info to train others in organizations or their own organization to then do the same thing and train others in an ongoing manner.</a:t>
            </a:r>
            <a:endParaRPr lang="en-US" dirty="0" smtClean="0"/>
          </a:p>
          <a:p>
            <a:endParaRPr lang="en-US" dirty="0" smtClean="0"/>
          </a:p>
          <a:p>
            <a:r>
              <a:rPr lang="en-US" smtClean="0"/>
              <a:t>Janet from Mary bird</a:t>
            </a:r>
            <a:endParaRPr lang="en-US" dirty="0"/>
          </a:p>
        </p:txBody>
      </p:sp>
      <p:sp>
        <p:nvSpPr>
          <p:cNvPr id="4" name="Slide Number Placeholder 3"/>
          <p:cNvSpPr>
            <a:spLocks noGrp="1"/>
          </p:cNvSpPr>
          <p:nvPr>
            <p:ph type="sldNum" sz="quarter" idx="10"/>
          </p:nvPr>
        </p:nvSpPr>
        <p:spPr/>
        <p:txBody>
          <a:bodyPr/>
          <a:lstStyle/>
          <a:p>
            <a:fld id="{175AE5E1-5B95-4DB9-BC14-59496FD6DE0F}"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sz="1200" kern="1200" dirty="0" smtClean="0">
                <a:solidFill>
                  <a:schemeClr val="tx1"/>
                </a:solidFill>
                <a:latin typeface="+mn-lt"/>
                <a:ea typeface="+mn-ea"/>
                <a:cs typeface="+mn-cs"/>
              </a:rPr>
              <a:t>Ask participants to…Think back to when you started your job. This should help to get send them back to their first days on the job and how they felt. Ask participants to chose a, b, or c.</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Discussion: Most of you chose the second response. Learning behaviors that are appropriate is important to feeling comfortable and confident. In a job we are supposed to have people to help us navigate those first few days to get us comfortable. There are two points that are important</a:t>
            </a:r>
          </a:p>
          <a:p>
            <a:pPr lvl="0"/>
            <a:endParaRPr lang="en-US" sz="1200" kern="1200" dirty="0" smtClean="0">
              <a:solidFill>
                <a:schemeClr val="tx1"/>
              </a:solidFill>
              <a:latin typeface="+mn-lt"/>
              <a:ea typeface="+mn-ea"/>
              <a:cs typeface="+mn-cs"/>
            </a:endParaRPr>
          </a:p>
          <a:p>
            <a:pPr marL="228600" indent="-228600">
              <a:buAutoNum type="arabicPeriod"/>
            </a:pPr>
            <a:r>
              <a:rPr lang="en-US" sz="1200" kern="1200" dirty="0" smtClean="0">
                <a:solidFill>
                  <a:schemeClr val="tx1"/>
                </a:solidFill>
                <a:latin typeface="+mn-lt"/>
                <a:ea typeface="+mn-ea"/>
                <a:cs typeface="+mn-cs"/>
              </a:rPr>
              <a:t>Think back to the day when you felt slightly uncomfortable as you were learning the ins and outs of your job. I am sure that you had a few hiccups along the way. Try to put yourself in the shoes of the patient, picture yourself walking into a hospital or program for treatment and already having all of the anxieties associated with starting a job and not knowing where you are going.  We often treat people as if they should know where they are going. What does a patient or employee look like when they first arrive? Generally nervous, deer caught in headlights, etc. </a:t>
            </a:r>
          </a:p>
          <a:p>
            <a:pPr marL="228600" indent="-228600">
              <a:buNone/>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2. Our particular career has a culture, our particular office has a culture and we could keep going. You had to learn it. You didn’t just know it. You may have tried to apply previous experiences to your new job, only to realize that it didn’t work. Learning made you a more effective employee. Would everyone agree with that? The same is true for learning the culture of the staff and patient population. We hopefully didn’t expect everyone to adjust to us (although some do) we adjusted to our job and as we became more comfortable made changes. It is a negotiation and both parties have to make some adjustments. We are all constantly negotiating different cultures but some present more challenges than others. </a:t>
            </a:r>
          </a:p>
          <a:p>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We are hopefully there to guide them through a system that we learned.  Both you and the patient have to make adjustments. The same way you couldn’t have expected everyone in your job to adjust to you immediately it is difficult to expect that a patient will be able to immediately adjust to the systems you have in place. It is an interaction that requires changing on both sides. We have to be willing to listen and learn. </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B97F971-2BB3-4894-BA9F-64B85988C94B}"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Like these pictures our patients don’t always see themselves in the faces at our clinics. If that patient doesn’t look or feel like anyone inside the clinic this could also heighten the anxiety.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Ask participants to think of a time when they were in the minority. How did that feel? (Note: Let participants respond to this question. Do your best to seek out those that may not be able to immediately think of an answer).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We have to do our best to empathize with our patients to truly understand their point of view. That is an automatic barrier. We must use other forms of communication to show that we are open to all people. This isn’t always easy because our bias can get in the way.</a:t>
            </a:r>
          </a:p>
          <a:p>
            <a:endParaRPr lang="en-US" dirty="0"/>
          </a:p>
        </p:txBody>
      </p:sp>
      <p:sp>
        <p:nvSpPr>
          <p:cNvPr id="4" name="Slide Number Placeholder 3"/>
          <p:cNvSpPr>
            <a:spLocks noGrp="1"/>
          </p:cNvSpPr>
          <p:nvPr>
            <p:ph type="sldNum" sz="quarter" idx="10"/>
          </p:nvPr>
        </p:nvSpPr>
        <p:spPr/>
        <p:txBody>
          <a:bodyPr/>
          <a:lstStyle/>
          <a:p>
            <a:fld id="{5B97F971-2BB3-4894-BA9F-64B85988C94B}"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 realize your response would be more nuanced than this. Please choose the one that most closely aligns with your beliefs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Do not reveal the answers to the question and proceed with the discussion</a:t>
            </a:r>
          </a:p>
          <a:p>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It is not important that the presenter know the answer to this question but rather it is important that the participant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know the answer to this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It is also important to think about how you would answer this as an organization and how others would perceive you as an organization feel about this. Believing a more complicated version of either response is still important for you to explore. Note: use a silly example such as the following -  I may think that people who wear polka dotted shirts are silly, but if I have never explored that, I may not know and I would treat those who wear polka dotted shirts as such without realizing it. My involuntary expressions and actions would show this and that person would likely feel it and respond to that. As much as we would like to believe this is not the case what we think is written all over us. </a:t>
            </a:r>
          </a:p>
          <a:p>
            <a:endParaRPr lang="en-US" dirty="0"/>
          </a:p>
        </p:txBody>
      </p:sp>
      <p:sp>
        <p:nvSpPr>
          <p:cNvPr id="4" name="Slide Number Placeholder 3"/>
          <p:cNvSpPr>
            <a:spLocks noGrp="1"/>
          </p:cNvSpPr>
          <p:nvPr>
            <p:ph type="sldNum" sz="quarter" idx="10"/>
          </p:nvPr>
        </p:nvSpPr>
        <p:spPr/>
        <p:txBody>
          <a:bodyPr/>
          <a:lstStyle/>
          <a:p>
            <a:fld id="{5B97F971-2BB3-4894-BA9F-64B85988C94B}"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Did people feel this activity was easy or difficult?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Most will</a:t>
            </a:r>
            <a:r>
              <a:rPr lang="en-US" sz="1200" kern="1200" baseline="0" dirty="0" smtClean="0">
                <a:solidFill>
                  <a:schemeClr val="tx1"/>
                </a:solidFill>
                <a:latin typeface="+mn-lt"/>
                <a:ea typeface="+mn-ea"/>
                <a:cs typeface="+mn-cs"/>
              </a:rPr>
              <a:t> say easy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activity may be silly and fun, and despite exaggerating our emotions, it is very easy to tell what someone is trying to express.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We have all heard actions speak louder than words, right? This is how we communicate.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activity illustrates how quickly and easily we can communicate our organization culture or our beliefs and attitudes through our behaviors. </a:t>
            </a:r>
          </a:p>
          <a:p>
            <a:endParaRPr lang="en-US" dirty="0"/>
          </a:p>
        </p:txBody>
      </p:sp>
      <p:sp>
        <p:nvSpPr>
          <p:cNvPr id="4" name="Slide Number Placeholder 3"/>
          <p:cNvSpPr>
            <a:spLocks noGrp="1"/>
          </p:cNvSpPr>
          <p:nvPr>
            <p:ph type="sldNum" sz="quarter" idx="10"/>
          </p:nvPr>
        </p:nvSpPr>
        <p:spPr/>
        <p:txBody>
          <a:bodyPr/>
          <a:lstStyle/>
          <a:p>
            <a:fld id="{5B97F971-2BB3-4894-BA9F-64B85988C94B}"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There are a whole host of other emotions that we present with our body language and person unbeknownst to us (forward slide to show the rest of the faces.)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We don’t always know that this is what we are showing others.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For example how long did it take you to realize or learn that the person with an angry face didn’t dislike you? Our first impression as an organization is not always easy to change. We want to put our best foot forward for our business and for our patients.</a:t>
            </a:r>
          </a:p>
          <a:p>
            <a:endParaRPr lang="en-US" dirty="0"/>
          </a:p>
        </p:txBody>
      </p:sp>
      <p:sp>
        <p:nvSpPr>
          <p:cNvPr id="4" name="Slide Number Placeholder 3"/>
          <p:cNvSpPr>
            <a:spLocks noGrp="1"/>
          </p:cNvSpPr>
          <p:nvPr>
            <p:ph type="sldNum" sz="quarter" idx="10"/>
          </p:nvPr>
        </p:nvSpPr>
        <p:spPr/>
        <p:txBody>
          <a:bodyPr/>
          <a:lstStyle/>
          <a:p>
            <a:fld id="{5B97F971-2BB3-4894-BA9F-64B85988C94B}"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Explore what assumptions they may have and remind them that an organizations culture is formed by attitudes and having negative assumptions about Cultural Awareness will hinder its implementation.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may seem simple, but it is very difficult. As human beings we don’t tend to do this well. Try your best to really explore where your biases lie.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We look at what others do first and then look at ourselves when we should be looking at ourselves first.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point is to be honest with yourself and aware of your bias. (Note: For some it might be harder to think of a negative one or a positive one. It may help to tell them that you want them to practice exploring issues that may directly impact their patient’s quality of care.)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Ask</a:t>
            </a:r>
            <a:r>
              <a:rPr lang="en-US" sz="1200" kern="1200" baseline="0" dirty="0" smtClean="0">
                <a:solidFill>
                  <a:schemeClr val="tx1"/>
                </a:solidFill>
                <a:latin typeface="+mn-lt"/>
                <a:ea typeface="+mn-ea"/>
                <a:cs typeface="+mn-cs"/>
              </a:rPr>
              <a:t> if </a:t>
            </a:r>
            <a:r>
              <a:rPr lang="en-US" sz="1200" kern="1200" dirty="0" smtClean="0">
                <a:solidFill>
                  <a:schemeClr val="tx1"/>
                </a:solidFill>
                <a:latin typeface="+mn-lt"/>
                <a:ea typeface="+mn-ea"/>
                <a:cs typeface="+mn-cs"/>
              </a:rPr>
              <a:t>someone would be willing</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to share a positive assumption (Note: asking for a positive assumption first will help them to be more open with the negative because it provides a broader view of how they feel about their patients and allows them to feel less judged for their negative assumptions).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Discussion</a:t>
            </a:r>
            <a:r>
              <a:rPr lang="en-US" sz="1200" kern="1200" baseline="0" dirty="0" smtClean="0">
                <a:solidFill>
                  <a:schemeClr val="tx1"/>
                </a:solidFill>
                <a:latin typeface="+mn-lt"/>
                <a:ea typeface="+mn-ea"/>
                <a:cs typeface="+mn-cs"/>
              </a:rPr>
              <a:t> that p</a:t>
            </a:r>
            <a:r>
              <a:rPr lang="en-US" sz="1200" kern="1200" dirty="0" smtClean="0">
                <a:solidFill>
                  <a:schemeClr val="tx1"/>
                </a:solidFill>
                <a:latin typeface="+mn-lt"/>
                <a:ea typeface="+mn-ea"/>
                <a:cs typeface="+mn-cs"/>
              </a:rPr>
              <a:t>ositive assumptions can help you provide better services to your patient</a:t>
            </a:r>
            <a:r>
              <a:rPr lang="en-US" sz="1200" kern="1200" baseline="0" dirty="0" smtClean="0">
                <a:solidFill>
                  <a:schemeClr val="tx1"/>
                </a:solidFill>
                <a:latin typeface="+mn-lt"/>
                <a:ea typeface="+mn-ea"/>
                <a:cs typeface="+mn-cs"/>
              </a:rPr>
              <a:t> by making the </a:t>
            </a:r>
            <a:r>
              <a:rPr lang="en-US" sz="1200" kern="1200" dirty="0" smtClean="0">
                <a:solidFill>
                  <a:schemeClr val="tx1"/>
                </a:solidFill>
                <a:latin typeface="+mn-lt"/>
                <a:ea typeface="+mn-ea"/>
                <a:cs typeface="+mn-cs"/>
              </a:rPr>
              <a:t>patient feel comfortable and welcomed. (Note: Discuss what participants share and impress upon them the improvement in care that can occur when we assume, for example, that someone needs or wants help, or that they want to take care of themselves.</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Ask</a:t>
            </a:r>
            <a:r>
              <a:rPr lang="en-US" sz="1200" kern="1200" baseline="0" dirty="0" smtClean="0">
                <a:solidFill>
                  <a:schemeClr val="tx1"/>
                </a:solidFill>
                <a:latin typeface="+mn-lt"/>
                <a:ea typeface="+mn-ea"/>
                <a:cs typeface="+mn-cs"/>
              </a:rPr>
              <a:t> if </a:t>
            </a:r>
            <a:r>
              <a:rPr lang="en-US" sz="1200" kern="1200" dirty="0" smtClean="0">
                <a:solidFill>
                  <a:schemeClr val="tx1"/>
                </a:solidFill>
                <a:latin typeface="+mn-lt"/>
                <a:ea typeface="+mn-ea"/>
                <a:cs typeface="+mn-cs"/>
              </a:rPr>
              <a:t>someone is willing to share a negative assumption? </a:t>
            </a:r>
          </a:p>
          <a:p>
            <a:pPr lvl="0"/>
            <a:r>
              <a:rPr lang="en-US" sz="1200" kern="1200" dirty="0" smtClean="0">
                <a:solidFill>
                  <a:schemeClr val="tx1"/>
                </a:solidFill>
                <a:latin typeface="+mn-lt"/>
                <a:ea typeface="+mn-ea"/>
                <a:cs typeface="+mn-cs"/>
              </a:rPr>
              <a:t>Discussion</a:t>
            </a:r>
            <a:r>
              <a:rPr lang="en-US" sz="1200" kern="1200" baseline="0" dirty="0" smtClean="0">
                <a:solidFill>
                  <a:schemeClr val="tx1"/>
                </a:solidFill>
                <a:latin typeface="+mn-lt"/>
                <a:ea typeface="+mn-ea"/>
                <a:cs typeface="+mn-cs"/>
              </a:rPr>
              <a:t> whether </a:t>
            </a:r>
            <a:r>
              <a:rPr lang="en-US" sz="1200" kern="1200" dirty="0" smtClean="0">
                <a:solidFill>
                  <a:schemeClr val="tx1"/>
                </a:solidFill>
                <a:latin typeface="+mn-lt"/>
                <a:ea typeface="+mn-ea"/>
                <a:cs typeface="+mn-cs"/>
              </a:rPr>
              <a:t>these assumptions were already known to them or did this surprise them in some way? (Note: Explore how these assumptions can impact the care they provide.) </a:t>
            </a:r>
          </a:p>
          <a:p>
            <a:r>
              <a:rPr lang="en-US"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B97F971-2BB3-4894-BA9F-64B85988C94B}"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Assumptions are how we navigate the world. </a:t>
            </a:r>
            <a:r>
              <a:rPr lang="en-US" sz="1200" kern="1200" dirty="0" smtClean="0">
                <a:solidFill>
                  <a:schemeClr val="tx1"/>
                </a:solidFill>
                <a:latin typeface="+mn-lt"/>
                <a:ea typeface="+mn-ea"/>
                <a:cs typeface="+mn-cs"/>
              </a:rPr>
              <a:t>There is nothing wrong with that. We learn how to interact with the world based on what we were taught and our past experiences. This makes our world manageable.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What is important is knowing what those beliefs are. It is easier for some than for others. This is something we have to work on and put effort into. We must explore what our biases are and then make adjustments. For example: If you know that you like your personal space, but some patients respond well to touch, then maybe a compromise would be to touch them on the arm. This allows you to keep your personal space, while providing the patient with the touch that makes them feel comfortable.   </a:t>
            </a:r>
          </a:p>
          <a:p>
            <a:endParaRPr lang="en-US" dirty="0"/>
          </a:p>
        </p:txBody>
      </p:sp>
      <p:sp>
        <p:nvSpPr>
          <p:cNvPr id="4" name="Slide Number Placeholder 3"/>
          <p:cNvSpPr>
            <a:spLocks noGrp="1"/>
          </p:cNvSpPr>
          <p:nvPr>
            <p:ph type="sldNum" sz="quarter" idx="10"/>
          </p:nvPr>
        </p:nvSpPr>
        <p:spPr/>
        <p:txBody>
          <a:bodyPr/>
          <a:lstStyle/>
          <a:p>
            <a:fld id="{5B97F971-2BB3-4894-BA9F-64B85988C94B}"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0"/>
            <a:r>
              <a:rPr lang="en-US" sz="1200" kern="1200" dirty="0" smtClean="0">
                <a:solidFill>
                  <a:schemeClr val="tx1"/>
                </a:solidFill>
                <a:latin typeface="+mn-lt"/>
                <a:ea typeface="+mn-ea"/>
                <a:cs typeface="+mn-cs"/>
              </a:rPr>
              <a:t>This is both in general and in terms of cultural awareness. </a:t>
            </a:r>
          </a:p>
          <a:p>
            <a:pPr lvl="0"/>
            <a:r>
              <a:rPr lang="en-US" sz="1200" kern="1200" dirty="0" smtClean="0">
                <a:solidFill>
                  <a:schemeClr val="tx1"/>
                </a:solidFill>
                <a:latin typeface="+mn-lt"/>
                <a:ea typeface="+mn-ea"/>
                <a:cs typeface="+mn-cs"/>
              </a:rPr>
              <a:t>This is where we ask participants</a:t>
            </a:r>
            <a:r>
              <a:rPr lang="en-US" sz="1200" kern="1200" baseline="0" dirty="0" smtClean="0">
                <a:solidFill>
                  <a:schemeClr val="tx1"/>
                </a:solidFill>
                <a:latin typeface="+mn-lt"/>
                <a:ea typeface="+mn-ea"/>
                <a:cs typeface="+mn-cs"/>
              </a:rPr>
              <a:t> w</a:t>
            </a:r>
            <a:r>
              <a:rPr lang="en-US" sz="1200" kern="1200" dirty="0" smtClean="0">
                <a:solidFill>
                  <a:schemeClr val="tx1"/>
                </a:solidFill>
                <a:latin typeface="+mn-lt"/>
                <a:ea typeface="+mn-ea"/>
                <a:cs typeface="+mn-cs"/>
              </a:rPr>
              <a:t>hat they want the culture of the staff to be? What do they want to be as an organization to the public and their patients? </a:t>
            </a:r>
          </a:p>
          <a:p>
            <a:pPr lvl="0"/>
            <a:r>
              <a:rPr lang="en-US" sz="1200" kern="1200" dirty="0" smtClean="0">
                <a:solidFill>
                  <a:schemeClr val="tx1"/>
                </a:solidFill>
                <a:latin typeface="+mn-lt"/>
                <a:ea typeface="+mn-ea"/>
                <a:cs typeface="+mn-cs"/>
              </a:rPr>
              <a:t>Does this match what people say about them? (Note: If they do not know how they are perceived in the community it is important for the organization to find out.) </a:t>
            </a:r>
          </a:p>
          <a:p>
            <a:pPr lvl="0"/>
            <a:r>
              <a:rPr lang="en-US" sz="1200" kern="1200" dirty="0" smtClean="0">
                <a:solidFill>
                  <a:schemeClr val="tx1"/>
                </a:solidFill>
                <a:latin typeface="+mn-lt"/>
                <a:ea typeface="+mn-ea"/>
                <a:cs typeface="+mn-cs"/>
              </a:rPr>
              <a:t>See if it matches what they want it to be. </a:t>
            </a:r>
          </a:p>
          <a:p>
            <a:pPr lvl="0"/>
            <a:r>
              <a:rPr lang="en-US" sz="1200" kern="1200" dirty="0" smtClean="0">
                <a:solidFill>
                  <a:schemeClr val="tx1"/>
                </a:solidFill>
                <a:latin typeface="+mn-lt"/>
                <a:ea typeface="+mn-ea"/>
                <a:cs typeface="+mn-cs"/>
              </a:rPr>
              <a:t>As an organization we want to encourage them to be self-aware. </a:t>
            </a:r>
          </a:p>
          <a:p>
            <a:pPr lvl="0"/>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B97F971-2BB3-4894-BA9F-64B85988C94B}" type="slidenum">
              <a:rPr lang="en-US" smtClean="0"/>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Remember that we are making this definition now, but we define our organization’s culture everyday</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we</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teach our staff and patients what that culture is</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every time we interact.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Here is an example that a clinic created. Create the plan on a flip chart and at the next training create a document to present to the group or if there is no follow up training you can send them the document. </a:t>
            </a:r>
          </a:p>
          <a:p>
            <a:endParaRPr lang="en-US" dirty="0" smtClean="0"/>
          </a:p>
          <a:p>
            <a:r>
              <a:rPr lang="en-US" dirty="0" smtClean="0"/>
              <a:t>This activity gets about 30 minutes </a:t>
            </a:r>
            <a:endParaRPr lang="en-US" dirty="0"/>
          </a:p>
        </p:txBody>
      </p:sp>
      <p:sp>
        <p:nvSpPr>
          <p:cNvPr id="4" name="Slide Number Placeholder 3"/>
          <p:cNvSpPr>
            <a:spLocks noGrp="1"/>
          </p:cNvSpPr>
          <p:nvPr>
            <p:ph type="sldNum" sz="quarter" idx="10"/>
          </p:nvPr>
        </p:nvSpPr>
        <p:spPr/>
        <p:txBody>
          <a:bodyPr/>
          <a:lstStyle/>
          <a:p>
            <a:fld id="{5B97F971-2BB3-4894-BA9F-64B85988C94B}"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97F971-2BB3-4894-BA9F-64B85988C94B}"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You are starting out with this question to get everyone thinking about why we entered this line of work. </a:t>
            </a:r>
          </a:p>
          <a:p>
            <a:pPr lvl="0"/>
            <a:r>
              <a:rPr lang="en-US" sz="1200" kern="1200" dirty="0" smtClean="0">
                <a:solidFill>
                  <a:schemeClr val="tx1"/>
                </a:solidFill>
                <a:latin typeface="+mn-lt"/>
                <a:ea typeface="+mn-ea"/>
                <a:cs typeface="+mn-cs"/>
              </a:rPr>
              <a:t>Responses are written down on an index card. </a:t>
            </a:r>
          </a:p>
          <a:p>
            <a:pPr lvl="0"/>
            <a:r>
              <a:rPr lang="en-US" sz="1200" kern="1200" dirty="0" smtClean="0">
                <a:solidFill>
                  <a:schemeClr val="tx1"/>
                </a:solidFill>
                <a:latin typeface="+mn-lt"/>
                <a:ea typeface="+mn-ea"/>
                <a:cs typeface="+mn-cs"/>
              </a:rPr>
              <a:t>Responses will remain anonymous </a:t>
            </a:r>
          </a:p>
          <a:p>
            <a:pPr lvl="0"/>
            <a:r>
              <a:rPr lang="en-US" sz="1200" kern="1200" dirty="0" smtClean="0">
                <a:solidFill>
                  <a:schemeClr val="tx1"/>
                </a:solidFill>
                <a:latin typeface="+mn-lt"/>
                <a:ea typeface="+mn-ea"/>
                <a:cs typeface="+mn-cs"/>
              </a:rPr>
              <a:t>The goal is to have participants think about their personal motivators for why they work in this field.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The hope is that they are in line with the purpose of these trainings. </a:t>
            </a:r>
          </a:p>
          <a:p>
            <a:pPr lvl="0"/>
            <a:r>
              <a:rPr lang="en-US" sz="1200" kern="1200" dirty="0" smtClean="0">
                <a:solidFill>
                  <a:schemeClr val="tx1"/>
                </a:solidFill>
                <a:latin typeface="+mn-lt"/>
                <a:ea typeface="+mn-ea"/>
                <a:cs typeface="+mn-cs"/>
              </a:rPr>
              <a:t>Responses are collected; and as a group, at the next workshop, you will discuss what the group said.</a:t>
            </a:r>
          </a:p>
          <a:p>
            <a:pPr lvl="0"/>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Provide an overview of the responses.</a:t>
            </a:r>
            <a:endParaRPr lang="en-US" dirty="0" smtClean="0"/>
          </a:p>
        </p:txBody>
      </p:sp>
      <p:sp>
        <p:nvSpPr>
          <p:cNvPr id="4" name="Slide Number Placeholder 3"/>
          <p:cNvSpPr>
            <a:spLocks noGrp="1"/>
          </p:cNvSpPr>
          <p:nvPr>
            <p:ph type="sldNum" sz="quarter" idx="10"/>
          </p:nvPr>
        </p:nvSpPr>
        <p:spPr/>
        <p:txBody>
          <a:bodyPr/>
          <a:lstStyle/>
          <a:p>
            <a:fld id="{5B97F971-2BB3-4894-BA9F-64B85988C94B}"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slide ensures everyone is on the same page. There is a reason cultural awareness is gaining such widespread acceptance. Even if we don’t necessarily feel there is a problem we can all agree that there are benefits.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Believing that improving cultural awareness within your organization helps the quality of your service is the first step to achieving cultural awareness.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It is important to realize that this will all seem like commonsense. If you cannot find a time when you could have been more culturally aware I would challenge you to think of one, because no matter how culturally aware we are we will make mistakes and can learn from the workshop if we are open and willing to take a look at ourselves.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Review the principles reinforcing to participants that consensus and training alone do not create a culturally aware organization. The 7</a:t>
            </a:r>
            <a:r>
              <a:rPr lang="en-US" sz="1200" kern="1200" baseline="30000" dirty="0" smtClean="0">
                <a:solidFill>
                  <a:schemeClr val="tx1"/>
                </a:solidFill>
                <a:latin typeface="+mn-lt"/>
                <a:ea typeface="+mn-ea"/>
                <a:cs typeface="+mn-cs"/>
              </a:rPr>
              <a:t>th </a:t>
            </a:r>
            <a:r>
              <a:rPr lang="en-US" sz="1200" kern="1200" dirty="0" smtClean="0">
                <a:solidFill>
                  <a:schemeClr val="tx1"/>
                </a:solidFill>
                <a:latin typeface="+mn-lt"/>
                <a:ea typeface="+mn-ea"/>
                <a:cs typeface="+mn-cs"/>
              </a:rPr>
              <a:t>principle was added because it seems to be a recurring theme in many examples.–Creating a workgroup to address these issues. In my research many of the organizations that were successful in the implementation of their cultural awareness plan had a workgroup dedicated to identifying and making the effort sustainable.</a:t>
            </a:r>
          </a:p>
          <a:p>
            <a:pPr lvl="0"/>
            <a:r>
              <a:rPr lang="en-US" sz="1200" kern="1200" dirty="0" smtClean="0">
                <a:solidFill>
                  <a:schemeClr val="tx1"/>
                </a:solidFill>
                <a:latin typeface="+mn-lt"/>
                <a:ea typeface="+mn-ea"/>
                <a:cs typeface="+mn-cs"/>
              </a:rPr>
              <a:t>Provide participants with the following research and hospital examples to illustrate the benefits of implementing cultural awareness/competence.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Articles </a:t>
            </a:r>
          </a:p>
          <a:p>
            <a:pPr lvl="0"/>
            <a:r>
              <a:rPr lang="en-US" sz="1200" kern="1200" dirty="0" smtClean="0">
                <a:solidFill>
                  <a:schemeClr val="tx1"/>
                </a:solidFill>
                <a:latin typeface="+mn-lt"/>
                <a:ea typeface="+mn-ea"/>
                <a:cs typeface="+mn-cs"/>
              </a:rPr>
              <a:t>Strategies for Improving Minority Healthcare Quality Evidence Report/Technology Assessment: Number 90 showed that trainings can improve patient satisfaction and improve KAS of providers</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HAP-JHM-55-5.indb 348 9/14/2010 3:27:18 PM 349 CEOs ’ Perspective: What Motivates Hospital s to Embrace Cultural Competence? This article showed that cultural competence can address what is most important to CEOs such as expanding market reach, helping institutions improve patient and employee satisfaction, and, most important, improve the quality of care. Increased market share, cost savings and improved work environments</a:t>
            </a:r>
          </a:p>
          <a:p>
            <a:pPr lvl="0"/>
            <a:r>
              <a:rPr lang="en-US" sz="1200" kern="1200" dirty="0" smtClean="0">
                <a:solidFill>
                  <a:schemeClr val="tx1"/>
                </a:solidFill>
                <a:latin typeface="+mn-lt"/>
                <a:ea typeface="+mn-ea"/>
                <a:cs typeface="+mn-cs"/>
              </a:rPr>
              <a:t>Hospital Examples:</a:t>
            </a:r>
          </a:p>
          <a:p>
            <a:pPr lvl="0"/>
            <a:r>
              <a:rPr lang="en-US" sz="1200" kern="1200" dirty="0" smtClean="0">
                <a:solidFill>
                  <a:schemeClr val="tx1"/>
                </a:solidFill>
                <a:latin typeface="+mn-lt"/>
                <a:ea typeface="+mn-ea"/>
                <a:cs typeface="+mn-cs"/>
              </a:rPr>
              <a:t>CEO described how the hospital discovered that Latino mothers were making frequent emergency department (ED) visits for their children’s earaches because they did not understand how to take the children’s temperature. The hospital’s response was to develop kits that included a thermometer and easy to-follow instructions. He noted, “Instead of spending $400 an hour [in the ED] we give them a $3 kit.”</a:t>
            </a:r>
          </a:p>
          <a:p>
            <a:r>
              <a:rPr lang="en-US" sz="1200" kern="1200" dirty="0" smtClean="0">
                <a:solidFill>
                  <a:schemeClr val="tx1"/>
                </a:solidFill>
                <a:latin typeface="+mn-lt"/>
                <a:ea typeface="+mn-ea"/>
                <a:cs typeface="+mn-cs"/>
              </a:rPr>
              <a:t>2.   Another CEO detailed how her organization’s effort to create services for largely homeless and minority populations of intravenous drug users with soft tissue infections led to improved care and increased market share. Before the organization undertook changes, these patients would wait in the ED until an operating room was available for them to undergo drainage and then be admitted for a “two-week hospital stay for antibiotics, which was very expensive.” To improve this situation, the organization “got our substance abuse, surgeons, and ED folks together to find out how we can provide care better to this group [because] we’re missing this cultural climate. . . . We created wraparound service for [the patients]—we have counseling and can get them hooked in with social workers, counselors, methadone slots; we a have clinic for wound care and abscess draining and antibiotic therapy daily. You talk about market share—all we did was open the clinic—didn’t send flyers or do postings at shelters—we were never at a loss for people coming in.” This CEO noted that the hospital’s efforts also resulted in cost savings and improved patient satisfaction. Many financial and clinical concerns can be addressed through addressing cultural diversity of patients and staff</a:t>
            </a:r>
          </a:p>
          <a:p>
            <a:r>
              <a:rPr lang="en-US" sz="1200" kern="1200" dirty="0" smtClean="0">
                <a:solidFill>
                  <a:schemeClr val="tx1"/>
                </a:solidFill>
                <a:latin typeface="+mn-lt"/>
                <a:ea typeface="+mn-ea"/>
                <a:cs typeface="+mn-cs"/>
              </a:rPr>
              <a:t>Journal of Healthcare Management 55:5 September/October 2010</a:t>
            </a:r>
          </a:p>
          <a:p>
            <a:pPr lvl="0"/>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B97F971-2BB3-4894-BA9F-64B85988C94B}"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There is no book of instructions to deal with cultural diversity, no recipe to follow. But certain attitudes help to bridge cultures. These trainings are not about providing a pocket guide of each culture because that does not make you culturally aware. It only reinforces stereotypes, good or bad. We will be exploring all of these elements of cultural awareness throughout the trainings and we will begin this unit discussing self-awareness.</a:t>
            </a:r>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Self- Awareness- Since everyone is the product of their own culture, we need to increase both self-awareness and cross-cultural awareness. Learning about your culture and the culture of others helps us to learn about our differences and similarities, because often times we are much more similar than we think. We also learn exactly what we need to work on rather than believing that we don’t have prejudices or that we do not make assumptions. Being brutally honest with ourselves is no easy task, but this is the first step. And this is what we will be doing in Unit 1. </a:t>
            </a:r>
          </a:p>
          <a:p>
            <a:endParaRPr lang="en-US" dirty="0"/>
          </a:p>
        </p:txBody>
      </p:sp>
      <p:sp>
        <p:nvSpPr>
          <p:cNvPr id="4" name="Slide Number Placeholder 3"/>
          <p:cNvSpPr>
            <a:spLocks noGrp="1"/>
          </p:cNvSpPr>
          <p:nvPr>
            <p:ph type="sldNum" sz="quarter" idx="10"/>
          </p:nvPr>
        </p:nvSpPr>
        <p:spPr/>
        <p:txBody>
          <a:bodyPr/>
          <a:lstStyle/>
          <a:p>
            <a:fld id="{175AE5E1-5B95-4DB9-BC14-59496FD6DE0F}"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We prefer cultural awareness  for a number of reasons</a:t>
            </a:r>
          </a:p>
          <a:p>
            <a:pPr lvl="0"/>
            <a:r>
              <a:rPr lang="en-US" sz="1200" kern="1200" dirty="0" smtClean="0">
                <a:solidFill>
                  <a:schemeClr val="tx1"/>
                </a:solidFill>
                <a:latin typeface="+mn-lt"/>
                <a:ea typeface="+mn-ea"/>
                <a:cs typeface="+mn-cs"/>
              </a:rPr>
              <a:t>We are all culturally competent in the sense that we are always negotiating different cultures and interacting effectively with them. We do this every time we encounter something that we don’t know or understand</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Cultural competence also seems to imply that we can learn to interact with every culture effectively every time. We will never be able to do this effectively every time or learn every culture </a:t>
            </a:r>
            <a:r>
              <a:rPr lang="en-US" sz="1200" b="1" u="sng" kern="1200" dirty="0" smtClean="0">
                <a:solidFill>
                  <a:schemeClr val="tx1"/>
                </a:solidFill>
                <a:latin typeface="+mn-lt"/>
                <a:ea typeface="+mn-ea"/>
                <a:cs typeface="+mn-cs"/>
              </a:rPr>
              <a:t>before</a:t>
            </a:r>
            <a:r>
              <a:rPr lang="en-US" sz="1200" kern="1200" dirty="0" smtClean="0">
                <a:solidFill>
                  <a:schemeClr val="tx1"/>
                </a:solidFill>
                <a:latin typeface="+mn-lt"/>
                <a:ea typeface="+mn-ea"/>
                <a:cs typeface="+mn-cs"/>
              </a:rPr>
              <a:t> we encounter it.</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Cultural competence also removes us from the equation. We have to know our own cultural beliefs in order to identify what could be affecting our interactions with others.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key is being </a:t>
            </a:r>
            <a:r>
              <a:rPr lang="en-US" sz="1200" b="1" u="sng" kern="1200" dirty="0" smtClean="0">
                <a:solidFill>
                  <a:schemeClr val="tx1"/>
                </a:solidFill>
                <a:latin typeface="+mn-lt"/>
                <a:ea typeface="+mn-ea"/>
                <a:cs typeface="+mn-cs"/>
              </a:rPr>
              <a:t>open to changing</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our cultural attitudes and learning how to do that through an awareness of our own and others’ culture. We may not get it right every time, but if you are willing to accept, admit and adjust then we can provide better care to everyone. </a:t>
            </a:r>
          </a:p>
          <a:p>
            <a:endParaRPr lang="en-US" dirty="0"/>
          </a:p>
        </p:txBody>
      </p:sp>
      <p:sp>
        <p:nvSpPr>
          <p:cNvPr id="4" name="Slide Number Placeholder 3"/>
          <p:cNvSpPr>
            <a:spLocks noGrp="1"/>
          </p:cNvSpPr>
          <p:nvPr>
            <p:ph type="sldNum" sz="quarter" idx="10"/>
          </p:nvPr>
        </p:nvSpPr>
        <p:spPr/>
        <p:txBody>
          <a:bodyPr/>
          <a:lstStyle/>
          <a:p>
            <a:fld id="{5B97F971-2BB3-4894-BA9F-64B85988C94B}"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The video clip illustrated this definition of culture in a funny way. We are showing it here because it exemplifies how we learn our culture and that we have become obsessed with thinking of culture as ethnicity. We should remember that we all have a culture that we have learned and we need to be aware of what those beliefs and behaviors are. There are more complex definitions for culture that are all inclusive, but we use this one because it is simple and encompasses what is important for our purposes. The goal of this presentation is not to have you write a thesis about culture but to be able to understand why it is important for your work.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2 min 40 sec</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B97F971-2BB3-4894-BA9F-64B85988C94B}"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Ask participants “What are some examples of different cultures that you encounter in your daily life?”</a:t>
            </a:r>
          </a:p>
          <a:p>
            <a:pPr lvl="0"/>
            <a:r>
              <a:rPr lang="en-US" sz="1200" kern="1200" dirty="0" smtClean="0">
                <a:solidFill>
                  <a:schemeClr val="tx1"/>
                </a:solidFill>
                <a:latin typeface="+mn-lt"/>
                <a:ea typeface="+mn-ea"/>
                <a:cs typeface="+mn-cs"/>
              </a:rPr>
              <a:t>Review the examples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provide some quips about realizing when you felt uncomfortable in one of the situations in the slide. For example: I knew that I was underdressed for one restaurant, but would fit right in at my neighborhood deli.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Remind participants that it is important to be aware that we already constantly negotiate different cultures and make adjustments depending on those situations. You are already adept at this. The difference lies in that you know those cultures and have been adjusting to suit your or the other culture’s needs for some time. When you encounter a new “culture” there are bound to be some challenges because it is new. We are trying to focus our ability to adjust when encountering the different cultures found in your work.</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B97F971-2BB3-4894-BA9F-64B85988C94B}"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pie chart illustrates all the cultures that you are a part of. Hopefully you will see that you are a part of many and that you learned and adapted to different cultures throughout your life. The pie chart may have looked very different before you entered this line of work or when you were younger. Also, the pie chart shown here has equally divided parts, but we may not feel all of our identities are evenly distributed. </a:t>
            </a:r>
          </a:p>
          <a:p>
            <a:endParaRPr lang="en-US" dirty="0"/>
          </a:p>
        </p:txBody>
      </p:sp>
      <p:sp>
        <p:nvSpPr>
          <p:cNvPr id="4" name="Slide Number Placeholder 3"/>
          <p:cNvSpPr>
            <a:spLocks noGrp="1"/>
          </p:cNvSpPr>
          <p:nvPr>
            <p:ph type="sldNum" sz="quarter" idx="10"/>
          </p:nvPr>
        </p:nvSpPr>
        <p:spPr/>
        <p:txBody>
          <a:bodyPr/>
          <a:lstStyle/>
          <a:p>
            <a:fld id="{5B97F971-2BB3-4894-BA9F-64B85988C94B}"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4885F31-C253-4B45-9B5C-A999C102E935}" type="datetimeFigureOut">
              <a:rPr lang="en-US" smtClean="0"/>
              <a:pPr/>
              <a:t>10/22/2012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8CA30DD-1886-4A58-ACF0-B439C023CB3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885F31-C253-4B45-9B5C-A999C102E935}" type="datetimeFigureOut">
              <a:rPr lang="en-US" smtClean="0"/>
              <a:pPr/>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A30DD-1886-4A58-ACF0-B439C023CB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4885F31-C253-4B45-9B5C-A999C102E935}" type="datetimeFigureOut">
              <a:rPr lang="en-US" smtClean="0"/>
              <a:pPr/>
              <a:t>10/22/2012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8CA30DD-1886-4A58-ACF0-B439C023CB3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4885F31-C253-4B45-9B5C-A999C102E935}" type="datetimeFigureOut">
              <a:rPr lang="en-US" smtClean="0"/>
              <a:pPr/>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8CA30DD-1886-4A58-ACF0-B439C023CB3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4885F31-C253-4B45-9B5C-A999C102E935}" type="datetimeFigureOut">
              <a:rPr lang="en-US" smtClean="0"/>
              <a:pPr/>
              <a:t>10/22/2012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8CA30DD-1886-4A58-ACF0-B439C023CB3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4885F31-C253-4B45-9B5C-A999C102E935}" type="datetimeFigureOut">
              <a:rPr lang="en-US" smtClean="0"/>
              <a:pPr/>
              <a:t>10/22/2012</a:t>
            </a:fld>
            <a:endParaRPr lang="en-US"/>
          </a:p>
        </p:txBody>
      </p:sp>
      <p:sp>
        <p:nvSpPr>
          <p:cNvPr id="10" name="Slide Number Placeholder 9"/>
          <p:cNvSpPr>
            <a:spLocks noGrp="1"/>
          </p:cNvSpPr>
          <p:nvPr>
            <p:ph type="sldNum" sz="quarter" idx="16"/>
          </p:nvPr>
        </p:nvSpPr>
        <p:spPr/>
        <p:txBody>
          <a:bodyPr rtlCol="0"/>
          <a:lstStyle/>
          <a:p>
            <a:fld id="{58CA30DD-1886-4A58-ACF0-B439C023CB3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4885F31-C253-4B45-9B5C-A999C102E935}" type="datetimeFigureOut">
              <a:rPr lang="en-US" smtClean="0"/>
              <a:pPr/>
              <a:t>10/22/2012</a:t>
            </a:fld>
            <a:endParaRPr lang="en-US"/>
          </a:p>
        </p:txBody>
      </p:sp>
      <p:sp>
        <p:nvSpPr>
          <p:cNvPr id="12" name="Slide Number Placeholder 11"/>
          <p:cNvSpPr>
            <a:spLocks noGrp="1"/>
          </p:cNvSpPr>
          <p:nvPr>
            <p:ph type="sldNum" sz="quarter" idx="16"/>
          </p:nvPr>
        </p:nvSpPr>
        <p:spPr/>
        <p:txBody>
          <a:bodyPr rtlCol="0"/>
          <a:lstStyle/>
          <a:p>
            <a:fld id="{58CA30DD-1886-4A58-ACF0-B439C023CB3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885F31-C253-4B45-9B5C-A999C102E935}" type="datetimeFigureOut">
              <a:rPr lang="en-US" smtClean="0"/>
              <a:pPr/>
              <a:t>10/22/2012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8CA30DD-1886-4A58-ACF0-B439C023CB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85F31-C253-4B45-9B5C-A999C102E935}" type="datetimeFigureOut">
              <a:rPr lang="en-US" smtClean="0"/>
              <a:pPr/>
              <a:t>10/22/2012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8CA30DD-1886-4A58-ACF0-B439C023CB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4885F31-C253-4B45-9B5C-A999C102E935}" type="datetimeFigureOut">
              <a:rPr lang="en-US" smtClean="0"/>
              <a:pPr/>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8CA30DD-1886-4A58-ACF0-B439C023CB3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4885F31-C253-4B45-9B5C-A999C102E935}" type="datetimeFigureOut">
              <a:rPr lang="en-US" smtClean="0"/>
              <a:pPr/>
              <a:t>10/22/2012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8CA30DD-1886-4A58-ACF0-B439C023CB3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4885F31-C253-4B45-9B5C-A999C102E935}" type="datetimeFigureOut">
              <a:rPr lang="en-US" smtClean="0"/>
              <a:pPr/>
              <a:t>10/22/2012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8CA30DD-1886-4A58-ACF0-B439C023CB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entfilesrvr\seura1$\Trainings\Cultural%20Interactions-TOT\0009.mp4" TargetMode="External"/><Relationship Id="rId1" Type="http://schemas.openxmlformats.org/officeDocument/2006/relationships/tags" Target="../tags/tag13.xml"/><Relationship Id="rId5" Type="http://schemas.openxmlformats.org/officeDocument/2006/relationships/image" Target="../media/image4.png"/><Relationship Id="rId4"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notesSlide" Target="../notesSlides/notesSlide8.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wmf"/><Relationship Id="rId9" Type="http://schemas.openxmlformats.org/officeDocument/2006/relationships/image" Target="../media/image10.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8.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9.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notesSlide" Target="../notesSlides/notesSlide14.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tags" Target="../tags/tag22.x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26.xml"/><Relationship Id="rId4" Type="http://schemas.openxmlformats.org/officeDocument/2006/relationships/image" Target="../media/image20.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Cultural </a:t>
            </a:r>
            <a:r>
              <a:rPr lang="en-US" dirty="0" smtClean="0"/>
              <a:t>Interactions Institute - 101</a:t>
            </a:r>
            <a:endParaRPr lang="en-US" dirty="0"/>
          </a:p>
        </p:txBody>
      </p:sp>
      <p:sp>
        <p:nvSpPr>
          <p:cNvPr id="3" name="Subtitle 2"/>
          <p:cNvSpPr>
            <a:spLocks noGrp="1"/>
          </p:cNvSpPr>
          <p:nvPr>
            <p:ph type="subTitle" idx="1"/>
          </p:nvPr>
        </p:nvSpPr>
        <p:spPr/>
        <p:txBody>
          <a:bodyPr>
            <a:normAutofit fontScale="40000" lnSpcReduction="20000"/>
          </a:bodyPr>
          <a:lstStyle/>
          <a:p>
            <a:r>
              <a:rPr lang="en-US" dirty="0" smtClean="0"/>
              <a:t>Christina Eaton, MPH</a:t>
            </a:r>
          </a:p>
          <a:p>
            <a:r>
              <a:rPr lang="en-US" dirty="0" smtClean="0"/>
              <a:t>Ryan White All Grantees Meeting </a:t>
            </a:r>
          </a:p>
          <a:p>
            <a:r>
              <a:rPr lang="en-US" dirty="0" smtClean="0"/>
              <a:t>November 28</a:t>
            </a:r>
            <a:r>
              <a:rPr lang="en-US" baseline="30000" dirty="0" smtClean="0"/>
              <a:t>th</a:t>
            </a:r>
            <a:r>
              <a:rPr lang="en-US" dirty="0" smtClean="0"/>
              <a:t> 2012</a:t>
            </a:r>
            <a:endParaRPr lang="en-US"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Cornerstones of Cultural Awareness</a:t>
            </a:r>
            <a:endParaRPr lang="en-US" dirty="0"/>
          </a:p>
        </p:txBody>
      </p:sp>
      <p:sp>
        <p:nvSpPr>
          <p:cNvPr id="3" name="Content Placeholder 2"/>
          <p:cNvSpPr>
            <a:spLocks noGrp="1"/>
          </p:cNvSpPr>
          <p:nvPr>
            <p:ph sz="quarter" idx="1"/>
          </p:nvPr>
        </p:nvSpPr>
        <p:spPr/>
        <p:txBody>
          <a:bodyPr/>
          <a:lstStyle/>
          <a:p>
            <a:r>
              <a:rPr lang="en-US" dirty="0" smtClean="0"/>
              <a:t>Self Awareness</a:t>
            </a:r>
          </a:p>
          <a:p>
            <a:r>
              <a:rPr lang="en-US" dirty="0" smtClean="0"/>
              <a:t>Reducing Stigma</a:t>
            </a:r>
          </a:p>
          <a:p>
            <a:r>
              <a:rPr lang="en-US" dirty="0" smtClean="0"/>
              <a:t>Empathy </a:t>
            </a:r>
          </a:p>
          <a:p>
            <a:r>
              <a:rPr lang="en-US" dirty="0" smtClean="0"/>
              <a:t>Ask Questions</a:t>
            </a:r>
          </a:p>
          <a:p>
            <a:r>
              <a:rPr lang="en-US" dirty="0" smtClean="0"/>
              <a:t>Communications Skills</a:t>
            </a:r>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228600"/>
            <a:ext cx="3733800" cy="990600"/>
          </a:xfrm>
        </p:spPr>
        <p:txBody>
          <a:bodyPr>
            <a:normAutofit fontScale="90000"/>
          </a:bodyPr>
          <a:lstStyle/>
          <a:p>
            <a:r>
              <a:rPr lang="en-US" dirty="0" smtClean="0"/>
              <a:t>Cultural Awareness</a:t>
            </a:r>
            <a:endParaRPr lang="en-US" dirty="0"/>
          </a:p>
        </p:txBody>
      </p:sp>
      <p:sp>
        <p:nvSpPr>
          <p:cNvPr id="3" name="Content Placeholder 2"/>
          <p:cNvSpPr>
            <a:spLocks noGrp="1"/>
          </p:cNvSpPr>
          <p:nvPr>
            <p:ph sz="quarter" idx="1"/>
          </p:nvPr>
        </p:nvSpPr>
        <p:spPr/>
        <p:txBody>
          <a:bodyPr/>
          <a:lstStyle/>
          <a:p>
            <a:r>
              <a:rPr lang="en-US" dirty="0" smtClean="0"/>
              <a:t>Refers to an ability to interact effectively with people of different cultures.</a:t>
            </a:r>
            <a:endParaRPr lang="en-US" dirty="0"/>
          </a:p>
        </p:txBody>
      </p:sp>
      <p:sp>
        <p:nvSpPr>
          <p:cNvPr id="4" name="Content Placeholder 3"/>
          <p:cNvSpPr>
            <a:spLocks noGrp="1"/>
          </p:cNvSpPr>
          <p:nvPr>
            <p:ph sz="quarter" idx="2"/>
          </p:nvPr>
        </p:nvSpPr>
        <p:spPr/>
        <p:txBody>
          <a:bodyPr/>
          <a:lstStyle/>
          <a:p>
            <a:r>
              <a:rPr lang="en-US" dirty="0" smtClean="0"/>
              <a:t>Being open to the idea of changing cultural attitudes.</a:t>
            </a:r>
          </a:p>
        </p:txBody>
      </p:sp>
      <p:sp>
        <p:nvSpPr>
          <p:cNvPr id="5" name="TextBox 4"/>
          <p:cNvSpPr txBox="1"/>
          <p:nvPr/>
        </p:nvSpPr>
        <p:spPr>
          <a:xfrm>
            <a:off x="4953000" y="304800"/>
            <a:ext cx="3733800" cy="369332"/>
          </a:xfrm>
          <a:prstGeom prst="rect">
            <a:avLst/>
          </a:prstGeom>
          <a:noFill/>
        </p:spPr>
        <p:txBody>
          <a:bodyPr wrap="square" rtlCol="0">
            <a:spAutoFit/>
          </a:bodyPr>
          <a:lstStyle/>
          <a:p>
            <a:endParaRPr lang="en-US" dirty="0"/>
          </a:p>
        </p:txBody>
      </p:sp>
      <p:sp>
        <p:nvSpPr>
          <p:cNvPr id="7" name="Title 1"/>
          <p:cNvSpPr txBox="1">
            <a:spLocks/>
          </p:cNvSpPr>
          <p:nvPr/>
        </p:nvSpPr>
        <p:spPr>
          <a:xfrm>
            <a:off x="914400" y="228600"/>
            <a:ext cx="3733800" cy="1143000"/>
          </a:xfrm>
          <a:prstGeom prst="rect">
            <a:avLst/>
          </a:prstGeom>
        </p:spPr>
        <p:txBody>
          <a:bodyPr bIns="9144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2"/>
                </a:solidFill>
                <a:effectLst/>
                <a:uLnTx/>
                <a:uFillTx/>
                <a:latin typeface="+mj-lt"/>
                <a:ea typeface="+mj-ea"/>
                <a:cs typeface="+mj-cs"/>
              </a:rPr>
              <a:t>Cultural Competence</a:t>
            </a:r>
            <a:endParaRPr kumimoji="0" lang="en-US" sz="4000" b="0" i="0" u="none" strike="noStrike" kern="1200" cap="none" spc="0" normalizeH="0" baseline="0" noProof="0" dirty="0">
              <a:ln>
                <a:noFill/>
              </a:ln>
              <a:solidFill>
                <a:schemeClr val="tx2"/>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825752" cy="990600"/>
          </a:xfrm>
        </p:spPr>
        <p:txBody>
          <a:bodyPr>
            <a:normAutofit/>
          </a:bodyPr>
          <a:lstStyle/>
          <a:p>
            <a:r>
              <a:rPr lang="en-US" dirty="0" smtClean="0"/>
              <a:t>Culture</a:t>
            </a:r>
            <a:endParaRPr lang="en-US" dirty="0"/>
          </a:p>
        </p:txBody>
      </p:sp>
      <p:pic>
        <p:nvPicPr>
          <p:cNvPr id="5" name="0009.mp4">
            <a:hlinkClick r:id="" action="ppaction://media"/>
          </p:cNvPr>
          <p:cNvPicPr>
            <a:picLocks noGrp="1" noRot="1" noChangeAspect="1"/>
          </p:cNvPicPr>
          <p:nvPr>
            <p:ph sz="quarter" idx="1"/>
            <a:videoFile r:link="rId2"/>
          </p:nvPr>
        </p:nvPicPr>
        <p:blipFill>
          <a:blip r:embed="rId5" cstate="print"/>
          <a:stretch>
            <a:fillRect/>
          </a:stretch>
        </p:blipFill>
        <p:spPr>
          <a:xfrm>
            <a:off x="2124075" y="1924050"/>
            <a:ext cx="5130800" cy="38481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7" name="Title 1"/>
          <p:cNvSpPr txBox="1">
            <a:spLocks/>
          </p:cNvSpPr>
          <p:nvPr/>
        </p:nvSpPr>
        <p:spPr>
          <a:xfrm>
            <a:off x="2438400" y="228600"/>
            <a:ext cx="6248400" cy="990600"/>
          </a:xfrm>
          <a:prstGeom prst="rect">
            <a:avLst/>
          </a:prstGeom>
        </p:spPr>
        <p:txBody>
          <a:bodyPr vert="horz" anchor="ctr">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4400" noProof="0" dirty="0" smtClean="0">
                <a:solidFill>
                  <a:schemeClr val="tx2"/>
                </a:solidFill>
                <a:latin typeface="+mj-lt"/>
                <a:ea typeface="+mj-ea"/>
                <a:cs typeface="+mj-cs"/>
              </a:rPr>
              <a:t>is learned behaviors, beliefs and attitudes  </a:t>
            </a:r>
            <a:endParaRPr kumimoji="0" lang="en-US" sz="4400" b="0" i="0" u="none" strike="noStrike" kern="1200" cap="none" spc="0" normalizeH="0" baseline="0" noProof="0" dirty="0">
              <a:ln>
                <a:noFill/>
              </a:ln>
              <a:solidFill>
                <a:schemeClr val="tx2"/>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video>
              <p:cMediaNode>
                <p:cTn id="13" fill="hold" display="0">
                  <p:stCondLst>
                    <p:cond delay="indefinite"/>
                  </p:stCondLst>
                  <p:endCondLst>
                    <p:cond evt="onNext" delay="0">
                      <p:tgtEl>
                        <p:sldTgt/>
                      </p:tgtEl>
                    </p:cond>
                    <p:cond evt="onPrev" delay="0">
                      <p:tgtEl>
                        <p:sldTgt/>
                      </p:tgtEl>
                    </p:cond>
                  </p:endCondLst>
                </p:cTn>
                <p:tgtEl>
                  <p:spTgt spid="5"/>
                </p:tgtEl>
              </p:cMediaNode>
            </p:video>
          </p:childTnLst>
        </p:cTn>
      </p:par>
    </p:tnLst>
    <p:bldLst>
      <p:bldP spid="7"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1295400"/>
          </a:xfrm>
        </p:spPr>
        <p:txBody>
          <a:bodyPr>
            <a:normAutofit fontScale="90000"/>
          </a:bodyPr>
          <a:lstStyle/>
          <a:p>
            <a:r>
              <a:rPr lang="en-US" dirty="0" smtClean="0"/>
              <a:t>Why is the title of this presentation cultural interactions?</a:t>
            </a:r>
            <a:br>
              <a:rPr lang="en-US" dirty="0" smtClean="0"/>
            </a:br>
            <a:endParaRPr lang="en-US" dirty="0"/>
          </a:p>
        </p:txBody>
      </p:sp>
      <p:sp>
        <p:nvSpPr>
          <p:cNvPr id="3" name="Content Placeholder 2"/>
          <p:cNvSpPr>
            <a:spLocks noGrp="1"/>
          </p:cNvSpPr>
          <p:nvPr>
            <p:ph sz="quarter" idx="1"/>
          </p:nvPr>
        </p:nvSpPr>
        <p:spPr>
          <a:xfrm>
            <a:off x="612648" y="1828800"/>
            <a:ext cx="8153400" cy="4267200"/>
          </a:xfrm>
        </p:spPr>
        <p:txBody>
          <a:bodyPr/>
          <a:lstStyle/>
          <a:p>
            <a:pPr>
              <a:buNone/>
            </a:pPr>
            <a:r>
              <a:rPr lang="en-US" sz="3200" dirty="0" smtClean="0"/>
              <a:t>What are some examples of different cultures that you encounter in your daily life?</a:t>
            </a:r>
            <a:endParaRPr lang="en-US" dirty="0" smtClean="0"/>
          </a:p>
        </p:txBody>
      </p:sp>
      <p:pic>
        <p:nvPicPr>
          <p:cNvPr id="4" name="Picture 2" descr="C:\Documents and Settings\seura1\Local Settings\Temporary Internet Files\Content.IE5\KU0XQJCH\MC900014438[1].wmf"/>
          <p:cNvPicPr>
            <a:picLocks noChangeAspect="1" noChangeArrowheads="1"/>
          </p:cNvPicPr>
          <p:nvPr/>
        </p:nvPicPr>
        <p:blipFill>
          <a:blip r:embed="rId4" cstate="print"/>
          <a:srcRect/>
          <a:stretch>
            <a:fillRect/>
          </a:stretch>
        </p:blipFill>
        <p:spPr bwMode="auto">
          <a:xfrm>
            <a:off x="762000" y="3505200"/>
            <a:ext cx="1483157" cy="1792224"/>
          </a:xfrm>
          <a:prstGeom prst="rect">
            <a:avLst/>
          </a:prstGeom>
          <a:noFill/>
        </p:spPr>
      </p:pic>
      <p:pic>
        <p:nvPicPr>
          <p:cNvPr id="5" name="Picture 3" descr="C:\Documents and Settings\seura1\Local Settings\Temporary Internet Files\Content.IE5\F93C1AKP\MC910216993[1].png"/>
          <p:cNvPicPr>
            <a:picLocks noChangeAspect="1" noChangeArrowheads="1"/>
          </p:cNvPicPr>
          <p:nvPr/>
        </p:nvPicPr>
        <p:blipFill>
          <a:blip r:embed="rId5" cstate="print"/>
          <a:srcRect/>
          <a:stretch>
            <a:fillRect/>
          </a:stretch>
        </p:blipFill>
        <p:spPr bwMode="auto">
          <a:xfrm>
            <a:off x="1981200" y="4800600"/>
            <a:ext cx="1508760" cy="1645920"/>
          </a:xfrm>
          <a:prstGeom prst="rect">
            <a:avLst/>
          </a:prstGeom>
          <a:noFill/>
        </p:spPr>
      </p:pic>
      <p:pic>
        <p:nvPicPr>
          <p:cNvPr id="6" name="Picture 4" descr="C:\Documents and Settings\seura1\Local Settings\Temporary Internet Files\Content.IE5\2F1IE2IH\MC900057695[1].wmf"/>
          <p:cNvPicPr>
            <a:picLocks noChangeAspect="1" noChangeArrowheads="1"/>
          </p:cNvPicPr>
          <p:nvPr/>
        </p:nvPicPr>
        <p:blipFill>
          <a:blip r:embed="rId6" cstate="print"/>
          <a:srcRect/>
          <a:stretch>
            <a:fillRect/>
          </a:stretch>
        </p:blipFill>
        <p:spPr bwMode="auto">
          <a:xfrm>
            <a:off x="3505200" y="3352800"/>
            <a:ext cx="1485138" cy="1495996"/>
          </a:xfrm>
          <a:prstGeom prst="rect">
            <a:avLst/>
          </a:prstGeom>
          <a:noFill/>
        </p:spPr>
      </p:pic>
      <p:pic>
        <p:nvPicPr>
          <p:cNvPr id="7" name="Picture 7" descr="C:\Documents and Settings\seura1\Local Settings\Temporary Internet Files\Content.IE5\KU0XQJCH\MC900198050[1].wmf"/>
          <p:cNvPicPr>
            <a:picLocks noChangeAspect="1" noChangeArrowheads="1"/>
          </p:cNvPicPr>
          <p:nvPr/>
        </p:nvPicPr>
        <p:blipFill>
          <a:blip r:embed="rId7" cstate="print"/>
          <a:srcRect/>
          <a:stretch>
            <a:fillRect/>
          </a:stretch>
        </p:blipFill>
        <p:spPr bwMode="auto">
          <a:xfrm>
            <a:off x="5105400" y="4800600"/>
            <a:ext cx="1526084" cy="1523999"/>
          </a:xfrm>
          <a:prstGeom prst="rect">
            <a:avLst/>
          </a:prstGeom>
          <a:noFill/>
        </p:spPr>
      </p:pic>
      <p:pic>
        <p:nvPicPr>
          <p:cNvPr id="8" name="Picture 8" descr="C:\Documents and Settings\seura1\Local Settings\Temporary Internet Files\Content.IE5\2F1IE2IH\MC900056793[1].wmf"/>
          <p:cNvPicPr>
            <a:picLocks noChangeAspect="1" noChangeArrowheads="1"/>
          </p:cNvPicPr>
          <p:nvPr/>
        </p:nvPicPr>
        <p:blipFill>
          <a:blip r:embed="rId8" cstate="print"/>
          <a:srcRect/>
          <a:stretch>
            <a:fillRect/>
          </a:stretch>
        </p:blipFill>
        <p:spPr bwMode="auto">
          <a:xfrm>
            <a:off x="6629400" y="2971800"/>
            <a:ext cx="1898294" cy="1419149"/>
          </a:xfrm>
          <a:prstGeom prst="rect">
            <a:avLst/>
          </a:prstGeom>
          <a:noFill/>
        </p:spPr>
      </p:pic>
      <p:pic>
        <p:nvPicPr>
          <p:cNvPr id="9" name="Picture 10" descr="C:\Documents and Settings\seura1\Local Settings\Temporary Internet Files\Content.IE5\F93C1AKP\MC900056792[1].wmf"/>
          <p:cNvPicPr>
            <a:picLocks noChangeAspect="1" noChangeArrowheads="1"/>
          </p:cNvPicPr>
          <p:nvPr/>
        </p:nvPicPr>
        <p:blipFill>
          <a:blip r:embed="rId9" cstate="print"/>
          <a:srcRect/>
          <a:stretch>
            <a:fillRect/>
          </a:stretch>
        </p:blipFill>
        <p:spPr bwMode="auto">
          <a:xfrm>
            <a:off x="6858000" y="5105400"/>
            <a:ext cx="1847088" cy="1075334"/>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514600" y="2286000"/>
            <a:ext cx="3962400" cy="411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What cultural identities do you have?</a:t>
            </a:r>
            <a:endParaRPr lang="en-US" dirty="0"/>
          </a:p>
        </p:txBody>
      </p:sp>
      <p:sp>
        <p:nvSpPr>
          <p:cNvPr id="3" name="Content Placeholder 2"/>
          <p:cNvSpPr>
            <a:spLocks noGrp="1"/>
          </p:cNvSpPr>
          <p:nvPr>
            <p:ph sz="quarter" idx="1"/>
          </p:nvPr>
        </p:nvSpPr>
        <p:spPr>
          <a:xfrm>
            <a:off x="612648" y="1600200"/>
            <a:ext cx="8153400" cy="4953000"/>
          </a:xfrm>
        </p:spPr>
        <p:txBody>
          <a:bodyPr/>
          <a:lstStyle/>
          <a:p>
            <a:r>
              <a:rPr lang="en-US" dirty="0" smtClean="0"/>
              <a:t>Pie Chart</a:t>
            </a:r>
            <a:endParaRPr lang="en-US" dirty="0"/>
          </a:p>
        </p:txBody>
      </p:sp>
      <p:cxnSp>
        <p:nvCxnSpPr>
          <p:cNvPr id="6" name="Straight Connector 5"/>
          <p:cNvCxnSpPr/>
          <p:nvPr/>
        </p:nvCxnSpPr>
        <p:spPr>
          <a:xfrm>
            <a:off x="4572000" y="24384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648200" y="38100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4" idx="3"/>
            <a:endCxn id="4" idx="3"/>
          </p:cNvCxnSpPr>
          <p:nvPr/>
        </p:nvCxnSpPr>
        <p:spPr>
          <a:xfrm rot="5400000">
            <a:off x="3094880" y="5798202"/>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4" idx="0"/>
          </p:cNvCxnSpPr>
          <p:nvPr/>
        </p:nvCxnSpPr>
        <p:spPr>
          <a:xfrm>
            <a:off x="4495800" y="23622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 idx="0"/>
            <a:endCxn id="4" idx="4"/>
          </p:cNvCxnSpPr>
          <p:nvPr/>
        </p:nvCxnSpPr>
        <p:spPr>
          <a:xfrm>
            <a:off x="4495800" y="2286000"/>
            <a:ext cx="0" cy="411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 idx="6"/>
            <a:endCxn id="4" idx="2"/>
          </p:cNvCxnSpPr>
          <p:nvPr/>
        </p:nvCxnSpPr>
        <p:spPr>
          <a:xfrm flipH="1">
            <a:off x="2514600" y="4343400"/>
            <a:ext cx="396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1"/>
            <a:endCxn id="4" idx="5"/>
          </p:cNvCxnSpPr>
          <p:nvPr/>
        </p:nvCxnSpPr>
        <p:spPr>
          <a:xfrm>
            <a:off x="3094880" y="2888598"/>
            <a:ext cx="2801840" cy="29096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4" idx="7"/>
            <a:endCxn id="4" idx="3"/>
          </p:cNvCxnSpPr>
          <p:nvPr/>
        </p:nvCxnSpPr>
        <p:spPr>
          <a:xfrm flipH="1">
            <a:off x="3094880" y="2888598"/>
            <a:ext cx="2801840" cy="29096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p:txBody>
          <a:bodyPr/>
          <a:lstStyle/>
          <a:p>
            <a:r>
              <a:rPr lang="en-US" dirty="0" smtClean="0"/>
              <a:t>My first day on the job</a:t>
            </a:r>
            <a:endParaRPr lang="en-US" dirty="0"/>
          </a:p>
        </p:txBody>
      </p:sp>
      <p:graphicFrame>
        <p:nvGraphicFramePr>
          <p:cNvPr id="4" name="TPChart"/>
          <p:cNvGraphicFramePr>
            <a:graphicFrameLocks noChangeAspect="1"/>
          </p:cNvGraphicFramePr>
          <p:nvPr/>
        </p:nvGraphicFramePr>
        <p:xfrm>
          <a:off x="5610578" y="2209800"/>
          <a:ext cx="3533422" cy="3975100"/>
        </p:xfrm>
        <a:graphic>
          <a:graphicData uri="http://schemas.openxmlformats.org/presentationml/2006/ole">
            <p:oleObj spid="_x0000_s121857" name="Chart" r:id="rId6" imgW="4571910" imgH="5143500" progId="MSGraph.Chart.8">
              <p:embed followColorScheme="full"/>
            </p:oleObj>
          </a:graphicData>
        </a:graphic>
      </p:graphicFrame>
      <p:sp>
        <p:nvSpPr>
          <p:cNvPr id="3" name="TPAnswers"/>
          <p:cNvSpPr>
            <a:spLocks noGrp="1"/>
          </p:cNvSpPr>
          <p:nvPr>
            <p:ph sz="quarter" idx="1"/>
            <p:custDataLst>
              <p:tags r:id="rId3"/>
            </p:custDataLst>
          </p:nvPr>
        </p:nvSpPr>
        <p:spPr>
          <a:xfrm>
            <a:off x="228600" y="1828800"/>
            <a:ext cx="5562600" cy="4572000"/>
          </a:xfrm>
        </p:spPr>
        <p:txBody>
          <a:bodyPr>
            <a:noAutofit/>
          </a:bodyPr>
          <a:lstStyle/>
          <a:p>
            <a:pPr marL="624078" indent="-514350">
              <a:spcBef>
                <a:spcPct val="20000"/>
              </a:spcBef>
              <a:buFont typeface="+mj-lt"/>
              <a:buAutoNum type="arabicPeriod"/>
            </a:pPr>
            <a:r>
              <a:rPr lang="en-US" dirty="0" smtClean="0"/>
              <a:t>I knew exactly where and what I should be doing</a:t>
            </a:r>
          </a:p>
          <a:p>
            <a:pPr marL="624078" indent="-514350">
              <a:spcBef>
                <a:spcPct val="20000"/>
              </a:spcBef>
              <a:buFont typeface="+mj-lt"/>
              <a:buAutoNum type="arabicPeriod"/>
            </a:pPr>
            <a:r>
              <a:rPr lang="en-US" dirty="0" smtClean="0"/>
              <a:t>I felt unsure of exactly where I should be and what I should be doing but was confident I would learn what was expected</a:t>
            </a:r>
          </a:p>
          <a:p>
            <a:pPr marL="624078" indent="-514350">
              <a:spcBef>
                <a:spcPct val="20000"/>
              </a:spcBef>
              <a:buFont typeface="+mj-lt"/>
              <a:buAutoNum type="arabicPeriod"/>
            </a:pPr>
            <a:r>
              <a:rPr lang="en-US" dirty="0" smtClean="0"/>
              <a:t>I felt terrified and knew I would never get it</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flower.jpg"/>
          <p:cNvPicPr>
            <a:picLocks noChangeAspect="1"/>
          </p:cNvPicPr>
          <p:nvPr/>
        </p:nvPicPr>
        <p:blipFill>
          <a:blip r:embed="rId4" cstate="print"/>
          <a:stretch>
            <a:fillRect/>
          </a:stretch>
        </p:blipFill>
        <p:spPr>
          <a:xfrm>
            <a:off x="5486400" y="3657600"/>
            <a:ext cx="3297299" cy="2587752"/>
          </a:xfrm>
          <a:prstGeom prst="rect">
            <a:avLst/>
          </a:prstGeom>
          <a:ln w="228600" cap="sq" cmpd="thickThin">
            <a:solidFill>
              <a:srgbClr val="000000"/>
            </a:solidFill>
            <a:prstDash val="solid"/>
            <a:miter lim="800000"/>
          </a:ln>
          <a:effectLst>
            <a:innerShdw blurRad="76200">
              <a:srgbClr val="000000"/>
            </a:innerShdw>
          </a:effectLst>
        </p:spPr>
      </p:pic>
      <p:pic>
        <p:nvPicPr>
          <p:cNvPr id="10" name="Content Placeholder 9" descr="one of these things.jpg"/>
          <p:cNvPicPr>
            <a:picLocks noGrp="1" noChangeAspect="1"/>
          </p:cNvPicPr>
          <p:nvPr>
            <p:ph sz="quarter" idx="4294967295"/>
          </p:nvPr>
        </p:nvPicPr>
        <p:blipFill>
          <a:blip r:embed="rId5" cstate="print"/>
          <a:stretch>
            <a:fillRect/>
          </a:stretch>
        </p:blipFill>
        <p:spPr>
          <a:xfrm>
            <a:off x="2514600" y="685800"/>
            <a:ext cx="4800600" cy="2209800"/>
          </a:xfrm>
          <a:prstGeom prst="rect">
            <a:avLst/>
          </a:prstGeom>
          <a:ln w="228600" cap="sq" cmpd="thickThin">
            <a:solidFill>
              <a:srgbClr val="000000"/>
            </a:solidFill>
            <a:prstDash val="solid"/>
            <a:miter lim="800000"/>
          </a:ln>
          <a:effectLst>
            <a:innerShdw blurRad="76200">
              <a:srgbClr val="000000"/>
            </a:innerShdw>
          </a:effectLst>
        </p:spPr>
      </p:pic>
      <p:pic>
        <p:nvPicPr>
          <p:cNvPr id="7" name="Picture 6" descr="imagesCA6VIE3L.jpg"/>
          <p:cNvPicPr>
            <a:picLocks noChangeAspect="1"/>
          </p:cNvPicPr>
          <p:nvPr/>
        </p:nvPicPr>
        <p:blipFill>
          <a:blip r:embed="rId6" cstate="print"/>
          <a:stretch>
            <a:fillRect/>
          </a:stretch>
        </p:blipFill>
        <p:spPr>
          <a:xfrm>
            <a:off x="391688" y="3690922"/>
            <a:ext cx="3307671" cy="2591443"/>
          </a:xfrm>
          <a:prstGeom prst="rect">
            <a:avLst/>
          </a:prstGeom>
          <a:ln w="228600" cap="sq" cmpd="thickThin">
            <a:solidFill>
              <a:srgbClr val="000000"/>
            </a:solidFill>
            <a:prstDash val="solid"/>
            <a:miter lim="800000"/>
          </a:ln>
          <a:effectLst>
            <a:innerShdw blurRad="76200">
              <a:srgbClr val="000000"/>
            </a:innerShdw>
          </a:effectLst>
        </p:spPr>
      </p:pic>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p:txBody>
          <a:bodyPr/>
          <a:lstStyle/>
          <a:p>
            <a:r>
              <a:rPr lang="en-US" dirty="0" smtClean="0"/>
              <a:t>Patients without Health Insurance</a:t>
            </a:r>
            <a:endParaRPr lang="en-US" dirty="0"/>
          </a:p>
        </p:txBody>
      </p:sp>
      <p:sp>
        <p:nvSpPr>
          <p:cNvPr id="3" name="TPAnswers"/>
          <p:cNvSpPr>
            <a:spLocks noGrp="1"/>
          </p:cNvSpPr>
          <p:nvPr>
            <p:ph sz="quarter" idx="1"/>
            <p:custDataLst>
              <p:tags r:id="rId2"/>
            </p:custDataLst>
          </p:nvPr>
        </p:nvSpPr>
        <p:spPr/>
        <p:txBody>
          <a:bodyPr>
            <a:noAutofit/>
          </a:bodyPr>
          <a:lstStyle/>
          <a:p>
            <a:pPr marL="514350" indent="-514350">
              <a:spcBef>
                <a:spcPct val="20000"/>
              </a:spcBef>
              <a:buFont typeface="+mj-lt"/>
              <a:buAutoNum type="arabicPeriod"/>
            </a:pPr>
            <a:r>
              <a:rPr lang="en-US" sz="2800" dirty="0" smtClean="0"/>
              <a:t>Prioritize their health but do not have the means to pay for healthcare</a:t>
            </a:r>
          </a:p>
          <a:p>
            <a:pPr marL="514350" indent="-514350">
              <a:spcBef>
                <a:spcPct val="20000"/>
              </a:spcBef>
              <a:buFont typeface="+mj-lt"/>
              <a:buAutoNum type="arabicPeriod"/>
            </a:pPr>
            <a:r>
              <a:rPr lang="en-US" sz="2800" dirty="0" smtClean="0"/>
              <a:t>Do not prioritize their health by choosing to spend their money on </a:t>
            </a:r>
            <a:r>
              <a:rPr lang="en-US" sz="2800" smtClean="0"/>
              <a:t>other </a:t>
            </a:r>
            <a:r>
              <a:rPr lang="en-US" sz="2800" smtClean="0"/>
              <a:t>things</a:t>
            </a:r>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Charades</a:t>
            </a:r>
            <a:endParaRPr lang="en-US" dirty="0"/>
          </a:p>
        </p:txBody>
      </p:sp>
      <p:sp>
        <p:nvSpPr>
          <p:cNvPr id="3" name="Content Placeholder 2"/>
          <p:cNvSpPr>
            <a:spLocks noGrp="1"/>
          </p:cNvSpPr>
          <p:nvPr>
            <p:ph sz="quarter" idx="1"/>
          </p:nvPr>
        </p:nvSpPr>
        <p:spPr/>
        <p:txBody>
          <a:bodyPr/>
          <a:lstStyle/>
          <a:p>
            <a:r>
              <a:rPr lang="en-US" dirty="0" smtClean="0"/>
              <a:t>I want you to use your face and your body for each emotion</a:t>
            </a:r>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610600" cy="1249362"/>
          </a:xfrm>
        </p:spPr>
        <p:txBody>
          <a:bodyPr>
            <a:normAutofit/>
          </a:bodyPr>
          <a:lstStyle/>
          <a:p>
            <a:r>
              <a:rPr lang="en-US" sz="3600" dirty="0" smtClean="0"/>
              <a:t>How did you know who to ask for assistance in your first few weeks on the job?</a:t>
            </a:r>
            <a:endParaRPr lang="en-US" sz="3600" dirty="0"/>
          </a:p>
        </p:txBody>
      </p:sp>
      <p:pic>
        <p:nvPicPr>
          <p:cNvPr id="4" name="Picture 8" descr="C:\Documents and Settings\seura1\Local Settings\Temporary Internet Files\Content.IE5\2F1IE2IH\MC900423153[1].wmf"/>
          <p:cNvPicPr>
            <a:picLocks noGrp="1" noChangeAspect="1" noChangeArrowheads="1"/>
          </p:cNvPicPr>
          <p:nvPr>
            <p:ph sz="quarter" idx="1"/>
          </p:nvPr>
        </p:nvPicPr>
        <p:blipFill>
          <a:blip r:embed="rId4" cstate="print"/>
          <a:srcRect/>
          <a:stretch>
            <a:fillRect/>
          </a:stretch>
        </p:blipFill>
        <p:spPr bwMode="auto">
          <a:xfrm>
            <a:off x="457200" y="1905000"/>
            <a:ext cx="1827886" cy="1827886"/>
          </a:xfrm>
          <a:prstGeom prst="rect">
            <a:avLst/>
          </a:prstGeom>
          <a:noFill/>
        </p:spPr>
      </p:pic>
      <p:pic>
        <p:nvPicPr>
          <p:cNvPr id="5" name="Picture 9" descr="C:\Documents and Settings\seura1\Local Settings\Temporary Internet Files\Content.IE5\BOMC762V\MC900434375[1].wmf"/>
          <p:cNvPicPr>
            <a:picLocks noChangeAspect="1" noChangeArrowheads="1"/>
          </p:cNvPicPr>
          <p:nvPr/>
        </p:nvPicPr>
        <p:blipFill>
          <a:blip r:embed="rId5" cstate="print"/>
          <a:srcRect/>
          <a:stretch>
            <a:fillRect/>
          </a:stretch>
        </p:blipFill>
        <p:spPr bwMode="auto">
          <a:xfrm>
            <a:off x="2209800" y="4038600"/>
            <a:ext cx="2119772" cy="1981200"/>
          </a:xfrm>
          <a:prstGeom prst="rect">
            <a:avLst/>
          </a:prstGeom>
          <a:noFill/>
        </p:spPr>
      </p:pic>
      <p:pic>
        <p:nvPicPr>
          <p:cNvPr id="6" name="Picture 12" descr="C:\Documents and Settings\seura1\Local Settings\Temporary Internet Files\Content.IE5\KU0XQJCH\MC900434379[1].wmf"/>
          <p:cNvPicPr>
            <a:picLocks noChangeAspect="1" noChangeArrowheads="1"/>
          </p:cNvPicPr>
          <p:nvPr/>
        </p:nvPicPr>
        <p:blipFill>
          <a:blip r:embed="rId6" cstate="print"/>
          <a:srcRect/>
          <a:stretch>
            <a:fillRect/>
          </a:stretch>
        </p:blipFill>
        <p:spPr bwMode="auto">
          <a:xfrm>
            <a:off x="3733800" y="1981200"/>
            <a:ext cx="2036225" cy="1828800"/>
          </a:xfrm>
          <a:prstGeom prst="rect">
            <a:avLst/>
          </a:prstGeom>
          <a:noFill/>
        </p:spPr>
      </p:pic>
      <p:pic>
        <p:nvPicPr>
          <p:cNvPr id="7" name="Picture 10" descr="C:\Documents and Settings\seura1\Local Settings\Temporary Internet Files\Content.IE5\F93C1AKP\MC900423165[1].wmf"/>
          <p:cNvPicPr>
            <a:picLocks noChangeAspect="1" noChangeArrowheads="1"/>
          </p:cNvPicPr>
          <p:nvPr/>
        </p:nvPicPr>
        <p:blipFill>
          <a:blip r:embed="rId7" cstate="print"/>
          <a:srcRect/>
          <a:stretch>
            <a:fillRect/>
          </a:stretch>
        </p:blipFill>
        <p:spPr bwMode="auto">
          <a:xfrm>
            <a:off x="5867400" y="4343400"/>
            <a:ext cx="1827886" cy="1827886"/>
          </a:xfrm>
          <a:prstGeom prst="rect">
            <a:avLst/>
          </a:prstGeom>
          <a:noFill/>
        </p:spPr>
      </p:pic>
      <p:pic>
        <p:nvPicPr>
          <p:cNvPr id="8" name="Picture 11" descr="C:\Documents and Settings\seura1\Local Settings\Temporary Internet Files\Content.IE5\2F1IE2IH\MC900423173[1].wmf"/>
          <p:cNvPicPr>
            <a:picLocks noChangeAspect="1" noChangeArrowheads="1"/>
          </p:cNvPicPr>
          <p:nvPr/>
        </p:nvPicPr>
        <p:blipFill>
          <a:blip r:embed="rId8" cstate="print"/>
          <a:srcRect/>
          <a:stretch>
            <a:fillRect/>
          </a:stretch>
        </p:blipFill>
        <p:spPr bwMode="auto">
          <a:xfrm>
            <a:off x="7162800" y="1676400"/>
            <a:ext cx="1827886" cy="1827886"/>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sz="quarter" idx="1"/>
          </p:nvPr>
        </p:nvSpPr>
        <p:spPr/>
        <p:txBody>
          <a:bodyPr>
            <a:normAutofit lnSpcReduction="10000"/>
          </a:bodyPr>
          <a:lstStyle/>
          <a:p>
            <a:r>
              <a:rPr lang="en-US" sz="2400" dirty="0" smtClean="0"/>
              <a:t>This continuing education activity is managed and accredited by Professional Education Service Group.  The information presented in this activity represents the opinion of the author(s) or faculty.  Neither PESG, nor any accrediting organization endorses any commercial products displayed or mentioned in conjunction with this activity</a:t>
            </a:r>
            <a:r>
              <a:rPr lang="en-US" sz="2400" dirty="0" smtClean="0"/>
              <a:t>.</a:t>
            </a:r>
          </a:p>
          <a:p>
            <a:endParaRPr lang="en-US" sz="2400" dirty="0" smtClean="0"/>
          </a:p>
          <a:p>
            <a:r>
              <a:rPr lang="en-US" sz="2400" dirty="0" smtClean="0"/>
              <a:t>Commercial support was not received for this activity</a:t>
            </a:r>
            <a:endParaRPr lang="en-US" sz="2400" dirty="0" smtClean="0"/>
          </a:p>
          <a:p>
            <a:endParaRPr lang="en-US" sz="2800" dirty="0" smtClean="0"/>
          </a:p>
          <a:p>
            <a:r>
              <a:rPr lang="en-US" sz="2400" dirty="0" smtClean="0"/>
              <a:t>I </a:t>
            </a:r>
            <a:r>
              <a:rPr lang="en-US" sz="2400" dirty="0" smtClean="0"/>
              <a:t>did not write the </a:t>
            </a:r>
            <a:r>
              <a:rPr lang="en-US" sz="2400" i="1" dirty="0" smtClean="0"/>
              <a:t>Cultural Interactions </a:t>
            </a:r>
            <a:r>
              <a:rPr lang="en-US" sz="2400" dirty="0" smtClean="0"/>
              <a:t>series but have used it to provide cultural sensitivity training to individuals serving HIV+ patients.</a:t>
            </a:r>
            <a:endParaRPr lang="en-US" sz="2400" dirty="0"/>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become self-aware?</a:t>
            </a:r>
            <a:endParaRPr lang="en-US" dirty="0"/>
          </a:p>
        </p:txBody>
      </p:sp>
      <p:sp>
        <p:nvSpPr>
          <p:cNvPr id="3" name="Content Placeholder 2"/>
          <p:cNvSpPr>
            <a:spLocks noGrp="1"/>
          </p:cNvSpPr>
          <p:nvPr>
            <p:ph sz="quarter" idx="1"/>
          </p:nvPr>
        </p:nvSpPr>
        <p:spPr/>
        <p:txBody>
          <a:bodyPr/>
          <a:lstStyle/>
          <a:p>
            <a:r>
              <a:rPr lang="en-US" dirty="0" smtClean="0"/>
              <a:t>List 2 positive and 2 negative assumptions you have about Cultural Awareness</a:t>
            </a:r>
          </a:p>
          <a:p>
            <a:r>
              <a:rPr lang="en-US" dirty="0" smtClean="0"/>
              <a:t>List 2 assumptions about your patients/clients that affect your interactions in a positive and negative way</a:t>
            </a: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important to know this?</a:t>
            </a:r>
            <a:endParaRPr lang="en-US" dirty="0"/>
          </a:p>
        </p:txBody>
      </p:sp>
      <p:sp>
        <p:nvSpPr>
          <p:cNvPr id="3" name="Content Placeholder 2"/>
          <p:cNvSpPr>
            <a:spLocks noGrp="1"/>
          </p:cNvSpPr>
          <p:nvPr>
            <p:ph sz="quarter" idx="1"/>
          </p:nvPr>
        </p:nvSpPr>
        <p:spPr/>
        <p:txBody>
          <a:bodyPr/>
          <a:lstStyle/>
          <a:p>
            <a:r>
              <a:rPr lang="en-US" dirty="0" smtClean="0"/>
              <a:t>If we don’t know what we believe or what prejudices we have we cannot manage our response</a:t>
            </a:r>
          </a:p>
          <a:p>
            <a:pPr>
              <a:buNone/>
            </a:pPr>
            <a:endParaRPr lang="en-US" dirty="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organization culture?</a:t>
            </a:r>
            <a:endParaRPr lang="en-US" dirty="0"/>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0" y="2743200"/>
            <a:ext cx="7123113" cy="1673225"/>
          </a:xfrm>
        </p:spPr>
        <p:txBody>
          <a:bodyPr/>
          <a:lstStyle/>
          <a:p>
            <a:r>
              <a:rPr lang="en-US" dirty="0" smtClean="0"/>
              <a:t>Create a Plan</a:t>
            </a:r>
            <a:endParaRPr lang="en-US" dirty="0"/>
          </a:p>
        </p:txBody>
      </p:sp>
      <p:sp>
        <p:nvSpPr>
          <p:cNvPr id="2" name="Title 1"/>
          <p:cNvSpPr>
            <a:spLocks noGrp="1"/>
          </p:cNvSpPr>
          <p:nvPr>
            <p:ph type="title"/>
          </p:nvPr>
        </p:nvSpPr>
        <p:spPr/>
        <p:txBody>
          <a:bodyPr/>
          <a:lstStyle/>
          <a:p>
            <a:r>
              <a:rPr lang="en-US" dirty="0" smtClean="0"/>
              <a:t>Putting it into Practice</a:t>
            </a:r>
            <a:endParaRPr lang="en-US" dirty="0"/>
          </a:p>
        </p:txBody>
      </p:sp>
      <p:sp>
        <p:nvSpPr>
          <p:cNvPr id="5" name="Text Placeholder 3"/>
          <p:cNvSpPr txBox="1">
            <a:spLocks/>
          </p:cNvSpPr>
          <p:nvPr/>
        </p:nvSpPr>
        <p:spPr>
          <a:xfrm>
            <a:off x="0" y="3505200"/>
            <a:ext cx="9144000" cy="3124200"/>
          </a:xfrm>
          <a:prstGeom prst="rect">
            <a:avLst/>
          </a:prstGeom>
        </p:spPr>
        <p:txBody>
          <a:bodyPr vert="horz" anchor="t">
            <a:normAutofit fontScale="85000" lnSpcReduction="10000"/>
          </a:bodyPr>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Questions to guide</a:t>
            </a:r>
            <a:r>
              <a:rPr kumimoji="0" lang="en-US" sz="2800" b="0" i="0" u="none" strike="noStrike" kern="1200" cap="none" spc="0" normalizeH="0" noProof="0" dirty="0" smtClean="0">
                <a:ln>
                  <a:noFill/>
                </a:ln>
                <a:solidFill>
                  <a:schemeClr val="tx2"/>
                </a:solidFill>
                <a:effectLst/>
                <a:uLnTx/>
                <a:uFillTx/>
                <a:latin typeface="+mn-lt"/>
                <a:ea typeface="+mn-ea"/>
                <a:cs typeface="+mn-cs"/>
              </a:rPr>
              <a:t> you:</a:t>
            </a:r>
          </a:p>
          <a:p>
            <a:pPr marL="514350" marR="0" lvl="0" indent="-514350" algn="l" defTabSz="914400" rtl="0" eaLnBrk="1" fontAlgn="auto" latinLnBrk="0" hangingPunct="1">
              <a:lnSpc>
                <a:spcPct val="100000"/>
              </a:lnSpc>
              <a:spcBef>
                <a:spcPts val="700"/>
              </a:spcBef>
              <a:spcAft>
                <a:spcPts val="0"/>
              </a:spcAft>
              <a:buClr>
                <a:schemeClr val="accent2"/>
              </a:buClr>
              <a:buSzPct val="60000"/>
              <a:buFont typeface="Wingdings"/>
              <a:buAutoNum type="arabicPeriod"/>
              <a:tabLst/>
              <a:defRPr/>
            </a:pPr>
            <a:r>
              <a:rPr lang="en-US" sz="2800" dirty="0" smtClean="0">
                <a:solidFill>
                  <a:schemeClr val="tx2"/>
                </a:solidFill>
              </a:rPr>
              <a:t>What is our organization’s culture?</a:t>
            </a:r>
          </a:p>
          <a:p>
            <a:pPr marL="514350" marR="0" lvl="0" indent="-514350" algn="l" defTabSz="914400" rtl="0" eaLnBrk="1" fontAlgn="auto" latinLnBrk="0" hangingPunct="1">
              <a:lnSpc>
                <a:spcPct val="100000"/>
              </a:lnSpc>
              <a:spcBef>
                <a:spcPts val="700"/>
              </a:spcBef>
              <a:spcAft>
                <a:spcPts val="0"/>
              </a:spcAft>
              <a:buClr>
                <a:schemeClr val="accent2"/>
              </a:buClr>
              <a:buSzPct val="60000"/>
              <a:buFont typeface="Wingdings"/>
              <a:buAutoNum type="arabicPeriod"/>
              <a:tabLst/>
              <a:defRPr/>
            </a:pPr>
            <a:r>
              <a:rPr lang="en-US" sz="2800" dirty="0" smtClean="0">
                <a:solidFill>
                  <a:schemeClr val="tx2"/>
                </a:solidFill>
              </a:rPr>
              <a:t>What do we want for our organization?</a:t>
            </a:r>
          </a:p>
          <a:p>
            <a:pPr marL="514350" marR="0" lvl="0" indent="-514350" algn="l" defTabSz="914400" rtl="0" eaLnBrk="1" fontAlgn="auto" latinLnBrk="0" hangingPunct="1">
              <a:lnSpc>
                <a:spcPct val="100000"/>
              </a:lnSpc>
              <a:spcBef>
                <a:spcPts val="700"/>
              </a:spcBef>
              <a:spcAft>
                <a:spcPts val="0"/>
              </a:spcAft>
              <a:buClr>
                <a:schemeClr val="accent2"/>
              </a:buClr>
              <a:buSzPct val="60000"/>
              <a:buFont typeface="Wingdings"/>
              <a:buAutoNum type="arabicPeriod"/>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Do we want to be seen as going the extra mile to help our</a:t>
            </a:r>
            <a:r>
              <a:rPr kumimoji="0" lang="en-US" sz="2800" b="0" i="0" u="none" strike="noStrike" kern="1200" cap="none" spc="0" normalizeH="0" noProof="0" dirty="0" smtClean="0">
                <a:ln>
                  <a:noFill/>
                </a:ln>
                <a:solidFill>
                  <a:schemeClr val="tx2"/>
                </a:solidFill>
                <a:effectLst/>
                <a:uLnTx/>
                <a:uFillTx/>
                <a:latin typeface="+mn-lt"/>
                <a:ea typeface="+mn-ea"/>
                <a:cs typeface="+mn-cs"/>
              </a:rPr>
              <a:t> patients?</a:t>
            </a:r>
          </a:p>
          <a:p>
            <a:pPr marL="514350" marR="0" lvl="0" indent="-514350" algn="l" defTabSz="914400" rtl="0" eaLnBrk="1" fontAlgn="auto" latinLnBrk="0" hangingPunct="1">
              <a:lnSpc>
                <a:spcPct val="100000"/>
              </a:lnSpc>
              <a:spcBef>
                <a:spcPts val="700"/>
              </a:spcBef>
              <a:spcAft>
                <a:spcPts val="0"/>
              </a:spcAft>
              <a:buClr>
                <a:schemeClr val="accent2"/>
              </a:buClr>
              <a:buSzPct val="60000"/>
              <a:buFont typeface="Wingdings"/>
              <a:buAutoNum type="arabicPeriod"/>
              <a:tabLst/>
              <a:defRPr/>
            </a:pPr>
            <a:r>
              <a:rPr lang="en-US" sz="2800" baseline="0" dirty="0" smtClean="0">
                <a:solidFill>
                  <a:schemeClr val="tx2"/>
                </a:solidFill>
              </a:rPr>
              <a:t>Why are we here?</a:t>
            </a:r>
          </a:p>
          <a:p>
            <a:pPr marL="514350" marR="0" lvl="0" indent="-514350" algn="l" defTabSz="914400" rtl="0" eaLnBrk="1" fontAlgn="auto" latinLnBrk="0" hangingPunct="1">
              <a:lnSpc>
                <a:spcPct val="100000"/>
              </a:lnSpc>
              <a:spcBef>
                <a:spcPts val="700"/>
              </a:spcBef>
              <a:spcAft>
                <a:spcPts val="0"/>
              </a:spcAft>
              <a:buClr>
                <a:schemeClr val="accent2"/>
              </a:buClr>
              <a:buSzPct val="60000"/>
              <a:buFont typeface="Wingdings"/>
              <a:buAutoNum type="arabicPeriod"/>
              <a:tabLst/>
              <a:defRPr/>
            </a:pPr>
            <a:r>
              <a:rPr kumimoji="0" lang="en-US" sz="2800" b="0" i="0" u="none" strike="noStrike" kern="1200" cap="none" spc="0" normalizeH="0" noProof="0" dirty="0" smtClean="0">
                <a:ln>
                  <a:noFill/>
                </a:ln>
                <a:solidFill>
                  <a:schemeClr val="tx2"/>
                </a:solidFill>
                <a:effectLst/>
                <a:uLnTx/>
                <a:uFillTx/>
                <a:latin typeface="+mn-lt"/>
                <a:ea typeface="+mn-ea"/>
                <a:cs typeface="+mn-cs"/>
              </a:rPr>
              <a:t>What is the result of providing better services?</a:t>
            </a:r>
          </a:p>
          <a:p>
            <a:pPr marL="514350" marR="0" lvl="0" indent="-514350" algn="l" defTabSz="914400" rtl="0" eaLnBrk="1" fontAlgn="auto" latinLnBrk="0" hangingPunct="1">
              <a:lnSpc>
                <a:spcPct val="100000"/>
              </a:lnSpc>
              <a:spcBef>
                <a:spcPts val="700"/>
              </a:spcBef>
              <a:spcAft>
                <a:spcPts val="0"/>
              </a:spcAft>
              <a:buClr>
                <a:schemeClr val="accent2"/>
              </a:buClr>
              <a:buSzPct val="60000"/>
              <a:buFont typeface="Wingdings"/>
              <a:buAutoNum type="arabicPeriod"/>
              <a:tabLst/>
              <a:defRPr/>
            </a:pPr>
            <a:r>
              <a:rPr lang="en-US" sz="2800" baseline="0" dirty="0" smtClean="0">
                <a:solidFill>
                  <a:schemeClr val="tx2"/>
                </a:solidFill>
              </a:rPr>
              <a:t>How are</a:t>
            </a:r>
            <a:r>
              <a:rPr lang="en-US" sz="2800" dirty="0" smtClean="0">
                <a:solidFill>
                  <a:schemeClr val="tx2"/>
                </a:solidFill>
              </a:rPr>
              <a:t> we going to actively change our culture?</a:t>
            </a:r>
            <a:endParaRPr kumimoji="0" lang="en-US" sz="2800" b="0" i="0" u="none" strike="noStrike" kern="1200" cap="none" spc="0" normalizeH="0" baseline="0" noProof="0" dirty="0">
              <a:ln>
                <a:noFill/>
              </a:ln>
              <a:solidFill>
                <a:schemeClr val="tx2"/>
              </a:solidFill>
              <a:effectLst/>
              <a:uLnTx/>
              <a:uFillTx/>
              <a:latin typeface="+mn-lt"/>
              <a:ea typeface="+mn-ea"/>
              <a:cs typeface="+mn-cs"/>
            </a:endParaRPr>
          </a:p>
        </p:txBody>
      </p:sp>
      <p:pic>
        <p:nvPicPr>
          <p:cNvPr id="1026" name="Picture 2"/>
          <p:cNvPicPr>
            <a:picLocks noChangeAspect="1" noChangeArrowheads="1"/>
          </p:cNvPicPr>
          <p:nvPr/>
        </p:nvPicPr>
        <p:blipFill>
          <a:blip r:embed="rId4" cstate="print"/>
          <a:srcRect l="54444" t="25778" r="19445" b="19111"/>
          <a:stretch>
            <a:fillRect/>
          </a:stretch>
        </p:blipFill>
        <p:spPr bwMode="auto">
          <a:xfrm>
            <a:off x="6400800" y="1143000"/>
            <a:ext cx="2599404" cy="34290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657600"/>
          </a:xfrm>
        </p:spPr>
        <p:txBody>
          <a:bodyPr>
            <a:normAutofit/>
          </a:bodyPr>
          <a:lstStyle/>
          <a:p>
            <a:r>
              <a:rPr lang="en-US" dirty="0" smtClean="0"/>
              <a:t>If you would like to receive continuing education credit for this activity, please visit:</a:t>
            </a:r>
          </a:p>
          <a:p>
            <a:endParaRPr lang="en-US" dirty="0" smtClean="0"/>
          </a:p>
          <a:p>
            <a:r>
              <a:rPr lang="en-US" dirty="0" smtClean="0"/>
              <a:t>http://</a:t>
            </a:r>
            <a:r>
              <a:rPr lang="en-US" dirty="0" smtClean="0"/>
              <a:t>www.pesgce.com/RyanWhite2012</a:t>
            </a:r>
          </a:p>
          <a:p>
            <a:endParaRPr lang="en-US" dirty="0"/>
          </a:p>
        </p:txBody>
      </p:sp>
      <p:sp>
        <p:nvSpPr>
          <p:cNvPr id="3" name="Title 2"/>
          <p:cNvSpPr>
            <a:spLocks noGrp="1"/>
          </p:cNvSpPr>
          <p:nvPr>
            <p:ph type="title"/>
          </p:nvPr>
        </p:nvSpPr>
        <p:spPr/>
        <p:txBody>
          <a:bodyPr/>
          <a:lstStyle/>
          <a:p>
            <a:r>
              <a:rPr lang="en-US" dirty="0" smtClean="0"/>
              <a:t>Obtaining CME/CE Credit</a:t>
            </a:r>
            <a:endParaRPr lang="en-US" dirty="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sz="quarter" idx="1"/>
          </p:nvPr>
        </p:nvSpPr>
        <p:spPr/>
        <p:txBody>
          <a:bodyPr>
            <a:normAutofit/>
          </a:bodyPr>
          <a:lstStyle/>
          <a:p>
            <a:r>
              <a:rPr lang="en-US" sz="2400" dirty="0" smtClean="0"/>
              <a:t>Christina Eaton, MPH</a:t>
            </a:r>
          </a:p>
          <a:p>
            <a:pPr lvl="1"/>
            <a:r>
              <a:rPr lang="en-US" sz="2100" dirty="0" smtClean="0"/>
              <a:t>Has no financial interest or relationships to disclose</a:t>
            </a:r>
          </a:p>
          <a:p>
            <a:endParaRPr lang="en-US" sz="2400" dirty="0" smtClean="0"/>
          </a:p>
          <a:p>
            <a:r>
              <a:rPr lang="en-US" sz="2400" dirty="0" smtClean="0"/>
              <a:t>CME Staff Disclosures</a:t>
            </a:r>
            <a:endParaRPr lang="en-US" sz="2400" dirty="0" smtClean="0"/>
          </a:p>
          <a:p>
            <a:pPr lvl="1"/>
            <a:r>
              <a:rPr lang="en-US" sz="2100" dirty="0" smtClean="0"/>
              <a:t>Professional Education Services Group staff have no financial interest or relationships to disclose</a:t>
            </a:r>
            <a:endParaRPr lang="en-US" sz="2100" dirty="0" smtClean="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a:xfrm>
            <a:off x="457200" y="1600200"/>
            <a:ext cx="8229600" cy="4724400"/>
          </a:xfrm>
        </p:spPr>
        <p:txBody>
          <a:bodyPr>
            <a:normAutofit fontScale="92500" lnSpcReduction="20000"/>
          </a:bodyPr>
          <a:lstStyle/>
          <a:p>
            <a:pPr marL="514350" indent="-514350">
              <a:buNone/>
            </a:pPr>
            <a:r>
              <a:rPr lang="en-US" sz="2800" dirty="0" smtClean="0"/>
              <a:t>At the conclusion of this activity, the participant will be able to:</a:t>
            </a:r>
          </a:p>
          <a:p>
            <a:pPr marL="514350" indent="-514350">
              <a:buFont typeface="+mj-lt"/>
              <a:buAutoNum type="arabicPeriod"/>
            </a:pPr>
            <a:r>
              <a:rPr lang="en-US" sz="2800" dirty="0" smtClean="0"/>
              <a:t>Recognize </a:t>
            </a:r>
            <a:r>
              <a:rPr lang="en-US" sz="2800" dirty="0" smtClean="0"/>
              <a:t>that concepts such as self-awareness and empathy which are thought to be personality traits can be developed through active learning</a:t>
            </a:r>
          </a:p>
          <a:p>
            <a:pPr marL="514350" indent="-514350">
              <a:buFont typeface="+mj-lt"/>
              <a:buAutoNum type="arabicPeriod"/>
            </a:pPr>
            <a:endParaRPr lang="en-US" sz="2800" dirty="0" smtClean="0"/>
          </a:p>
          <a:p>
            <a:pPr marL="514350" lvl="0" indent="-514350">
              <a:buFont typeface="+mj-lt"/>
              <a:buAutoNum type="arabicPeriod"/>
            </a:pPr>
            <a:r>
              <a:rPr lang="en-US" sz="2800" dirty="0" smtClean="0"/>
              <a:t>Create </a:t>
            </a:r>
            <a:r>
              <a:rPr lang="en-US" sz="2800" dirty="0"/>
              <a:t>or adapt an interactive workshop using the training </a:t>
            </a:r>
            <a:r>
              <a:rPr lang="en-US" sz="2800" dirty="0" smtClean="0"/>
              <a:t>units from the </a:t>
            </a:r>
            <a:r>
              <a:rPr lang="en-US" sz="2800" i="1" dirty="0" smtClean="0"/>
              <a:t>Cultural Interactions</a:t>
            </a:r>
            <a:r>
              <a:rPr lang="en-US" sz="2800" dirty="0" smtClean="0"/>
              <a:t> series for </a:t>
            </a:r>
            <a:r>
              <a:rPr lang="en-US" sz="2800" dirty="0"/>
              <a:t>various organizational </a:t>
            </a:r>
            <a:r>
              <a:rPr lang="en-US" sz="2800" dirty="0" smtClean="0"/>
              <a:t>settings</a:t>
            </a:r>
          </a:p>
          <a:p>
            <a:pPr marL="514350" lvl="0" indent="-514350">
              <a:buFont typeface="+mj-lt"/>
              <a:buAutoNum type="arabicPeriod"/>
            </a:pPr>
            <a:endParaRPr lang="en-US" sz="2800" dirty="0"/>
          </a:p>
          <a:p>
            <a:pPr marL="514350" lvl="0" indent="-514350">
              <a:buFont typeface="+mj-lt"/>
              <a:buAutoNum type="arabicPeriod"/>
            </a:pPr>
            <a:r>
              <a:rPr lang="en-US" sz="2800" dirty="0" smtClean="0"/>
              <a:t>Apply </a:t>
            </a:r>
            <a:r>
              <a:rPr lang="en-US" sz="2800" dirty="0"/>
              <a:t>the workshops </a:t>
            </a:r>
            <a:r>
              <a:rPr lang="en-US" sz="2800" dirty="0" smtClean="0"/>
              <a:t>by assisting </a:t>
            </a:r>
            <a:r>
              <a:rPr lang="en-US" sz="2800" dirty="0"/>
              <a:t>those </a:t>
            </a:r>
            <a:r>
              <a:rPr lang="en-US" sz="2800" dirty="0" smtClean="0"/>
              <a:t>organizations </a:t>
            </a:r>
            <a:r>
              <a:rPr lang="en-US" sz="2800" dirty="0"/>
              <a:t>trained </a:t>
            </a:r>
            <a:r>
              <a:rPr lang="en-US" sz="2800" dirty="0" smtClean="0"/>
              <a:t>in </a:t>
            </a:r>
            <a:r>
              <a:rPr lang="en-US" sz="2800" dirty="0"/>
              <a:t>making necessary structural changes to achieve cultural awareness</a:t>
            </a:r>
          </a:p>
          <a:p>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Cultural Interactions </a:t>
            </a:r>
            <a:br>
              <a:rPr lang="en-US" dirty="0" smtClean="0"/>
            </a:br>
            <a:r>
              <a:rPr lang="en-US" dirty="0" smtClean="0"/>
              <a:t>Training of Trainers</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Organization </a:t>
            </a:r>
          </a:p>
          <a:p>
            <a:r>
              <a:rPr lang="en-US" dirty="0" smtClean="0"/>
              <a:t>Name/Title</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Interactions Unit 1</a:t>
            </a:r>
            <a:endParaRPr lang="en-US" dirty="0"/>
          </a:p>
        </p:txBody>
      </p:sp>
      <p:sp>
        <p:nvSpPr>
          <p:cNvPr id="3" name="Content Placeholder 2"/>
          <p:cNvSpPr>
            <a:spLocks noGrp="1"/>
          </p:cNvSpPr>
          <p:nvPr>
            <p:ph sz="quarter" idx="1"/>
          </p:nvPr>
        </p:nvSpPr>
        <p:spPr>
          <a:xfrm>
            <a:off x="612648" y="1524000"/>
            <a:ext cx="8153400" cy="5562600"/>
          </a:xfrm>
        </p:spPr>
        <p:txBody>
          <a:bodyPr>
            <a:normAutofit/>
          </a:bodyPr>
          <a:lstStyle/>
          <a:p>
            <a:r>
              <a:rPr lang="en-US" sz="3100" dirty="0" smtClean="0"/>
              <a:t>Goal</a:t>
            </a:r>
          </a:p>
          <a:p>
            <a:pPr lvl="1"/>
            <a:r>
              <a:rPr lang="en-US" sz="2800" dirty="0" smtClean="0"/>
              <a:t>To gain an understanding of culture and the impact it has on quality of care for the patient and the organization environment </a:t>
            </a:r>
          </a:p>
          <a:p>
            <a:pPr lvl="1"/>
            <a:endParaRPr lang="en-US" sz="1100" dirty="0" smtClean="0"/>
          </a:p>
          <a:p>
            <a:endParaRPr lang="en-US" sz="2800" dirty="0" smtClean="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Interactions Unit 1</a:t>
            </a:r>
            <a:endParaRPr lang="en-US" dirty="0"/>
          </a:p>
        </p:txBody>
      </p:sp>
      <p:sp>
        <p:nvSpPr>
          <p:cNvPr id="3" name="Content Placeholder 2"/>
          <p:cNvSpPr>
            <a:spLocks noGrp="1"/>
          </p:cNvSpPr>
          <p:nvPr>
            <p:ph sz="quarter" idx="1"/>
          </p:nvPr>
        </p:nvSpPr>
        <p:spPr>
          <a:xfrm>
            <a:off x="381000" y="1600200"/>
            <a:ext cx="8534400" cy="4876800"/>
          </a:xfrm>
        </p:spPr>
        <p:txBody>
          <a:bodyPr>
            <a:normAutofit fontScale="77500" lnSpcReduction="20000"/>
          </a:bodyPr>
          <a:lstStyle/>
          <a:p>
            <a:r>
              <a:rPr lang="en-US" sz="3600" dirty="0" smtClean="0"/>
              <a:t>Objectives</a:t>
            </a:r>
          </a:p>
          <a:p>
            <a:pPr lvl="1"/>
            <a:r>
              <a:rPr lang="en-US" sz="3100" dirty="0" smtClean="0"/>
              <a:t>Define Culture</a:t>
            </a:r>
          </a:p>
          <a:p>
            <a:pPr lvl="1"/>
            <a:endParaRPr lang="en-US" sz="500" dirty="0" smtClean="0"/>
          </a:p>
          <a:p>
            <a:pPr lvl="1"/>
            <a:r>
              <a:rPr lang="en-US" sz="3100" dirty="0" smtClean="0"/>
              <a:t>Define Cultural Awareness vs. Cultural Competence</a:t>
            </a:r>
          </a:p>
          <a:p>
            <a:pPr lvl="1"/>
            <a:endParaRPr lang="en-US" sz="500" dirty="0" smtClean="0"/>
          </a:p>
          <a:p>
            <a:pPr lvl="1"/>
            <a:r>
              <a:rPr lang="en-US" sz="3100" dirty="0" smtClean="0"/>
              <a:t>Identify personal cultural composition</a:t>
            </a:r>
          </a:p>
          <a:p>
            <a:pPr lvl="1"/>
            <a:endParaRPr lang="en-US" sz="500" dirty="0" smtClean="0"/>
          </a:p>
          <a:p>
            <a:pPr lvl="1"/>
            <a:r>
              <a:rPr lang="en-US" sz="3100" dirty="0" smtClean="0"/>
              <a:t>Identify 2 +/- beliefs participant has about Cultural Awareness</a:t>
            </a:r>
          </a:p>
          <a:p>
            <a:pPr lvl="1"/>
            <a:endParaRPr lang="en-US" sz="500" dirty="0" smtClean="0"/>
          </a:p>
          <a:p>
            <a:pPr lvl="1"/>
            <a:r>
              <a:rPr lang="en-US" sz="3100" dirty="0" smtClean="0"/>
              <a:t>Identify 2 assumptions about participants’ patient/client that </a:t>
            </a:r>
          </a:p>
          <a:p>
            <a:pPr lvl="2"/>
            <a:r>
              <a:rPr lang="en-US" sz="2800" dirty="0" smtClean="0"/>
              <a:t>affect their interactions in a positive way </a:t>
            </a:r>
          </a:p>
          <a:p>
            <a:pPr lvl="2"/>
            <a:r>
              <a:rPr lang="en-US" sz="2800" dirty="0" smtClean="0"/>
              <a:t>affect their interactions in a negative way</a:t>
            </a:r>
          </a:p>
          <a:p>
            <a:pPr lvl="1"/>
            <a:endParaRPr lang="en-US" sz="600" dirty="0" smtClean="0"/>
          </a:p>
          <a:p>
            <a:pPr lvl="1"/>
            <a:r>
              <a:rPr lang="en-US" sz="3100" dirty="0" smtClean="0"/>
              <a:t>Define culture of participants’ organization</a:t>
            </a:r>
          </a:p>
          <a:p>
            <a:pPr lvl="1"/>
            <a:endParaRPr lang="en-US" sz="600" dirty="0" smtClean="0"/>
          </a:p>
          <a:p>
            <a:pPr lvl="1"/>
            <a:r>
              <a:rPr lang="en-US" sz="3100" dirty="0" smtClean="0"/>
              <a:t>Create a plan to reinforce the defined culture</a:t>
            </a:r>
            <a:endParaRPr lang="en-US" sz="3100"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work in Healthcare?</a:t>
            </a:r>
            <a:endParaRPr lang="en-US" dirty="0"/>
          </a:p>
        </p:txBody>
      </p:sp>
      <p:sp>
        <p:nvSpPr>
          <p:cNvPr id="3" name="Content Placeholder 2"/>
          <p:cNvSpPr>
            <a:spLocks noGrp="1"/>
          </p:cNvSpPr>
          <p:nvPr>
            <p:ph sz="quarter" idx="1"/>
          </p:nvPr>
        </p:nvSpPr>
        <p:spPr/>
        <p:txBody>
          <a:bodyPr/>
          <a:lstStyle/>
          <a:p>
            <a:r>
              <a:rPr lang="en-US" dirty="0" smtClean="0"/>
              <a:t>I want you to write down why you decided to enter this line of work. </a:t>
            </a:r>
          </a:p>
          <a:p>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Consensus?</a:t>
            </a:r>
            <a:endParaRPr lang="en-US" dirty="0"/>
          </a:p>
        </p:txBody>
      </p:sp>
      <p:pic>
        <p:nvPicPr>
          <p:cNvPr id="4" name="Picture 2" descr="C:\Users\seura1\AppData\Local\Microsoft\Windows\Temporary Internet Files\Content.IE5\MS0J81K4\MC900090477[1].wmf"/>
          <p:cNvPicPr>
            <a:picLocks noGrp="1" noChangeAspect="1" noChangeArrowheads="1"/>
          </p:cNvPicPr>
          <p:nvPr>
            <p:ph sz="quarter" idx="1"/>
          </p:nvPr>
        </p:nvPicPr>
        <p:blipFill>
          <a:blip r:embed="rId4" cstate="print"/>
          <a:srcRect/>
          <a:stretch>
            <a:fillRect/>
          </a:stretch>
        </p:blipFill>
        <p:spPr bwMode="auto">
          <a:xfrm>
            <a:off x="3352800" y="1371600"/>
            <a:ext cx="1981200" cy="1888562"/>
          </a:xfrm>
          <a:prstGeom prst="rect">
            <a:avLst/>
          </a:prstGeom>
          <a:noFill/>
        </p:spPr>
      </p:pic>
      <p:sp>
        <p:nvSpPr>
          <p:cNvPr id="5" name="TextBox 4"/>
          <p:cNvSpPr txBox="1"/>
          <p:nvPr/>
        </p:nvSpPr>
        <p:spPr>
          <a:xfrm>
            <a:off x="381000" y="3216057"/>
            <a:ext cx="8518935" cy="3108543"/>
          </a:xfrm>
          <a:prstGeom prst="rect">
            <a:avLst/>
          </a:prstGeom>
          <a:noFill/>
        </p:spPr>
        <p:txBody>
          <a:bodyPr wrap="square" rtlCol="0">
            <a:spAutoFit/>
          </a:bodyPr>
          <a:lstStyle/>
          <a:p>
            <a:r>
              <a:rPr lang="en-US" sz="2000" dirty="0" smtClean="0"/>
              <a:t>6 principles for implementing Cultural Awareness</a:t>
            </a:r>
          </a:p>
          <a:p>
            <a:pPr marL="457200" indent="-457200">
              <a:buFont typeface="+mj-lt"/>
              <a:buAutoNum type="arabicPeriod"/>
            </a:pPr>
            <a:r>
              <a:rPr lang="en-US" sz="2000" dirty="0" smtClean="0"/>
              <a:t>Community representation and feedback at all stages of implementation</a:t>
            </a:r>
          </a:p>
          <a:p>
            <a:pPr marL="457200" indent="-457200">
              <a:buFont typeface="+mj-lt"/>
              <a:buAutoNum type="arabicPeriod"/>
            </a:pPr>
            <a:r>
              <a:rPr lang="en-US" sz="2000" dirty="0" smtClean="0"/>
              <a:t>Cultural competency integrated into all systems of the health care organization particularly quality improvement efforts</a:t>
            </a:r>
          </a:p>
          <a:p>
            <a:pPr marL="457200" indent="-457200">
              <a:buFont typeface="+mj-lt"/>
              <a:buAutoNum type="arabicPeriod"/>
            </a:pPr>
            <a:r>
              <a:rPr lang="en-US" sz="2000" dirty="0" smtClean="0"/>
              <a:t>Ensuring that changes made are manageable, measurable, and sustainable </a:t>
            </a:r>
          </a:p>
          <a:p>
            <a:pPr marL="457200" indent="-457200">
              <a:buFont typeface="+mj-lt"/>
              <a:buAutoNum type="arabicPeriod"/>
            </a:pPr>
            <a:r>
              <a:rPr lang="en-US" sz="2000" dirty="0" smtClean="0"/>
              <a:t>Making the business case for implementation of cultural competency polices</a:t>
            </a:r>
          </a:p>
          <a:p>
            <a:pPr marL="457200" indent="-457200">
              <a:buFont typeface="+mj-lt"/>
              <a:buAutoNum type="arabicPeriod"/>
            </a:pPr>
            <a:r>
              <a:rPr lang="en-US" sz="2000" dirty="0" smtClean="0"/>
              <a:t>Commitment from leadership</a:t>
            </a:r>
          </a:p>
          <a:p>
            <a:pPr marL="457200" indent="-457200">
              <a:buFont typeface="+mj-lt"/>
              <a:buAutoNum type="arabicPeriod"/>
            </a:pPr>
            <a:r>
              <a:rPr lang="en-US" sz="2000" dirty="0" smtClean="0"/>
              <a:t>Staff training on an ongoing basis</a:t>
            </a:r>
          </a:p>
          <a:p>
            <a:pPr marL="457200" indent="-457200">
              <a:buFont typeface="+mj-lt"/>
              <a:buAutoNum type="arabicPeriod"/>
            </a:pPr>
            <a:r>
              <a:rPr lang="en-US" sz="2000" dirty="0" smtClean="0"/>
              <a:t>Creating a workgroup</a:t>
            </a:r>
          </a:p>
          <a:p>
            <a:pPr algn="r"/>
            <a:r>
              <a:rPr lang="en-US" sz="800" b="1" dirty="0" smtClean="0"/>
              <a:t>TAKING CULTURAL COMPETENCY FROM THEORY TO ACTION</a:t>
            </a:r>
          </a:p>
          <a:p>
            <a:pPr algn="r"/>
            <a:r>
              <a:rPr lang="en-US" sz="800" dirty="0" smtClean="0"/>
              <a:t>Ellen Wu and Martin Martinez California Pan-Ethnic Health Network October 2006</a:t>
            </a:r>
            <a:endParaRPr lang="en-US" sz="2000" dirty="0" smtClean="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WERPOINTVERSION" val="12.0"/>
  <p:tag name="TPVERSION" val="2008"/>
  <p:tag name="PPVERSION" val="12.0"/>
  <p:tag name="DELIMITERS" val="3.1"/>
  <p:tag name="SHOWBARVISIBLE" val="True"/>
  <p:tag name="EXPANDSHOWBAR" val="True"/>
  <p:tag name="USESECONDARYMONITOR" val="True"/>
  <p:tag name="SAVECSVWITHSESSION" val="True"/>
  <p:tag name="CSVFORMAT" val="0"/>
  <p:tag name="BULLETTYPE" val="1"/>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RACEENDPOINTS" val="100"/>
  <p:tag name="RACERSMAXDISPLAYED" val="5"/>
  <p:tag name="RACEANIMATIONSPEED" val="3"/>
  <p:tag name="SKIPREMAININGRACESLIDES" val="True"/>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GRIDFONTSIZE" val="12"/>
  <p:tag name="POLLINGCYCLE" val="2"/>
  <p:tag name="CHARTCOLORS" val="1"/>
  <p:tag name="CHARTLABELS" val="1"/>
  <p:tag name="RESETCHARTS" val="True"/>
  <p:tag name="INCLUDENONRESPONDERS" val="False"/>
  <p:tag name="MULTIRESPDIVISOR" val="1"/>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FIBDISPLAYRESULTS" val="True"/>
  <p:tag name="FIBNUMRESULTS" val="5"/>
  <p:tag name="FIBINCLUDEOTHER" val="True"/>
  <p:tag name="FIBDISPLAYKEYWORDS" val="True"/>
  <p:tag name="PRRESPONSE1" val="10"/>
  <p:tag name="PRRESPONSE2" val="9"/>
  <p:tag name="PRRESPONSE3" val="8"/>
  <p:tag name="PRRESPONSE4" val="7"/>
  <p:tag name="PRRESPONSE5" val="6"/>
  <p:tag name="PRRESPONSE6" val="5"/>
  <p:tag name="PRRESPONSE7" val="4"/>
  <p:tag name="PRRESPONSE8" val="3"/>
  <p:tag name="PRRESPONSE9" val="2"/>
  <p:tag name="PRRESPONSE10" val="1"/>
  <p:tag name="SHOWFLASHWARNING" val="True"/>
  <p:tag name="ALWAYSOPENPOLL" val="False"/>
  <p:tag name="TPFULLVERSION" val="4.3.2.1178"/>
  <p:tag name="INCLUDESESSION" val="True"/>
  <p:tag name="ADVANCEDSETTINGSVIEW" val="Tru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 name="SLIDEGUID" val="41B0930EA67B44D796E071C398E7F7F1"/>
  <p:tag name="SLIDEID" val="41B0930EA67B44D796E071C398E7F7F1"/>
  <p:tag name="SLIDEORDER" val="1"/>
  <p:tag name="SLIDETYPE" val="Q"/>
  <p:tag name="DEMOGRAPHIC" val="False"/>
  <p:tag name="SPEEDSCORING" val="False"/>
  <p:tag name="CORRECTPOINTVALUE" val="1"/>
  <p:tag name="INCORRECTPOINTVALUE" val="0"/>
  <p:tag name="ZEROBASED" val="False"/>
  <p:tag name="QUESTIONALIAS" val="My first day on the job"/>
  <p:tag name="VALUEFORMAT" val="0%"/>
  <p:tag name="ANSWERSALIAS" val="I knew exactly where and what I should be doing|smicln|I felt unsure of exactly where I should be and what I should be doing but was confident I would learn what was expected|smicln|I felt terrified and knew I would never get it"/>
  <p:tag name="VALUES" val="No Value|smicln|No Value|smicln|No Value"/>
</p:tagLst>
</file>

<file path=ppt/tags/tag17.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214"/>
  <p:tag name="FONTSIZE" val="29"/>
  <p:tag name="BULLETTYPE" val="ppBulletArabicPeriod"/>
  <p:tag name="ANSWERTEXT" val="I knew exactly where and what I should be doing&#10;I felt unsure of exactly where I should be and what I should be doing but was confident I would learn what was expected&#10;I felt terrified and knew I would never get it"/>
</p:tagLst>
</file>

<file path=ppt/tags/tag18.xml><?xml version="1.0" encoding="utf-8"?>
<p:tagLst xmlns:a="http://schemas.openxmlformats.org/drawingml/2006/main" xmlns:r="http://schemas.openxmlformats.org/officeDocument/2006/relationships" xmlns:p="http://schemas.openxmlformats.org/presentationml/2006/main">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 name="SLIDEGUID" val="6F256DF442DD409E98965011069DD8DB"/>
  <p:tag name="SLIDEID" val="6F256DF442DD409E98965011069DD8DB"/>
  <p:tag name="SLIDEORDER" val="1"/>
  <p:tag name="SLIDETYPE" val="Q"/>
  <p:tag name="SPEEDSCORING" val="False"/>
  <p:tag name="CORRECTPOINTVALUE" val="1"/>
  <p:tag name="INCORRECTPOINTVALUE" val="0"/>
  <p:tag name="ZEROBASED" val="False"/>
  <p:tag name="QUESTIONALIAS" val="Patients without Health Insurance"/>
  <p:tag name="VALUEFORMAT" val="0%"/>
  <p:tag name="DEMOGRAPHIC" val="True"/>
  <p:tag name="ANSWERSALIAS" val="Prioritize their health but do not have the means to pay for healthcare|smicln|Do not prioritize their health by choosing to spend their money on other things"/>
  <p:tag name="VALUES" val="|smicln|No Value"/>
  <p:tag name="ANONYMOUS" val="True"/>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TEXTLENGTH" val="151"/>
  <p:tag name="FONTSIZE" val="28"/>
  <p:tag name="BULLETTYPE" val="ppBulletArabicPeriod"/>
  <p:tag name="ANSWERTEXT" val="Prioritize their health but do not have the means to pay for healthcare&#10;Do not prioritize their health by choosing to spend their money on other things"/>
  <p:tag name="ANSWERBULLETS" val="3"/>
  <p:tag name="OLDNUMANSWERS" val="2"/>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1094</TotalTime>
  <Words>3833</Words>
  <Application>Microsoft Office PowerPoint</Application>
  <PresentationFormat>On-screen Show (4:3)</PresentationFormat>
  <Paragraphs>236</Paragraphs>
  <Slides>24</Slides>
  <Notes>18</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Median</vt:lpstr>
      <vt:lpstr>Microsoft Graph Chart</vt:lpstr>
      <vt:lpstr>Cultural Interactions Institute - 101</vt:lpstr>
      <vt:lpstr>Disclosures</vt:lpstr>
      <vt:lpstr>Disclosures</vt:lpstr>
      <vt:lpstr>Objectives</vt:lpstr>
      <vt:lpstr>Cultural Interactions  Training of Trainers</vt:lpstr>
      <vt:lpstr>Cultural Interactions Unit 1</vt:lpstr>
      <vt:lpstr>Cultural Interactions Unit 1</vt:lpstr>
      <vt:lpstr>Why do we work in Healthcare?</vt:lpstr>
      <vt:lpstr>Consensus?</vt:lpstr>
      <vt:lpstr>Cornerstones of Cultural Awareness</vt:lpstr>
      <vt:lpstr>Cultural Awareness</vt:lpstr>
      <vt:lpstr>Culture</vt:lpstr>
      <vt:lpstr>Why is the title of this presentation cultural interactions? </vt:lpstr>
      <vt:lpstr>What cultural identities do you have?</vt:lpstr>
      <vt:lpstr>My first day on the job</vt:lpstr>
      <vt:lpstr>Slide 16</vt:lpstr>
      <vt:lpstr>Patients without Health Insurance</vt:lpstr>
      <vt:lpstr>Charades</vt:lpstr>
      <vt:lpstr>How did you know who to ask for assistance in your first few weeks on the job?</vt:lpstr>
      <vt:lpstr>How do we become self-aware?</vt:lpstr>
      <vt:lpstr>Why is it important to know this?</vt:lpstr>
      <vt:lpstr>What is our organization culture?</vt:lpstr>
      <vt:lpstr>Putting it into Practice</vt:lpstr>
      <vt:lpstr>Obtaining CME/CE Credit</vt:lpstr>
    </vt:vector>
  </TitlesOfParts>
  <Company>LSU Health Sciences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Interactions</dc:title>
  <dc:creator>cpric1</dc:creator>
  <cp:lastModifiedBy>cpric1</cp:lastModifiedBy>
  <cp:revision>68</cp:revision>
  <dcterms:created xsi:type="dcterms:W3CDTF">2012-10-10T14:55:58Z</dcterms:created>
  <dcterms:modified xsi:type="dcterms:W3CDTF">2012-10-22T14:49:50Z</dcterms:modified>
</cp:coreProperties>
</file>