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8"/>
  </p:notesMasterIdLst>
  <p:handoutMasterIdLst>
    <p:handoutMasterId r:id="rId59"/>
  </p:handoutMasterIdLst>
  <p:sldIdLst>
    <p:sldId id="257" r:id="rId2"/>
    <p:sldId id="258" r:id="rId3"/>
    <p:sldId id="259" r:id="rId4"/>
    <p:sldId id="260" r:id="rId5"/>
    <p:sldId id="314" r:id="rId6"/>
    <p:sldId id="331" r:id="rId7"/>
    <p:sldId id="287" r:id="rId8"/>
    <p:sldId id="288" r:id="rId9"/>
    <p:sldId id="263" r:id="rId10"/>
    <p:sldId id="265" r:id="rId11"/>
    <p:sldId id="266" r:id="rId12"/>
    <p:sldId id="315" r:id="rId13"/>
    <p:sldId id="268" r:id="rId14"/>
    <p:sldId id="328" r:id="rId15"/>
    <p:sldId id="290" r:id="rId16"/>
    <p:sldId id="291" r:id="rId17"/>
    <p:sldId id="329" r:id="rId18"/>
    <p:sldId id="332" r:id="rId19"/>
    <p:sldId id="330" r:id="rId20"/>
    <p:sldId id="333" r:id="rId21"/>
    <p:sldId id="269" r:id="rId22"/>
    <p:sldId id="270" r:id="rId23"/>
    <p:sldId id="271" r:id="rId24"/>
    <p:sldId id="292" r:id="rId25"/>
    <p:sldId id="293" r:id="rId26"/>
    <p:sldId id="294" r:id="rId27"/>
    <p:sldId id="327" r:id="rId28"/>
    <p:sldId id="295" r:id="rId29"/>
    <p:sldId id="296" r:id="rId30"/>
    <p:sldId id="297" r:id="rId31"/>
    <p:sldId id="298" r:id="rId32"/>
    <p:sldId id="299" r:id="rId33"/>
    <p:sldId id="272" r:id="rId34"/>
    <p:sldId id="273" r:id="rId35"/>
    <p:sldId id="313" r:id="rId36"/>
    <p:sldId id="316" r:id="rId37"/>
    <p:sldId id="301" r:id="rId38"/>
    <p:sldId id="317" r:id="rId39"/>
    <p:sldId id="302" r:id="rId40"/>
    <p:sldId id="274" r:id="rId41"/>
    <p:sldId id="276" r:id="rId42"/>
    <p:sldId id="318" r:id="rId43"/>
    <p:sldId id="304" r:id="rId44"/>
    <p:sldId id="277" r:id="rId45"/>
    <p:sldId id="278" r:id="rId46"/>
    <p:sldId id="319" r:id="rId47"/>
    <p:sldId id="279" r:id="rId48"/>
    <p:sldId id="320" r:id="rId49"/>
    <p:sldId id="305" r:id="rId50"/>
    <p:sldId id="306" r:id="rId51"/>
    <p:sldId id="321" r:id="rId52"/>
    <p:sldId id="307" r:id="rId53"/>
    <p:sldId id="311" r:id="rId54"/>
    <p:sldId id="282" r:id="rId55"/>
    <p:sldId id="326" r:id="rId56"/>
    <p:sldId id="283" r:id="rId57"/>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75" autoAdjust="0"/>
  </p:normalViewPr>
  <p:slideViewPr>
    <p:cSldViewPr snapToGrid="0">
      <p:cViewPr>
        <p:scale>
          <a:sx n="90" d="100"/>
          <a:sy n="90" d="100"/>
        </p:scale>
        <p:origin x="-186" y="-38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1" d="100"/>
          <a:sy n="51" d="100"/>
        </p:scale>
        <p:origin x="268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FE988F-50AF-4FCA-AF1D-38EF6725966A}"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en-US"/>
        </a:p>
      </dgm:t>
    </dgm:pt>
    <dgm:pt modelId="{11472160-8E65-4988-BFCD-4D823AA04C08}">
      <dgm:prSet phldrT="[Text]" custT="1"/>
      <dgm:spPr>
        <a:solidFill>
          <a:srgbClr val="00B0F0"/>
        </a:solidFill>
      </dgm:spPr>
      <dgm:t>
        <a:bodyPr/>
        <a:lstStyle/>
        <a:p>
          <a:r>
            <a:rPr lang="en-US" sz="2000" b="1" dirty="0" smtClean="0">
              <a:solidFill>
                <a:schemeClr val="tx1"/>
              </a:solidFill>
            </a:rPr>
            <a:t> Information Sharing*</a:t>
          </a:r>
          <a:endParaRPr lang="en-US" sz="2000" b="1" dirty="0">
            <a:solidFill>
              <a:schemeClr val="tx1"/>
            </a:solidFill>
          </a:endParaRPr>
        </a:p>
      </dgm:t>
    </dgm:pt>
    <dgm:pt modelId="{65DEDDEB-6E0A-4179-BC32-FB95BBD39B27}" type="parTrans" cxnId="{4B7485D9-1EF4-4B16-B5A1-79C3BE5861B7}">
      <dgm:prSet/>
      <dgm:spPr/>
      <dgm:t>
        <a:bodyPr/>
        <a:lstStyle/>
        <a:p>
          <a:endParaRPr lang="en-US"/>
        </a:p>
      </dgm:t>
    </dgm:pt>
    <dgm:pt modelId="{00486671-F041-4F0E-82A5-FAE9773DD7DD}" type="sibTrans" cxnId="{4B7485D9-1EF4-4B16-B5A1-79C3BE5861B7}">
      <dgm:prSet/>
      <dgm:spPr/>
      <dgm:t>
        <a:bodyPr/>
        <a:lstStyle/>
        <a:p>
          <a:endParaRPr lang="en-US"/>
        </a:p>
      </dgm:t>
    </dgm:pt>
    <dgm:pt modelId="{6E8047AE-8892-4992-A6BD-68F04776C0E2}">
      <dgm:prSet phldrT="[Text]"/>
      <dgm:spPr>
        <a:solidFill>
          <a:schemeClr val="accent5">
            <a:lumMod val="75000"/>
          </a:schemeClr>
        </a:solidFill>
      </dgm:spPr>
      <dgm:t>
        <a:bodyPr/>
        <a:lstStyle/>
        <a:p>
          <a:endParaRPr lang="en-US" dirty="0"/>
        </a:p>
      </dgm:t>
    </dgm:pt>
    <dgm:pt modelId="{71B1E52E-420A-4B14-8EBA-CA65C33467DF}" type="parTrans" cxnId="{B6D7985E-F8E4-4F84-8357-A51A2BA59C65}">
      <dgm:prSet/>
      <dgm:spPr/>
      <dgm:t>
        <a:bodyPr/>
        <a:lstStyle/>
        <a:p>
          <a:endParaRPr lang="en-US"/>
        </a:p>
      </dgm:t>
    </dgm:pt>
    <dgm:pt modelId="{DD58DA2C-10B9-4913-9EDE-E133E78E21CC}" type="sibTrans" cxnId="{B6D7985E-F8E4-4F84-8357-A51A2BA59C65}">
      <dgm:prSet/>
      <dgm:spPr/>
      <dgm:t>
        <a:bodyPr/>
        <a:lstStyle/>
        <a:p>
          <a:endParaRPr lang="en-US"/>
        </a:p>
      </dgm:t>
    </dgm:pt>
    <dgm:pt modelId="{1FB4D210-8EA3-48D1-9093-290706683438}">
      <dgm:prSet phldrT="[Text]"/>
      <dgm:spPr>
        <a:solidFill>
          <a:schemeClr val="accent5">
            <a:lumMod val="75000"/>
          </a:schemeClr>
        </a:solidFill>
      </dgm:spPr>
      <dgm:t>
        <a:bodyPr/>
        <a:lstStyle/>
        <a:p>
          <a:endParaRPr lang="en-US" dirty="0"/>
        </a:p>
      </dgm:t>
    </dgm:pt>
    <dgm:pt modelId="{2E0A7879-F7FA-45B3-BFB7-82E88ED04E49}" type="parTrans" cxnId="{E3EDE293-15FE-41FD-BBBD-B89B37906C51}">
      <dgm:prSet/>
      <dgm:spPr/>
      <dgm:t>
        <a:bodyPr/>
        <a:lstStyle/>
        <a:p>
          <a:endParaRPr lang="en-US"/>
        </a:p>
      </dgm:t>
    </dgm:pt>
    <dgm:pt modelId="{0E3E3A51-1DC3-4FAE-BEE6-0BAF9D2FA406}" type="sibTrans" cxnId="{E3EDE293-15FE-41FD-BBBD-B89B37906C51}">
      <dgm:prSet/>
      <dgm:spPr/>
      <dgm:t>
        <a:bodyPr/>
        <a:lstStyle/>
        <a:p>
          <a:endParaRPr lang="en-US"/>
        </a:p>
      </dgm:t>
    </dgm:pt>
    <dgm:pt modelId="{202B9500-4D8F-4410-BB0A-A0BE8BD0AA11}">
      <dgm:prSet phldrT="[Text]" custT="1"/>
      <dgm:spPr>
        <a:solidFill>
          <a:schemeClr val="accent2">
            <a:lumMod val="75000"/>
          </a:schemeClr>
        </a:solidFill>
      </dgm:spPr>
      <dgm:t>
        <a:bodyPr/>
        <a:lstStyle/>
        <a:p>
          <a:r>
            <a:rPr lang="en-US" sz="1800" dirty="0" smtClean="0"/>
            <a:t> </a:t>
          </a:r>
          <a:r>
            <a:rPr lang="en-US" sz="2000" b="1" dirty="0" smtClean="0"/>
            <a:t>Unified Prevention-Care Planning Body</a:t>
          </a:r>
          <a:endParaRPr lang="en-US" sz="2000" b="1" dirty="0"/>
        </a:p>
      </dgm:t>
    </dgm:pt>
    <dgm:pt modelId="{3A90A2C5-3678-4D8A-A49D-934D668071A1}" type="parTrans" cxnId="{4E510BF8-ED07-4027-B749-0FB7F1DF3D9F}">
      <dgm:prSet/>
      <dgm:spPr/>
      <dgm:t>
        <a:bodyPr/>
        <a:lstStyle/>
        <a:p>
          <a:endParaRPr lang="en-US"/>
        </a:p>
      </dgm:t>
    </dgm:pt>
    <dgm:pt modelId="{175196F2-F18D-486B-900D-B942CDFE78EE}" type="sibTrans" cxnId="{4E510BF8-ED07-4027-B749-0FB7F1DF3D9F}">
      <dgm:prSet/>
      <dgm:spPr/>
      <dgm:t>
        <a:bodyPr/>
        <a:lstStyle/>
        <a:p>
          <a:endParaRPr lang="en-US"/>
        </a:p>
      </dgm:t>
    </dgm:pt>
    <dgm:pt modelId="{EACEF0B5-7290-477F-964B-9489F23D44B7}">
      <dgm:prSet custT="1"/>
      <dgm:spPr>
        <a:solidFill>
          <a:schemeClr val="accent5">
            <a:lumMod val="75000"/>
          </a:schemeClr>
        </a:solidFill>
      </dgm:spPr>
      <dgm:t>
        <a:bodyPr/>
        <a:lstStyle/>
        <a:p>
          <a:r>
            <a:rPr lang="en-US" sz="2000" dirty="0" smtClean="0"/>
            <a:t>  </a:t>
          </a:r>
          <a:r>
            <a:rPr lang="en-US" sz="2000" b="1" dirty="0" smtClean="0"/>
            <a:t>Cross Representation*</a:t>
          </a:r>
          <a:endParaRPr lang="en-US" sz="2000" b="1" dirty="0"/>
        </a:p>
      </dgm:t>
    </dgm:pt>
    <dgm:pt modelId="{F35B3C5A-824B-4CFD-B682-337B75F1F063}" type="parTrans" cxnId="{1EB0DB08-6787-423A-98F0-53805B3DC3F8}">
      <dgm:prSet/>
      <dgm:spPr/>
      <dgm:t>
        <a:bodyPr/>
        <a:lstStyle/>
        <a:p>
          <a:endParaRPr lang="en-US"/>
        </a:p>
      </dgm:t>
    </dgm:pt>
    <dgm:pt modelId="{0AAC01C0-DCA0-4D56-A728-DE16A11B1002}" type="sibTrans" cxnId="{1EB0DB08-6787-423A-98F0-53805B3DC3F8}">
      <dgm:prSet/>
      <dgm:spPr/>
      <dgm:t>
        <a:bodyPr/>
        <a:lstStyle/>
        <a:p>
          <a:endParaRPr lang="en-US"/>
        </a:p>
      </dgm:t>
    </dgm:pt>
    <dgm:pt modelId="{FB7EF3BE-88AC-4BD4-9B9E-49FF18CC69CA}">
      <dgm:prSet custT="1"/>
      <dgm:spPr>
        <a:solidFill>
          <a:srgbClr val="FFC000"/>
        </a:solidFill>
      </dgm:spPr>
      <dgm:t>
        <a:bodyPr/>
        <a:lstStyle/>
        <a:p>
          <a:r>
            <a:rPr lang="en-US" sz="2000" b="1" dirty="0" smtClean="0">
              <a:solidFill>
                <a:schemeClr val="tx1"/>
              </a:solidFill>
            </a:rPr>
            <a:t>Joint</a:t>
          </a:r>
          <a:r>
            <a:rPr lang="en-US" sz="2000" b="1" dirty="0" smtClean="0"/>
            <a:t> </a:t>
          </a:r>
          <a:r>
            <a:rPr lang="en-US" sz="2000" b="1" dirty="0" smtClean="0">
              <a:solidFill>
                <a:schemeClr val="tx1"/>
              </a:solidFill>
            </a:rPr>
            <a:t>Projects or Activities (e.g., Information Gathering, Data Analysis)*</a:t>
          </a:r>
          <a:endParaRPr lang="en-US" sz="2000" b="1" dirty="0">
            <a:solidFill>
              <a:schemeClr val="tx1"/>
            </a:solidFill>
          </a:endParaRPr>
        </a:p>
      </dgm:t>
    </dgm:pt>
    <dgm:pt modelId="{74166756-9184-4C38-B406-C3F86501DC21}" type="parTrans" cxnId="{5C29145C-2053-4DC6-9939-FC05199056F6}">
      <dgm:prSet/>
      <dgm:spPr/>
      <dgm:t>
        <a:bodyPr/>
        <a:lstStyle/>
        <a:p>
          <a:endParaRPr lang="en-US"/>
        </a:p>
      </dgm:t>
    </dgm:pt>
    <dgm:pt modelId="{F9FF6A47-448E-41CA-9931-599D167B498B}" type="sibTrans" cxnId="{5C29145C-2053-4DC6-9939-FC05199056F6}">
      <dgm:prSet/>
      <dgm:spPr/>
      <dgm:t>
        <a:bodyPr/>
        <a:lstStyle/>
        <a:p>
          <a:endParaRPr lang="en-US"/>
        </a:p>
      </dgm:t>
    </dgm:pt>
    <dgm:pt modelId="{2B346D49-951F-4208-B92D-8350E8808039}">
      <dgm:prSet custT="1"/>
      <dgm:spPr/>
      <dgm:t>
        <a:bodyPr/>
        <a:lstStyle/>
        <a:p>
          <a:r>
            <a:rPr lang="en-US" sz="2000" b="1" dirty="0" smtClean="0">
              <a:solidFill>
                <a:schemeClr val="bg1"/>
              </a:solidFill>
            </a:rPr>
            <a:t>Integrated Prevention and Care Plan [often Parts A-B]*</a:t>
          </a:r>
          <a:endParaRPr lang="en-US" sz="2000" b="1" dirty="0">
            <a:solidFill>
              <a:schemeClr val="bg1"/>
            </a:solidFill>
          </a:endParaRPr>
        </a:p>
      </dgm:t>
    </dgm:pt>
    <dgm:pt modelId="{9DC03474-A09F-4F75-95A0-0E4EFE39363F}" type="parTrans" cxnId="{A7211943-3344-4257-ABD9-3226726A3565}">
      <dgm:prSet/>
      <dgm:spPr/>
      <dgm:t>
        <a:bodyPr/>
        <a:lstStyle/>
        <a:p>
          <a:endParaRPr lang="en-US"/>
        </a:p>
      </dgm:t>
    </dgm:pt>
    <dgm:pt modelId="{BB12781A-FB56-48FA-B971-C2BEDCAF9919}" type="sibTrans" cxnId="{A7211943-3344-4257-ABD9-3226726A3565}">
      <dgm:prSet/>
      <dgm:spPr/>
      <dgm:t>
        <a:bodyPr/>
        <a:lstStyle/>
        <a:p>
          <a:endParaRPr lang="en-US"/>
        </a:p>
      </dgm:t>
    </dgm:pt>
    <dgm:pt modelId="{04B1C0BD-397C-474F-9CDB-CBBB92E0ED07}">
      <dgm:prSet custT="1"/>
      <dgm:spPr>
        <a:solidFill>
          <a:srgbClr val="7030A0"/>
        </a:solidFill>
      </dgm:spPr>
      <dgm:t>
        <a:bodyPr/>
        <a:lstStyle/>
        <a:p>
          <a:r>
            <a:rPr lang="en-US" sz="2000" b="1" dirty="0" smtClean="0"/>
            <a:t>Integrated Committee of a Larger Planning Body [or Linked to Prev &amp; Care Bodies]*</a:t>
          </a:r>
          <a:endParaRPr lang="en-US" sz="2000" b="1" dirty="0"/>
        </a:p>
      </dgm:t>
    </dgm:pt>
    <dgm:pt modelId="{BD24A7DF-1C67-4841-97D8-12E94E9046A3}" type="sibTrans" cxnId="{BE0A16AF-5B2A-42C4-9BC8-63FC7511131C}">
      <dgm:prSet/>
      <dgm:spPr/>
      <dgm:t>
        <a:bodyPr/>
        <a:lstStyle/>
        <a:p>
          <a:endParaRPr lang="en-US"/>
        </a:p>
      </dgm:t>
    </dgm:pt>
    <dgm:pt modelId="{07566A2A-505E-48E6-9DEB-32AB399F137D}" type="parTrans" cxnId="{BE0A16AF-5B2A-42C4-9BC8-63FC7511131C}">
      <dgm:prSet/>
      <dgm:spPr/>
      <dgm:t>
        <a:bodyPr/>
        <a:lstStyle/>
        <a:p>
          <a:endParaRPr lang="en-US"/>
        </a:p>
      </dgm:t>
    </dgm:pt>
    <dgm:pt modelId="{D7136C79-26E2-49B9-A36F-A5D727C96DDC}">
      <dgm:prSet phldrT="[Text]" custT="1"/>
      <dgm:spPr>
        <a:solidFill>
          <a:srgbClr val="FF0000"/>
        </a:solidFill>
      </dgm:spPr>
      <dgm:t>
        <a:bodyPr/>
        <a:lstStyle/>
        <a:p>
          <a:r>
            <a:rPr lang="en-US" sz="2000" b="1" dirty="0" smtClean="0"/>
            <a:t>Unified Planning Body  for HIV Prevention, Care,  Other Programs    (HOPWA, STDs)</a:t>
          </a:r>
          <a:endParaRPr lang="en-US" sz="2000" b="1" dirty="0">
            <a:solidFill>
              <a:schemeClr val="bg1"/>
            </a:solidFill>
          </a:endParaRPr>
        </a:p>
      </dgm:t>
    </dgm:pt>
    <dgm:pt modelId="{C717C045-49F4-4FE8-BE99-E2863FD43B3D}" type="sibTrans" cxnId="{D6053D58-030B-4B12-A0B1-6E2F3DB3CAF6}">
      <dgm:prSet/>
      <dgm:spPr/>
      <dgm:t>
        <a:bodyPr/>
        <a:lstStyle/>
        <a:p>
          <a:endParaRPr lang="en-US"/>
        </a:p>
      </dgm:t>
    </dgm:pt>
    <dgm:pt modelId="{84A8CDD9-A257-486F-B910-15DFD75E30AB}" type="parTrans" cxnId="{D6053D58-030B-4B12-A0B1-6E2F3DB3CAF6}">
      <dgm:prSet/>
      <dgm:spPr/>
      <dgm:t>
        <a:bodyPr/>
        <a:lstStyle/>
        <a:p>
          <a:endParaRPr lang="en-US"/>
        </a:p>
      </dgm:t>
    </dgm:pt>
    <dgm:pt modelId="{F4E8B194-C21D-4AD0-BC82-CECEBF9C7EB6}" type="pres">
      <dgm:prSet presAssocID="{F1FE988F-50AF-4FCA-AF1D-38EF6725966A}" presName="Name0" presStyleCnt="0">
        <dgm:presLayoutVars>
          <dgm:chMax val="7"/>
          <dgm:chPref val="7"/>
          <dgm:dir/>
        </dgm:presLayoutVars>
      </dgm:prSet>
      <dgm:spPr/>
      <dgm:t>
        <a:bodyPr/>
        <a:lstStyle/>
        <a:p>
          <a:endParaRPr lang="en-US"/>
        </a:p>
      </dgm:t>
    </dgm:pt>
    <dgm:pt modelId="{678ABD04-55E2-475C-A12A-C3E42308780E}" type="pres">
      <dgm:prSet presAssocID="{F1FE988F-50AF-4FCA-AF1D-38EF6725966A}" presName="Name1" presStyleCnt="0"/>
      <dgm:spPr/>
      <dgm:t>
        <a:bodyPr/>
        <a:lstStyle/>
        <a:p>
          <a:endParaRPr lang="en-US"/>
        </a:p>
      </dgm:t>
    </dgm:pt>
    <dgm:pt modelId="{D26C318E-1A14-4E41-AD4C-A858B98CEE0A}" type="pres">
      <dgm:prSet presAssocID="{F1FE988F-50AF-4FCA-AF1D-38EF6725966A}" presName="cycle" presStyleCnt="0"/>
      <dgm:spPr/>
      <dgm:t>
        <a:bodyPr/>
        <a:lstStyle/>
        <a:p>
          <a:endParaRPr lang="en-US"/>
        </a:p>
      </dgm:t>
    </dgm:pt>
    <dgm:pt modelId="{B5877683-96A7-4AD9-AE14-E19A6B46A729}" type="pres">
      <dgm:prSet presAssocID="{F1FE988F-50AF-4FCA-AF1D-38EF6725966A}" presName="srcNode" presStyleLbl="node1" presStyleIdx="0" presStyleCnt="7"/>
      <dgm:spPr/>
      <dgm:t>
        <a:bodyPr/>
        <a:lstStyle/>
        <a:p>
          <a:endParaRPr lang="en-US"/>
        </a:p>
      </dgm:t>
    </dgm:pt>
    <dgm:pt modelId="{3D38157A-C553-4B7D-AD38-E43A0FB97978}" type="pres">
      <dgm:prSet presAssocID="{F1FE988F-50AF-4FCA-AF1D-38EF6725966A}" presName="conn" presStyleLbl="parChTrans1D2" presStyleIdx="0" presStyleCnt="1" custLinFactNeighborX="-21388" custLinFactNeighborY="411"/>
      <dgm:spPr/>
      <dgm:t>
        <a:bodyPr/>
        <a:lstStyle/>
        <a:p>
          <a:endParaRPr lang="en-US"/>
        </a:p>
      </dgm:t>
    </dgm:pt>
    <dgm:pt modelId="{77A1C8C7-8A44-44B8-83E9-5230B8965B15}" type="pres">
      <dgm:prSet presAssocID="{F1FE988F-50AF-4FCA-AF1D-38EF6725966A}" presName="extraNode" presStyleLbl="node1" presStyleIdx="0" presStyleCnt="7"/>
      <dgm:spPr/>
      <dgm:t>
        <a:bodyPr/>
        <a:lstStyle/>
        <a:p>
          <a:endParaRPr lang="en-US"/>
        </a:p>
      </dgm:t>
    </dgm:pt>
    <dgm:pt modelId="{12D87C22-DC8B-4141-8BED-80E9995B09F4}" type="pres">
      <dgm:prSet presAssocID="{F1FE988F-50AF-4FCA-AF1D-38EF6725966A}" presName="dstNode" presStyleLbl="node1" presStyleIdx="0" presStyleCnt="7"/>
      <dgm:spPr/>
      <dgm:t>
        <a:bodyPr/>
        <a:lstStyle/>
        <a:p>
          <a:endParaRPr lang="en-US"/>
        </a:p>
      </dgm:t>
    </dgm:pt>
    <dgm:pt modelId="{B0D96C70-3955-4741-8275-3083EF38C391}" type="pres">
      <dgm:prSet presAssocID="{D7136C79-26E2-49B9-A36F-A5D727C96DDC}" presName="text_1" presStyleLbl="node1" presStyleIdx="0" presStyleCnt="7" custScaleX="98250" custScaleY="172370" custLinFactNeighborX="874" custLinFactNeighborY="-36363">
        <dgm:presLayoutVars>
          <dgm:bulletEnabled val="1"/>
        </dgm:presLayoutVars>
      </dgm:prSet>
      <dgm:spPr/>
      <dgm:t>
        <a:bodyPr/>
        <a:lstStyle/>
        <a:p>
          <a:endParaRPr lang="en-US"/>
        </a:p>
      </dgm:t>
    </dgm:pt>
    <dgm:pt modelId="{9345A716-7D05-44A2-8C7E-F20FF98018D6}" type="pres">
      <dgm:prSet presAssocID="{D7136C79-26E2-49B9-A36F-A5D727C96DDC}" presName="accent_1" presStyleCnt="0"/>
      <dgm:spPr/>
      <dgm:t>
        <a:bodyPr/>
        <a:lstStyle/>
        <a:p>
          <a:endParaRPr lang="en-US"/>
        </a:p>
      </dgm:t>
    </dgm:pt>
    <dgm:pt modelId="{7EB8A90D-23D6-4368-BBEB-DFDD9DD5E096}" type="pres">
      <dgm:prSet presAssocID="{D7136C79-26E2-49B9-A36F-A5D727C96DDC}" presName="accentRepeatNode" presStyleLbl="solidFgAcc1" presStyleIdx="0" presStyleCnt="7" custLinFactNeighborX="-8291" custLinFactNeighborY="-22653"/>
      <dgm:spPr/>
      <dgm:t>
        <a:bodyPr/>
        <a:lstStyle/>
        <a:p>
          <a:endParaRPr lang="en-US"/>
        </a:p>
      </dgm:t>
    </dgm:pt>
    <dgm:pt modelId="{353366B9-44A7-420F-A701-8E8796FFFD6D}" type="pres">
      <dgm:prSet presAssocID="{202B9500-4D8F-4410-BB0A-A0BE8BD0AA11}" presName="text_2" presStyleLbl="node1" presStyleIdx="1" presStyleCnt="7" custLinFactNeighborX="-32" custLinFactNeighborY="-14158">
        <dgm:presLayoutVars>
          <dgm:bulletEnabled val="1"/>
        </dgm:presLayoutVars>
      </dgm:prSet>
      <dgm:spPr/>
      <dgm:t>
        <a:bodyPr/>
        <a:lstStyle/>
        <a:p>
          <a:endParaRPr lang="en-US"/>
        </a:p>
      </dgm:t>
    </dgm:pt>
    <dgm:pt modelId="{9B0771E6-04A2-44A7-AA05-D10756C9BE13}" type="pres">
      <dgm:prSet presAssocID="{202B9500-4D8F-4410-BB0A-A0BE8BD0AA11}" presName="accent_2" presStyleCnt="0"/>
      <dgm:spPr/>
    </dgm:pt>
    <dgm:pt modelId="{F5DEDA6C-E8E0-495D-BAA1-8F8533657FFC}" type="pres">
      <dgm:prSet presAssocID="{202B9500-4D8F-4410-BB0A-A0BE8BD0AA11}" presName="accentRepeatNode" presStyleLbl="solidFgAcc1" presStyleIdx="1" presStyleCnt="7" custLinFactNeighborX="2103" custLinFactNeighborY="-12005"/>
      <dgm:spPr/>
    </dgm:pt>
    <dgm:pt modelId="{0110BBA4-27B2-48C6-86DE-44F00813BEAA}" type="pres">
      <dgm:prSet presAssocID="{04B1C0BD-397C-474F-9CDB-CBBB92E0ED07}" presName="text_3" presStyleLbl="node1" presStyleIdx="2" presStyleCnt="7" custScaleY="155309" custLinFactNeighborX="127" custLinFactNeighborY="-9493">
        <dgm:presLayoutVars>
          <dgm:bulletEnabled val="1"/>
        </dgm:presLayoutVars>
      </dgm:prSet>
      <dgm:spPr/>
      <dgm:t>
        <a:bodyPr/>
        <a:lstStyle/>
        <a:p>
          <a:endParaRPr lang="en-US"/>
        </a:p>
      </dgm:t>
    </dgm:pt>
    <dgm:pt modelId="{A1CD6261-AD4D-42DA-97ED-EBF7A7570C38}" type="pres">
      <dgm:prSet presAssocID="{04B1C0BD-397C-474F-9CDB-CBBB92E0ED07}" presName="accent_3" presStyleCnt="0"/>
      <dgm:spPr/>
    </dgm:pt>
    <dgm:pt modelId="{9C2427E9-5C1A-495F-912E-793EAFB15E7B}" type="pres">
      <dgm:prSet presAssocID="{04B1C0BD-397C-474F-9CDB-CBBB92E0ED07}" presName="accentRepeatNode" presStyleLbl="solidFgAcc1" presStyleIdx="2" presStyleCnt="7" custLinFactNeighborX="-1654" custLinFactNeighborY="-4098"/>
      <dgm:spPr/>
    </dgm:pt>
    <dgm:pt modelId="{4D1555A0-99C9-42AB-82B8-719D53CAAC61}" type="pres">
      <dgm:prSet presAssocID="{2B346D49-951F-4208-B92D-8350E8808039}" presName="text_4" presStyleLbl="node1" presStyleIdx="3" presStyleCnt="7" custLinFactNeighborX="710" custLinFactNeighborY="603">
        <dgm:presLayoutVars>
          <dgm:bulletEnabled val="1"/>
        </dgm:presLayoutVars>
      </dgm:prSet>
      <dgm:spPr/>
      <dgm:t>
        <a:bodyPr/>
        <a:lstStyle/>
        <a:p>
          <a:endParaRPr lang="en-US"/>
        </a:p>
      </dgm:t>
    </dgm:pt>
    <dgm:pt modelId="{F426B5EA-D22F-4447-98BB-0568467C3B20}" type="pres">
      <dgm:prSet presAssocID="{2B346D49-951F-4208-B92D-8350E8808039}" presName="accent_4" presStyleCnt="0"/>
      <dgm:spPr/>
    </dgm:pt>
    <dgm:pt modelId="{FFEE40E0-BDDE-4927-A150-D9BC02F0C4B7}" type="pres">
      <dgm:prSet presAssocID="{2B346D49-951F-4208-B92D-8350E8808039}" presName="accentRepeatNode" presStyleLbl="solidFgAcc1" presStyleIdx="3" presStyleCnt="7"/>
      <dgm:spPr/>
    </dgm:pt>
    <dgm:pt modelId="{62298C79-7B0C-4DC4-9002-7C23D0246C33}" type="pres">
      <dgm:prSet presAssocID="{FB7EF3BE-88AC-4BD4-9B9E-49FF18CC69CA}" presName="text_5" presStyleLbl="node1" presStyleIdx="4" presStyleCnt="7" custLinFactNeighborX="780" custLinFactNeighborY="9084">
        <dgm:presLayoutVars>
          <dgm:bulletEnabled val="1"/>
        </dgm:presLayoutVars>
      </dgm:prSet>
      <dgm:spPr/>
      <dgm:t>
        <a:bodyPr/>
        <a:lstStyle/>
        <a:p>
          <a:endParaRPr lang="en-US"/>
        </a:p>
      </dgm:t>
    </dgm:pt>
    <dgm:pt modelId="{D5BD25EC-8364-413D-B574-7860C354C777}" type="pres">
      <dgm:prSet presAssocID="{FB7EF3BE-88AC-4BD4-9B9E-49FF18CC69CA}" presName="accent_5" presStyleCnt="0"/>
      <dgm:spPr/>
    </dgm:pt>
    <dgm:pt modelId="{B522B5FA-E5A2-4FA7-A7AC-341627E762BE}" type="pres">
      <dgm:prSet presAssocID="{FB7EF3BE-88AC-4BD4-9B9E-49FF18CC69CA}" presName="accentRepeatNode" presStyleLbl="solidFgAcc1" presStyleIdx="4" presStyleCnt="7" custLinFactNeighborX="-16140" custLinFactNeighborY="9254"/>
      <dgm:spPr/>
    </dgm:pt>
    <dgm:pt modelId="{5CEFF1FD-4B1C-47A3-83B2-EA9036D79FE6}" type="pres">
      <dgm:prSet presAssocID="{EACEF0B5-7290-477F-964B-9489F23D44B7}" presName="text_6" presStyleLbl="node1" presStyleIdx="5" presStyleCnt="7" custLinFactNeighborX="1067" custLinFactNeighborY="-1369">
        <dgm:presLayoutVars>
          <dgm:bulletEnabled val="1"/>
        </dgm:presLayoutVars>
      </dgm:prSet>
      <dgm:spPr/>
      <dgm:t>
        <a:bodyPr/>
        <a:lstStyle/>
        <a:p>
          <a:endParaRPr lang="en-US"/>
        </a:p>
      </dgm:t>
    </dgm:pt>
    <dgm:pt modelId="{46A4BD65-433F-4234-9747-0ABA684268B4}" type="pres">
      <dgm:prSet presAssocID="{EACEF0B5-7290-477F-964B-9489F23D44B7}" presName="accent_6" presStyleCnt="0"/>
      <dgm:spPr/>
    </dgm:pt>
    <dgm:pt modelId="{FEE645A0-7CCF-4A5A-A570-1F8A84998A12}" type="pres">
      <dgm:prSet presAssocID="{EACEF0B5-7290-477F-964B-9489F23D44B7}" presName="accentRepeatNode" presStyleLbl="solidFgAcc1" presStyleIdx="5" presStyleCnt="7"/>
      <dgm:spPr/>
    </dgm:pt>
    <dgm:pt modelId="{9DA5B2D0-530C-4EC3-8EEC-60D10B807700}" type="pres">
      <dgm:prSet presAssocID="{11472160-8E65-4988-BFCD-4D823AA04C08}" presName="text_7" presStyleLbl="node1" presStyleIdx="6" presStyleCnt="7" custLinFactNeighborX="1152" custLinFactNeighborY="-6753">
        <dgm:presLayoutVars>
          <dgm:bulletEnabled val="1"/>
        </dgm:presLayoutVars>
      </dgm:prSet>
      <dgm:spPr/>
      <dgm:t>
        <a:bodyPr/>
        <a:lstStyle/>
        <a:p>
          <a:endParaRPr lang="en-US"/>
        </a:p>
      </dgm:t>
    </dgm:pt>
    <dgm:pt modelId="{B8E808AB-75F4-44FC-B130-34A507BC0EBD}" type="pres">
      <dgm:prSet presAssocID="{11472160-8E65-4988-BFCD-4D823AA04C08}" presName="accent_7" presStyleCnt="0"/>
      <dgm:spPr/>
    </dgm:pt>
    <dgm:pt modelId="{6BCC6D5F-D37C-46B6-A0B2-A055153362D2}" type="pres">
      <dgm:prSet presAssocID="{11472160-8E65-4988-BFCD-4D823AA04C08}" presName="accentRepeatNode" presStyleLbl="solidFgAcc1" presStyleIdx="6" presStyleCnt="7" custLinFactNeighborX="-24973" custLinFactNeighborY="-1279"/>
      <dgm:spPr/>
    </dgm:pt>
  </dgm:ptLst>
  <dgm:cxnLst>
    <dgm:cxn modelId="{C64F05A1-1B38-4410-8D70-06181B4C16A0}" type="presOf" srcId="{2B346D49-951F-4208-B92D-8350E8808039}" destId="{4D1555A0-99C9-42AB-82B8-719D53CAAC61}" srcOrd="0" destOrd="0" presId="urn:microsoft.com/office/officeart/2008/layout/VerticalCurvedList"/>
    <dgm:cxn modelId="{76F810FB-2838-4968-BA70-69A598A89F83}" type="presOf" srcId="{F1FE988F-50AF-4FCA-AF1D-38EF6725966A}" destId="{F4E8B194-C21D-4AD0-BC82-CECEBF9C7EB6}" srcOrd="0" destOrd="0" presId="urn:microsoft.com/office/officeart/2008/layout/VerticalCurvedList"/>
    <dgm:cxn modelId="{9EEFEEBF-C13F-4009-8E80-BFE2E7D7F98D}" type="presOf" srcId="{11472160-8E65-4988-BFCD-4D823AA04C08}" destId="{9DA5B2D0-530C-4EC3-8EEC-60D10B807700}" srcOrd="0" destOrd="0" presId="urn:microsoft.com/office/officeart/2008/layout/VerticalCurvedList"/>
    <dgm:cxn modelId="{B6D7985E-F8E4-4F84-8357-A51A2BA59C65}" srcId="{F1FE988F-50AF-4FCA-AF1D-38EF6725966A}" destId="{6E8047AE-8892-4992-A6BD-68F04776C0E2}" srcOrd="7" destOrd="0" parTransId="{71B1E52E-420A-4B14-8EBA-CA65C33467DF}" sibTransId="{DD58DA2C-10B9-4913-9EDE-E133E78E21CC}"/>
    <dgm:cxn modelId="{4E510BF8-ED07-4027-B749-0FB7F1DF3D9F}" srcId="{F1FE988F-50AF-4FCA-AF1D-38EF6725966A}" destId="{202B9500-4D8F-4410-BB0A-A0BE8BD0AA11}" srcOrd="1" destOrd="0" parTransId="{3A90A2C5-3678-4D8A-A49D-934D668071A1}" sibTransId="{175196F2-F18D-486B-900D-B942CDFE78EE}"/>
    <dgm:cxn modelId="{A7211943-3344-4257-ABD9-3226726A3565}" srcId="{F1FE988F-50AF-4FCA-AF1D-38EF6725966A}" destId="{2B346D49-951F-4208-B92D-8350E8808039}" srcOrd="3" destOrd="0" parTransId="{9DC03474-A09F-4F75-95A0-0E4EFE39363F}" sibTransId="{BB12781A-FB56-48FA-B971-C2BEDCAF9919}"/>
    <dgm:cxn modelId="{85700C3A-27F1-4965-B500-40ED0F2F3D56}" type="presOf" srcId="{EACEF0B5-7290-477F-964B-9489F23D44B7}" destId="{5CEFF1FD-4B1C-47A3-83B2-EA9036D79FE6}" srcOrd="0" destOrd="0" presId="urn:microsoft.com/office/officeart/2008/layout/VerticalCurvedList"/>
    <dgm:cxn modelId="{2A4EA87B-2ADF-4CC3-8C07-AA07738C8DDC}" type="presOf" srcId="{202B9500-4D8F-4410-BB0A-A0BE8BD0AA11}" destId="{353366B9-44A7-420F-A701-8E8796FFFD6D}" srcOrd="0" destOrd="0" presId="urn:microsoft.com/office/officeart/2008/layout/VerticalCurvedList"/>
    <dgm:cxn modelId="{14FEA208-3DAD-4D59-A862-95B3F723E94F}" type="presOf" srcId="{FB7EF3BE-88AC-4BD4-9B9E-49FF18CC69CA}" destId="{62298C79-7B0C-4DC4-9002-7C23D0246C33}" srcOrd="0" destOrd="0" presId="urn:microsoft.com/office/officeart/2008/layout/VerticalCurvedList"/>
    <dgm:cxn modelId="{6F874E3A-AAF7-449D-B68F-85160CDFFE96}" type="presOf" srcId="{C717C045-49F4-4FE8-BE99-E2863FD43B3D}" destId="{3D38157A-C553-4B7D-AD38-E43A0FB97978}" srcOrd="0" destOrd="0" presId="urn:microsoft.com/office/officeart/2008/layout/VerticalCurvedList"/>
    <dgm:cxn modelId="{BE0A16AF-5B2A-42C4-9BC8-63FC7511131C}" srcId="{F1FE988F-50AF-4FCA-AF1D-38EF6725966A}" destId="{04B1C0BD-397C-474F-9CDB-CBBB92E0ED07}" srcOrd="2" destOrd="0" parTransId="{07566A2A-505E-48E6-9DEB-32AB399F137D}" sibTransId="{BD24A7DF-1C67-4841-97D8-12E94E9046A3}"/>
    <dgm:cxn modelId="{4B7485D9-1EF4-4B16-B5A1-79C3BE5861B7}" srcId="{F1FE988F-50AF-4FCA-AF1D-38EF6725966A}" destId="{11472160-8E65-4988-BFCD-4D823AA04C08}" srcOrd="6" destOrd="0" parTransId="{65DEDDEB-6E0A-4179-BC32-FB95BBD39B27}" sibTransId="{00486671-F041-4F0E-82A5-FAE9773DD7DD}"/>
    <dgm:cxn modelId="{E3EDE293-15FE-41FD-BBBD-B89B37906C51}" srcId="{F1FE988F-50AF-4FCA-AF1D-38EF6725966A}" destId="{1FB4D210-8EA3-48D1-9093-290706683438}" srcOrd="8" destOrd="0" parTransId="{2E0A7879-F7FA-45B3-BFB7-82E88ED04E49}" sibTransId="{0E3E3A51-1DC3-4FAE-BEE6-0BAF9D2FA406}"/>
    <dgm:cxn modelId="{45DEA9A3-7E74-4E2D-8FFD-ED6294CC637F}" type="presOf" srcId="{D7136C79-26E2-49B9-A36F-A5D727C96DDC}" destId="{B0D96C70-3955-4741-8275-3083EF38C391}" srcOrd="0" destOrd="0" presId="urn:microsoft.com/office/officeart/2008/layout/VerticalCurvedList"/>
    <dgm:cxn modelId="{1EB0DB08-6787-423A-98F0-53805B3DC3F8}" srcId="{F1FE988F-50AF-4FCA-AF1D-38EF6725966A}" destId="{EACEF0B5-7290-477F-964B-9489F23D44B7}" srcOrd="5" destOrd="0" parTransId="{F35B3C5A-824B-4CFD-B682-337B75F1F063}" sibTransId="{0AAC01C0-DCA0-4D56-A728-DE16A11B1002}"/>
    <dgm:cxn modelId="{D6053D58-030B-4B12-A0B1-6E2F3DB3CAF6}" srcId="{F1FE988F-50AF-4FCA-AF1D-38EF6725966A}" destId="{D7136C79-26E2-49B9-A36F-A5D727C96DDC}" srcOrd="0" destOrd="0" parTransId="{84A8CDD9-A257-486F-B910-15DFD75E30AB}" sibTransId="{C717C045-49F4-4FE8-BE99-E2863FD43B3D}"/>
    <dgm:cxn modelId="{5C29145C-2053-4DC6-9939-FC05199056F6}" srcId="{F1FE988F-50AF-4FCA-AF1D-38EF6725966A}" destId="{FB7EF3BE-88AC-4BD4-9B9E-49FF18CC69CA}" srcOrd="4" destOrd="0" parTransId="{74166756-9184-4C38-B406-C3F86501DC21}" sibTransId="{F9FF6A47-448E-41CA-9931-599D167B498B}"/>
    <dgm:cxn modelId="{4015134B-D0AF-40C8-A990-150CB9155242}" type="presOf" srcId="{04B1C0BD-397C-474F-9CDB-CBBB92E0ED07}" destId="{0110BBA4-27B2-48C6-86DE-44F00813BEAA}" srcOrd="0" destOrd="0" presId="urn:microsoft.com/office/officeart/2008/layout/VerticalCurvedList"/>
    <dgm:cxn modelId="{F24606C3-9A6B-44FD-803F-765157A5C0D2}" type="presParOf" srcId="{F4E8B194-C21D-4AD0-BC82-CECEBF9C7EB6}" destId="{678ABD04-55E2-475C-A12A-C3E42308780E}" srcOrd="0" destOrd="0" presId="urn:microsoft.com/office/officeart/2008/layout/VerticalCurvedList"/>
    <dgm:cxn modelId="{BC080F48-6F92-46E2-BF24-43809F066A2F}" type="presParOf" srcId="{678ABD04-55E2-475C-A12A-C3E42308780E}" destId="{D26C318E-1A14-4E41-AD4C-A858B98CEE0A}" srcOrd="0" destOrd="0" presId="urn:microsoft.com/office/officeart/2008/layout/VerticalCurvedList"/>
    <dgm:cxn modelId="{65D1BCE3-B2BB-499F-BA22-AD883C75153E}" type="presParOf" srcId="{D26C318E-1A14-4E41-AD4C-A858B98CEE0A}" destId="{B5877683-96A7-4AD9-AE14-E19A6B46A729}" srcOrd="0" destOrd="0" presId="urn:microsoft.com/office/officeart/2008/layout/VerticalCurvedList"/>
    <dgm:cxn modelId="{F5914B54-CB31-44F3-9F95-4B87D13332B1}" type="presParOf" srcId="{D26C318E-1A14-4E41-AD4C-A858B98CEE0A}" destId="{3D38157A-C553-4B7D-AD38-E43A0FB97978}" srcOrd="1" destOrd="0" presId="urn:microsoft.com/office/officeart/2008/layout/VerticalCurvedList"/>
    <dgm:cxn modelId="{B633FD26-04E4-4C86-8868-667004397FFF}" type="presParOf" srcId="{D26C318E-1A14-4E41-AD4C-A858B98CEE0A}" destId="{77A1C8C7-8A44-44B8-83E9-5230B8965B15}" srcOrd="2" destOrd="0" presId="urn:microsoft.com/office/officeart/2008/layout/VerticalCurvedList"/>
    <dgm:cxn modelId="{AEBBB676-711E-4387-8856-5FA727468686}" type="presParOf" srcId="{D26C318E-1A14-4E41-AD4C-A858B98CEE0A}" destId="{12D87C22-DC8B-4141-8BED-80E9995B09F4}" srcOrd="3" destOrd="0" presId="urn:microsoft.com/office/officeart/2008/layout/VerticalCurvedList"/>
    <dgm:cxn modelId="{FB6C8663-5D98-42D8-9580-7F901C098D3C}" type="presParOf" srcId="{678ABD04-55E2-475C-A12A-C3E42308780E}" destId="{B0D96C70-3955-4741-8275-3083EF38C391}" srcOrd="1" destOrd="0" presId="urn:microsoft.com/office/officeart/2008/layout/VerticalCurvedList"/>
    <dgm:cxn modelId="{5CEC6061-03A8-46D7-BAB3-FE35F81817C2}" type="presParOf" srcId="{678ABD04-55E2-475C-A12A-C3E42308780E}" destId="{9345A716-7D05-44A2-8C7E-F20FF98018D6}" srcOrd="2" destOrd="0" presId="urn:microsoft.com/office/officeart/2008/layout/VerticalCurvedList"/>
    <dgm:cxn modelId="{37B86F5D-8BC4-4328-8425-BCC7E0D82079}" type="presParOf" srcId="{9345A716-7D05-44A2-8C7E-F20FF98018D6}" destId="{7EB8A90D-23D6-4368-BBEB-DFDD9DD5E096}" srcOrd="0" destOrd="0" presId="urn:microsoft.com/office/officeart/2008/layout/VerticalCurvedList"/>
    <dgm:cxn modelId="{2186D37E-F10F-4713-B876-91F485FDDF4B}" type="presParOf" srcId="{678ABD04-55E2-475C-A12A-C3E42308780E}" destId="{353366B9-44A7-420F-A701-8E8796FFFD6D}" srcOrd="3" destOrd="0" presId="urn:microsoft.com/office/officeart/2008/layout/VerticalCurvedList"/>
    <dgm:cxn modelId="{101501A1-D746-4A2F-9321-A61A1BBEF0AB}" type="presParOf" srcId="{678ABD04-55E2-475C-A12A-C3E42308780E}" destId="{9B0771E6-04A2-44A7-AA05-D10756C9BE13}" srcOrd="4" destOrd="0" presId="urn:microsoft.com/office/officeart/2008/layout/VerticalCurvedList"/>
    <dgm:cxn modelId="{B0DCAE13-C17E-4232-89A2-944084B72907}" type="presParOf" srcId="{9B0771E6-04A2-44A7-AA05-D10756C9BE13}" destId="{F5DEDA6C-E8E0-495D-BAA1-8F8533657FFC}" srcOrd="0" destOrd="0" presId="urn:microsoft.com/office/officeart/2008/layout/VerticalCurvedList"/>
    <dgm:cxn modelId="{EA8402D4-837F-425B-AEF2-90BC6E6FE97C}" type="presParOf" srcId="{678ABD04-55E2-475C-A12A-C3E42308780E}" destId="{0110BBA4-27B2-48C6-86DE-44F00813BEAA}" srcOrd="5" destOrd="0" presId="urn:microsoft.com/office/officeart/2008/layout/VerticalCurvedList"/>
    <dgm:cxn modelId="{465533F8-068F-4A0A-9A54-5311705151DB}" type="presParOf" srcId="{678ABD04-55E2-475C-A12A-C3E42308780E}" destId="{A1CD6261-AD4D-42DA-97ED-EBF7A7570C38}" srcOrd="6" destOrd="0" presId="urn:microsoft.com/office/officeart/2008/layout/VerticalCurvedList"/>
    <dgm:cxn modelId="{E791CD14-53F9-4E3C-BD2F-19E8B7F62308}" type="presParOf" srcId="{A1CD6261-AD4D-42DA-97ED-EBF7A7570C38}" destId="{9C2427E9-5C1A-495F-912E-793EAFB15E7B}" srcOrd="0" destOrd="0" presId="urn:microsoft.com/office/officeart/2008/layout/VerticalCurvedList"/>
    <dgm:cxn modelId="{22EB883F-15A5-4E4F-B29F-C92CE248E797}" type="presParOf" srcId="{678ABD04-55E2-475C-A12A-C3E42308780E}" destId="{4D1555A0-99C9-42AB-82B8-719D53CAAC61}" srcOrd="7" destOrd="0" presId="urn:microsoft.com/office/officeart/2008/layout/VerticalCurvedList"/>
    <dgm:cxn modelId="{E89B2E20-B483-4D65-9AAB-1E19EF4BCDAF}" type="presParOf" srcId="{678ABD04-55E2-475C-A12A-C3E42308780E}" destId="{F426B5EA-D22F-4447-98BB-0568467C3B20}" srcOrd="8" destOrd="0" presId="urn:microsoft.com/office/officeart/2008/layout/VerticalCurvedList"/>
    <dgm:cxn modelId="{24CA72B4-EE09-4247-8595-BE17AB853E38}" type="presParOf" srcId="{F426B5EA-D22F-4447-98BB-0568467C3B20}" destId="{FFEE40E0-BDDE-4927-A150-D9BC02F0C4B7}" srcOrd="0" destOrd="0" presId="urn:microsoft.com/office/officeart/2008/layout/VerticalCurvedList"/>
    <dgm:cxn modelId="{DBFAE9B1-695F-4439-9479-4189444758AB}" type="presParOf" srcId="{678ABD04-55E2-475C-A12A-C3E42308780E}" destId="{62298C79-7B0C-4DC4-9002-7C23D0246C33}" srcOrd="9" destOrd="0" presId="urn:microsoft.com/office/officeart/2008/layout/VerticalCurvedList"/>
    <dgm:cxn modelId="{725AC4EF-1A60-48E4-B4C9-9668E1AE2EFB}" type="presParOf" srcId="{678ABD04-55E2-475C-A12A-C3E42308780E}" destId="{D5BD25EC-8364-413D-B574-7860C354C777}" srcOrd="10" destOrd="0" presId="urn:microsoft.com/office/officeart/2008/layout/VerticalCurvedList"/>
    <dgm:cxn modelId="{9BE8E3E5-5F65-4F13-A9F7-E33A2EDBFB9A}" type="presParOf" srcId="{D5BD25EC-8364-413D-B574-7860C354C777}" destId="{B522B5FA-E5A2-4FA7-A7AC-341627E762BE}" srcOrd="0" destOrd="0" presId="urn:microsoft.com/office/officeart/2008/layout/VerticalCurvedList"/>
    <dgm:cxn modelId="{6D5BC8C0-0217-4CE7-9351-2D932A271816}" type="presParOf" srcId="{678ABD04-55E2-475C-A12A-C3E42308780E}" destId="{5CEFF1FD-4B1C-47A3-83B2-EA9036D79FE6}" srcOrd="11" destOrd="0" presId="urn:microsoft.com/office/officeart/2008/layout/VerticalCurvedList"/>
    <dgm:cxn modelId="{D7E79036-76B4-4E68-BE89-760FBC30AB18}" type="presParOf" srcId="{678ABD04-55E2-475C-A12A-C3E42308780E}" destId="{46A4BD65-433F-4234-9747-0ABA684268B4}" srcOrd="12" destOrd="0" presId="urn:microsoft.com/office/officeart/2008/layout/VerticalCurvedList"/>
    <dgm:cxn modelId="{8679C31C-994A-492A-8A79-568002DBF0DA}" type="presParOf" srcId="{46A4BD65-433F-4234-9747-0ABA684268B4}" destId="{FEE645A0-7CCF-4A5A-A570-1F8A84998A12}" srcOrd="0" destOrd="0" presId="urn:microsoft.com/office/officeart/2008/layout/VerticalCurvedList"/>
    <dgm:cxn modelId="{2663A561-4E27-4814-B6D5-CECDDD208639}" type="presParOf" srcId="{678ABD04-55E2-475C-A12A-C3E42308780E}" destId="{9DA5B2D0-530C-4EC3-8EEC-60D10B807700}" srcOrd="13" destOrd="0" presId="urn:microsoft.com/office/officeart/2008/layout/VerticalCurvedList"/>
    <dgm:cxn modelId="{41B624C1-3891-4462-BC24-57FA37608C11}" type="presParOf" srcId="{678ABD04-55E2-475C-A12A-C3E42308780E}" destId="{B8E808AB-75F4-44FC-B130-34A507BC0EBD}" srcOrd="14" destOrd="0" presId="urn:microsoft.com/office/officeart/2008/layout/VerticalCurvedList"/>
    <dgm:cxn modelId="{7F8388FC-48B2-4895-8DA0-2AAAE0A4EB34}" type="presParOf" srcId="{B8E808AB-75F4-44FC-B130-34A507BC0EBD}" destId="{6BCC6D5F-D37C-46B6-A0B2-A055153362D2}"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FF78EC0-CA62-41E4-B268-574523F356E4}" type="doc">
      <dgm:prSet loTypeId="urn:microsoft.com/office/officeart/2005/8/layout/cycle3" loCatId="cycle" qsTypeId="urn:microsoft.com/office/officeart/2005/8/quickstyle/simple2" qsCatId="simple" csTypeId="urn:microsoft.com/office/officeart/2005/8/colors/colorful2" csCatId="colorful" phldr="1"/>
      <dgm:spPr/>
      <dgm:t>
        <a:bodyPr/>
        <a:lstStyle/>
        <a:p>
          <a:endParaRPr lang="en-US"/>
        </a:p>
      </dgm:t>
    </dgm:pt>
    <dgm:pt modelId="{A6EECACA-38A2-4BE3-9806-B6F12CBC8422}">
      <dgm:prSet phldrT="[Text]" custT="1"/>
      <dgm:spPr>
        <a:solidFill>
          <a:srgbClr val="6666FF"/>
        </a:solidFill>
      </dgm:spPr>
      <dgm:t>
        <a:bodyPr/>
        <a:lstStyle/>
        <a:p>
          <a:r>
            <a:rPr lang="en-US" sz="1800" b="1" dirty="0" smtClean="0">
              <a:solidFill>
                <a:schemeClr val="tx1"/>
              </a:solidFill>
            </a:rPr>
            <a:t>Comp Plan Review/Updates</a:t>
          </a:r>
          <a:endParaRPr lang="en-US" sz="1800" b="1" dirty="0">
            <a:solidFill>
              <a:schemeClr val="tx1"/>
            </a:solidFill>
          </a:endParaRPr>
        </a:p>
      </dgm:t>
    </dgm:pt>
    <dgm:pt modelId="{2F9789C2-4FE9-404C-90E5-EE29376D6329}" type="parTrans" cxnId="{CFA37B0B-A98E-417A-9BC5-55E0251B9F5C}">
      <dgm:prSet/>
      <dgm:spPr/>
      <dgm:t>
        <a:bodyPr/>
        <a:lstStyle/>
        <a:p>
          <a:endParaRPr lang="en-US" sz="900" b="1"/>
        </a:p>
      </dgm:t>
    </dgm:pt>
    <dgm:pt modelId="{8E7EFC9C-EDE6-443B-AB94-7FA153ADC8E3}" type="sibTrans" cxnId="{CFA37B0B-A98E-417A-9BC5-55E0251B9F5C}">
      <dgm:prSet custT="1"/>
      <dgm:spPr/>
      <dgm:t>
        <a:bodyPr/>
        <a:lstStyle/>
        <a:p>
          <a:endParaRPr lang="en-US" sz="930" b="1" baseline="0"/>
        </a:p>
      </dgm:t>
    </dgm:pt>
    <dgm:pt modelId="{3D72F69B-1727-40F0-9333-BE782983DEBC}">
      <dgm:prSet phldrT="[Text]" custT="1"/>
      <dgm:spPr/>
      <dgm:t>
        <a:bodyPr/>
        <a:lstStyle/>
        <a:p>
          <a:pPr>
            <a:lnSpc>
              <a:spcPct val="100000"/>
            </a:lnSpc>
            <a:spcAft>
              <a:spcPts val="0"/>
            </a:spcAft>
          </a:pPr>
          <a:r>
            <a:rPr lang="en-US" sz="1800" b="1" dirty="0" smtClean="0">
              <a:solidFill>
                <a:schemeClr val="tx1"/>
              </a:solidFill>
            </a:rPr>
            <a:t>Epi Profile &amp; </a:t>
          </a:r>
        </a:p>
        <a:p>
          <a:pPr>
            <a:lnSpc>
              <a:spcPct val="100000"/>
            </a:lnSpc>
            <a:spcAft>
              <a:spcPts val="0"/>
            </a:spcAft>
          </a:pPr>
          <a:r>
            <a:rPr lang="en-US" sz="1800" b="1" dirty="0" smtClean="0">
              <a:solidFill>
                <a:schemeClr val="tx1"/>
              </a:solidFill>
            </a:rPr>
            <a:t>Needs Assessment</a:t>
          </a:r>
          <a:endParaRPr lang="en-US" sz="1800" b="1" dirty="0">
            <a:solidFill>
              <a:schemeClr val="tx1"/>
            </a:solidFill>
          </a:endParaRPr>
        </a:p>
      </dgm:t>
    </dgm:pt>
    <dgm:pt modelId="{137AC566-10AB-493B-9A16-E3241EB4F9EF}" type="parTrans" cxnId="{7FE662E6-2E9A-4194-82BF-A6B2D9304F1A}">
      <dgm:prSet/>
      <dgm:spPr/>
      <dgm:t>
        <a:bodyPr/>
        <a:lstStyle/>
        <a:p>
          <a:endParaRPr lang="en-US" sz="900" b="1"/>
        </a:p>
      </dgm:t>
    </dgm:pt>
    <dgm:pt modelId="{63860948-F631-4DF0-91EA-D4DB3E43EB1E}" type="sibTrans" cxnId="{7FE662E6-2E9A-4194-82BF-A6B2D9304F1A}">
      <dgm:prSet custT="1"/>
      <dgm:spPr/>
      <dgm:t>
        <a:bodyPr/>
        <a:lstStyle/>
        <a:p>
          <a:endParaRPr lang="en-US" sz="900" b="1"/>
        </a:p>
      </dgm:t>
    </dgm:pt>
    <dgm:pt modelId="{4C2F15DE-B0A4-4E29-AAF1-55693CEF292C}">
      <dgm:prSet phldrT="[Text]" custT="1"/>
      <dgm:spPr/>
      <dgm:t>
        <a:bodyPr/>
        <a:lstStyle/>
        <a:p>
          <a:r>
            <a:rPr lang="en-US" sz="1800" b="1" dirty="0" smtClean="0">
              <a:solidFill>
                <a:schemeClr val="tx1"/>
              </a:solidFill>
            </a:rPr>
            <a:t>Review of All Data </a:t>
          </a:r>
          <a:endParaRPr lang="en-US" sz="1800" b="1" dirty="0">
            <a:solidFill>
              <a:schemeClr val="tx1"/>
            </a:solidFill>
          </a:endParaRPr>
        </a:p>
      </dgm:t>
    </dgm:pt>
    <dgm:pt modelId="{A2079820-995E-41CA-9382-D14D42F43562}" type="parTrans" cxnId="{0BDDF326-707A-4F0A-8EE1-7995C60C2DDE}">
      <dgm:prSet/>
      <dgm:spPr/>
      <dgm:t>
        <a:bodyPr/>
        <a:lstStyle/>
        <a:p>
          <a:endParaRPr lang="en-US" sz="900" b="1"/>
        </a:p>
      </dgm:t>
    </dgm:pt>
    <dgm:pt modelId="{CD758D36-7F79-4D88-892D-6832FAD8C460}" type="sibTrans" cxnId="{0BDDF326-707A-4F0A-8EE1-7995C60C2DDE}">
      <dgm:prSet custT="1"/>
      <dgm:spPr/>
      <dgm:t>
        <a:bodyPr/>
        <a:lstStyle/>
        <a:p>
          <a:endParaRPr lang="en-US" sz="900" b="1"/>
        </a:p>
      </dgm:t>
    </dgm:pt>
    <dgm:pt modelId="{1E9F7CFB-BBB7-4E97-8F7C-48BB859375C9}">
      <dgm:prSet phldrT="[Text]" custT="1"/>
      <dgm:spPr/>
      <dgm:t>
        <a:bodyPr/>
        <a:lstStyle/>
        <a:p>
          <a:r>
            <a:rPr lang="en-US" sz="1800" b="1" dirty="0" smtClean="0">
              <a:solidFill>
                <a:schemeClr val="tx1"/>
              </a:solidFill>
            </a:rPr>
            <a:t>Priority Setting &amp; Resource Allocation</a:t>
          </a:r>
          <a:endParaRPr lang="en-US" sz="1800" b="1" dirty="0">
            <a:solidFill>
              <a:schemeClr val="tx1"/>
            </a:solidFill>
          </a:endParaRPr>
        </a:p>
      </dgm:t>
    </dgm:pt>
    <dgm:pt modelId="{01A4C62D-3D3E-45F2-A723-C2DB910AFF59}" type="parTrans" cxnId="{462E4701-86DF-414D-93C8-201994C3EC33}">
      <dgm:prSet/>
      <dgm:spPr/>
      <dgm:t>
        <a:bodyPr/>
        <a:lstStyle/>
        <a:p>
          <a:endParaRPr lang="en-US" sz="900" b="1"/>
        </a:p>
      </dgm:t>
    </dgm:pt>
    <dgm:pt modelId="{0A721CCF-03BA-4C8E-A697-4E06C7F52209}" type="sibTrans" cxnId="{462E4701-86DF-414D-93C8-201994C3EC33}">
      <dgm:prSet custT="1"/>
      <dgm:spPr/>
      <dgm:t>
        <a:bodyPr/>
        <a:lstStyle/>
        <a:p>
          <a:endParaRPr lang="en-US" sz="900" b="1">
            <a:solidFill>
              <a:schemeClr val="tx1"/>
            </a:solidFill>
          </a:endParaRPr>
        </a:p>
      </dgm:t>
    </dgm:pt>
    <dgm:pt modelId="{B420C9B6-D9D7-4D2E-8A43-8D6823CFB49B}">
      <dgm:prSet phldrT="[Text]" custT="1"/>
      <dgm:spPr/>
      <dgm:t>
        <a:bodyPr/>
        <a:lstStyle/>
        <a:p>
          <a:r>
            <a:rPr lang="en-US" sz="2000" b="1" dirty="0" smtClean="0">
              <a:solidFill>
                <a:schemeClr val="tx1"/>
              </a:solidFill>
            </a:rPr>
            <a:t>Data Review &amp; Reallocation</a:t>
          </a:r>
          <a:endParaRPr lang="en-US" sz="2000" b="1" dirty="0">
            <a:solidFill>
              <a:schemeClr val="tx1"/>
            </a:solidFill>
          </a:endParaRPr>
        </a:p>
      </dgm:t>
    </dgm:pt>
    <dgm:pt modelId="{7F2EDEE1-0A51-4ACC-997A-58EEB24DBE21}" type="parTrans" cxnId="{50C1D3E1-7A64-4336-9FBA-CB05FDD4DFB8}">
      <dgm:prSet/>
      <dgm:spPr/>
      <dgm:t>
        <a:bodyPr/>
        <a:lstStyle/>
        <a:p>
          <a:endParaRPr lang="en-US" sz="900" b="1"/>
        </a:p>
      </dgm:t>
    </dgm:pt>
    <dgm:pt modelId="{37C650EB-2982-4BA5-9516-521BABCB73F9}" type="sibTrans" cxnId="{50C1D3E1-7A64-4336-9FBA-CB05FDD4DFB8}">
      <dgm:prSet custT="1"/>
      <dgm:spPr/>
      <dgm:t>
        <a:bodyPr/>
        <a:lstStyle/>
        <a:p>
          <a:endParaRPr lang="en-US" sz="900" b="1"/>
        </a:p>
      </dgm:t>
    </dgm:pt>
    <dgm:pt modelId="{5C5F6822-8E6D-42DD-B000-95E1635B29A8}">
      <dgm:prSet custT="1"/>
      <dgm:spPr>
        <a:solidFill>
          <a:schemeClr val="accent4">
            <a:lumMod val="60000"/>
            <a:lumOff val="40000"/>
          </a:schemeClr>
        </a:solidFill>
      </dgm:spPr>
      <dgm:t>
        <a:bodyPr/>
        <a:lstStyle/>
        <a:p>
          <a:pPr>
            <a:spcAft>
              <a:spcPts val="0"/>
            </a:spcAft>
          </a:pPr>
          <a:r>
            <a:rPr lang="en-US" sz="2400" b="1" dirty="0" smtClean="0">
              <a:solidFill>
                <a:schemeClr val="tx1"/>
              </a:solidFill>
            </a:rPr>
            <a:t>Evaluation &amp; </a:t>
          </a:r>
        </a:p>
        <a:p>
          <a:pPr>
            <a:spcAft>
              <a:spcPts val="0"/>
            </a:spcAft>
          </a:pPr>
          <a:r>
            <a:rPr lang="en-US" sz="2400" b="1" dirty="0" smtClean="0">
              <a:solidFill>
                <a:schemeClr val="tx1"/>
              </a:solidFill>
            </a:rPr>
            <a:t>Planning </a:t>
          </a:r>
        </a:p>
        <a:p>
          <a:pPr>
            <a:spcAft>
              <a:spcPts val="0"/>
            </a:spcAft>
          </a:pPr>
          <a:r>
            <a:rPr lang="en-US" sz="2400" b="1" dirty="0" smtClean="0">
              <a:solidFill>
                <a:schemeClr val="tx1"/>
              </a:solidFill>
            </a:rPr>
            <a:t>Outcomes</a:t>
          </a:r>
          <a:endParaRPr lang="en-US" sz="2400" b="1" dirty="0">
            <a:solidFill>
              <a:schemeClr val="tx1"/>
            </a:solidFill>
          </a:endParaRPr>
        </a:p>
      </dgm:t>
    </dgm:pt>
    <dgm:pt modelId="{F9191C85-5029-4B4F-B50F-1FAEB4FC96CD}" type="parTrans" cxnId="{7BA23A2D-B7A9-4D3C-AB78-8136E4CBD989}">
      <dgm:prSet/>
      <dgm:spPr/>
      <dgm:t>
        <a:bodyPr/>
        <a:lstStyle/>
        <a:p>
          <a:endParaRPr lang="en-US" sz="900" b="1"/>
        </a:p>
      </dgm:t>
    </dgm:pt>
    <dgm:pt modelId="{7CD83A72-FDA0-47AC-9A20-668BF6F14694}" type="sibTrans" cxnId="{7BA23A2D-B7A9-4D3C-AB78-8136E4CBD989}">
      <dgm:prSet custT="1"/>
      <dgm:spPr/>
      <dgm:t>
        <a:bodyPr/>
        <a:lstStyle/>
        <a:p>
          <a:endParaRPr lang="en-US" sz="900" b="1"/>
        </a:p>
      </dgm:t>
    </dgm:pt>
    <dgm:pt modelId="{A22770D6-ECFD-4838-9829-D2DC65E95F0F}">
      <dgm:prSet phldrT="[Text]" custT="1"/>
      <dgm:spPr>
        <a:solidFill>
          <a:schemeClr val="accent4">
            <a:lumMod val="40000"/>
            <a:lumOff val="60000"/>
          </a:schemeClr>
        </a:solidFill>
      </dgm:spPr>
      <dgm:t>
        <a:bodyPr/>
        <a:lstStyle/>
        <a:p>
          <a:pPr>
            <a:spcAft>
              <a:spcPts val="0"/>
            </a:spcAft>
          </a:pPr>
          <a:r>
            <a:rPr lang="en-US" sz="1800" b="1" dirty="0" smtClean="0">
              <a:solidFill>
                <a:schemeClr val="tx1"/>
              </a:solidFill>
            </a:rPr>
            <a:t>Annual Plan </a:t>
          </a:r>
        </a:p>
        <a:p>
          <a:pPr>
            <a:spcAft>
              <a:spcPct val="35000"/>
            </a:spcAft>
          </a:pPr>
          <a:r>
            <a:rPr lang="en-US" sz="1800" b="1" dirty="0" smtClean="0">
              <a:solidFill>
                <a:schemeClr val="tx1"/>
              </a:solidFill>
            </a:rPr>
            <a:t>to Plan</a:t>
          </a:r>
          <a:endParaRPr lang="en-US" sz="1800" b="1" dirty="0">
            <a:solidFill>
              <a:schemeClr val="tx1"/>
            </a:solidFill>
          </a:endParaRPr>
        </a:p>
      </dgm:t>
    </dgm:pt>
    <dgm:pt modelId="{2963CBB1-2278-4771-99B6-FD2DCBCC2D79}" type="parTrans" cxnId="{E2AD6E18-4CF5-4A1C-86DB-1BD41F696DC1}">
      <dgm:prSet/>
      <dgm:spPr/>
      <dgm:t>
        <a:bodyPr/>
        <a:lstStyle/>
        <a:p>
          <a:endParaRPr lang="en-US"/>
        </a:p>
      </dgm:t>
    </dgm:pt>
    <dgm:pt modelId="{A6E54BED-1759-48EC-B3C0-10747F7576DD}" type="sibTrans" cxnId="{E2AD6E18-4CF5-4A1C-86DB-1BD41F696DC1}">
      <dgm:prSet/>
      <dgm:spPr/>
      <dgm:t>
        <a:bodyPr/>
        <a:lstStyle/>
        <a:p>
          <a:endParaRPr lang="en-US"/>
        </a:p>
      </dgm:t>
    </dgm:pt>
    <dgm:pt modelId="{4501CD75-68DA-48B7-AB7F-7CA81BD822AE}" type="pres">
      <dgm:prSet presAssocID="{4FF78EC0-CA62-41E4-B268-574523F356E4}" presName="Name0" presStyleCnt="0">
        <dgm:presLayoutVars>
          <dgm:dir/>
          <dgm:resizeHandles val="exact"/>
        </dgm:presLayoutVars>
      </dgm:prSet>
      <dgm:spPr/>
      <dgm:t>
        <a:bodyPr/>
        <a:lstStyle/>
        <a:p>
          <a:endParaRPr lang="en-US"/>
        </a:p>
      </dgm:t>
    </dgm:pt>
    <dgm:pt modelId="{1198E3BF-EE35-4643-8420-A9244EF50DBA}" type="pres">
      <dgm:prSet presAssocID="{4FF78EC0-CA62-41E4-B268-574523F356E4}" presName="cycle" presStyleCnt="0"/>
      <dgm:spPr/>
    </dgm:pt>
    <dgm:pt modelId="{6F31FDF2-503E-4794-99A5-0901CBF0F416}" type="pres">
      <dgm:prSet presAssocID="{A6EECACA-38A2-4BE3-9806-B6F12CBC8422}" presName="nodeFirstNode" presStyleLbl="node1" presStyleIdx="0" presStyleCnt="7" custScaleX="129893" custScaleY="85627">
        <dgm:presLayoutVars>
          <dgm:bulletEnabled val="1"/>
        </dgm:presLayoutVars>
      </dgm:prSet>
      <dgm:spPr/>
      <dgm:t>
        <a:bodyPr/>
        <a:lstStyle/>
        <a:p>
          <a:endParaRPr lang="en-US"/>
        </a:p>
      </dgm:t>
    </dgm:pt>
    <dgm:pt modelId="{E6464FBE-8F5A-4B86-BBB1-BAF249E84E12}" type="pres">
      <dgm:prSet presAssocID="{8E7EFC9C-EDE6-443B-AB94-7FA153ADC8E3}" presName="sibTransFirstNode" presStyleLbl="bgShp" presStyleIdx="0" presStyleCnt="1"/>
      <dgm:spPr/>
      <dgm:t>
        <a:bodyPr/>
        <a:lstStyle/>
        <a:p>
          <a:endParaRPr lang="en-US"/>
        </a:p>
      </dgm:t>
    </dgm:pt>
    <dgm:pt modelId="{AC0E42F9-3687-41F1-A775-0AAC8CB59CF0}" type="pres">
      <dgm:prSet presAssocID="{A22770D6-ECFD-4838-9829-D2DC65E95F0F}" presName="nodeFollowingNodes" presStyleLbl="node1" presStyleIdx="1" presStyleCnt="7" custScaleX="110101" custScaleY="74516" custRadScaleRad="107588" custRadScaleInc="13963">
        <dgm:presLayoutVars>
          <dgm:bulletEnabled val="1"/>
        </dgm:presLayoutVars>
      </dgm:prSet>
      <dgm:spPr/>
      <dgm:t>
        <a:bodyPr/>
        <a:lstStyle/>
        <a:p>
          <a:endParaRPr lang="en-US"/>
        </a:p>
      </dgm:t>
    </dgm:pt>
    <dgm:pt modelId="{D4643BF0-E4A2-4660-B5E4-3621D6D18DFA}" type="pres">
      <dgm:prSet presAssocID="{3D72F69B-1727-40F0-9333-BE782983DEBC}" presName="nodeFollowingNodes" presStyleLbl="node1" presStyleIdx="2" presStyleCnt="7" custScaleX="128744" custScaleY="93841" custRadScaleRad="107261" custRadScaleInc="-25529">
        <dgm:presLayoutVars>
          <dgm:bulletEnabled val="1"/>
        </dgm:presLayoutVars>
      </dgm:prSet>
      <dgm:spPr/>
      <dgm:t>
        <a:bodyPr/>
        <a:lstStyle/>
        <a:p>
          <a:endParaRPr lang="en-US"/>
        </a:p>
      </dgm:t>
    </dgm:pt>
    <dgm:pt modelId="{DAACC609-068A-4CB1-9FFF-FAD625819D21}" type="pres">
      <dgm:prSet presAssocID="{4C2F15DE-B0A4-4E29-AAF1-55693CEF292C}" presName="nodeFollowingNodes" presStyleLbl="node1" presStyleIdx="3" presStyleCnt="7" custScaleX="85679" custScaleY="88038" custRadScaleRad="95046" custRadScaleInc="-46181">
        <dgm:presLayoutVars>
          <dgm:bulletEnabled val="1"/>
        </dgm:presLayoutVars>
      </dgm:prSet>
      <dgm:spPr/>
      <dgm:t>
        <a:bodyPr/>
        <a:lstStyle/>
        <a:p>
          <a:endParaRPr lang="en-US"/>
        </a:p>
      </dgm:t>
    </dgm:pt>
    <dgm:pt modelId="{FD5A1064-A70E-4259-BAC0-2D913F904F47}" type="pres">
      <dgm:prSet presAssocID="{1E9F7CFB-BBB7-4E97-8F7C-48BB859375C9}" presName="nodeFollowingNodes" presStyleLbl="node1" presStyleIdx="4" presStyleCnt="7" custScaleX="142867" custScaleY="78227" custRadScaleRad="107484" custRadScaleInc="51296">
        <dgm:presLayoutVars>
          <dgm:bulletEnabled val="1"/>
        </dgm:presLayoutVars>
      </dgm:prSet>
      <dgm:spPr/>
      <dgm:t>
        <a:bodyPr/>
        <a:lstStyle/>
        <a:p>
          <a:endParaRPr lang="en-US"/>
        </a:p>
      </dgm:t>
    </dgm:pt>
    <dgm:pt modelId="{C0D7B7EB-7161-443A-A062-800947E078A2}" type="pres">
      <dgm:prSet presAssocID="{B420C9B6-D9D7-4D2E-8A43-8D6823CFB49B}" presName="nodeFollowingNodes" presStyleLbl="node1" presStyleIdx="5" presStyleCnt="7" custScaleX="119235" custScaleY="83946" custRadScaleRad="100348" custRadScaleInc="278">
        <dgm:presLayoutVars>
          <dgm:bulletEnabled val="1"/>
        </dgm:presLayoutVars>
      </dgm:prSet>
      <dgm:spPr/>
      <dgm:t>
        <a:bodyPr/>
        <a:lstStyle/>
        <a:p>
          <a:endParaRPr lang="en-US"/>
        </a:p>
      </dgm:t>
    </dgm:pt>
    <dgm:pt modelId="{D4E05824-6A39-426B-A13D-2C71BE2A30BA}" type="pres">
      <dgm:prSet presAssocID="{5C5F6822-8E6D-42DD-B000-95E1635B29A8}" presName="nodeFollowingNodes" presStyleLbl="node1" presStyleIdx="6" presStyleCnt="7" custScaleX="160626" custScaleY="212370" custRadScaleRad="108826" custRadScaleInc="-33382">
        <dgm:presLayoutVars>
          <dgm:bulletEnabled val="1"/>
        </dgm:presLayoutVars>
      </dgm:prSet>
      <dgm:spPr/>
      <dgm:t>
        <a:bodyPr/>
        <a:lstStyle/>
        <a:p>
          <a:endParaRPr lang="en-US"/>
        </a:p>
      </dgm:t>
    </dgm:pt>
  </dgm:ptLst>
  <dgm:cxnLst>
    <dgm:cxn modelId="{0BDDF326-707A-4F0A-8EE1-7995C60C2DDE}" srcId="{4FF78EC0-CA62-41E4-B268-574523F356E4}" destId="{4C2F15DE-B0A4-4E29-AAF1-55693CEF292C}" srcOrd="3" destOrd="0" parTransId="{A2079820-995E-41CA-9382-D14D42F43562}" sibTransId="{CD758D36-7F79-4D88-892D-6832FAD8C460}"/>
    <dgm:cxn modelId="{CFA37B0B-A98E-417A-9BC5-55E0251B9F5C}" srcId="{4FF78EC0-CA62-41E4-B268-574523F356E4}" destId="{A6EECACA-38A2-4BE3-9806-B6F12CBC8422}" srcOrd="0" destOrd="0" parTransId="{2F9789C2-4FE9-404C-90E5-EE29376D6329}" sibTransId="{8E7EFC9C-EDE6-443B-AB94-7FA153ADC8E3}"/>
    <dgm:cxn modelId="{394B977F-76BB-460C-A869-99A30CE8B653}" type="presOf" srcId="{3D72F69B-1727-40F0-9333-BE782983DEBC}" destId="{D4643BF0-E4A2-4660-B5E4-3621D6D18DFA}" srcOrd="0" destOrd="0" presId="urn:microsoft.com/office/officeart/2005/8/layout/cycle3"/>
    <dgm:cxn modelId="{7E2003DA-6F89-497F-A4B5-890EC713D8B7}" type="presOf" srcId="{5C5F6822-8E6D-42DD-B000-95E1635B29A8}" destId="{D4E05824-6A39-426B-A13D-2C71BE2A30BA}" srcOrd="0" destOrd="0" presId="urn:microsoft.com/office/officeart/2005/8/layout/cycle3"/>
    <dgm:cxn modelId="{E2AD6E18-4CF5-4A1C-86DB-1BD41F696DC1}" srcId="{4FF78EC0-CA62-41E4-B268-574523F356E4}" destId="{A22770D6-ECFD-4838-9829-D2DC65E95F0F}" srcOrd="1" destOrd="0" parTransId="{2963CBB1-2278-4771-99B6-FD2DCBCC2D79}" sibTransId="{A6E54BED-1759-48EC-B3C0-10747F7576DD}"/>
    <dgm:cxn modelId="{50C1D3E1-7A64-4336-9FBA-CB05FDD4DFB8}" srcId="{4FF78EC0-CA62-41E4-B268-574523F356E4}" destId="{B420C9B6-D9D7-4D2E-8A43-8D6823CFB49B}" srcOrd="5" destOrd="0" parTransId="{7F2EDEE1-0A51-4ACC-997A-58EEB24DBE21}" sibTransId="{37C650EB-2982-4BA5-9516-521BABCB73F9}"/>
    <dgm:cxn modelId="{7BA23A2D-B7A9-4D3C-AB78-8136E4CBD989}" srcId="{4FF78EC0-CA62-41E4-B268-574523F356E4}" destId="{5C5F6822-8E6D-42DD-B000-95E1635B29A8}" srcOrd="6" destOrd="0" parTransId="{F9191C85-5029-4B4F-B50F-1FAEB4FC96CD}" sibTransId="{7CD83A72-FDA0-47AC-9A20-668BF6F14694}"/>
    <dgm:cxn modelId="{DCC3E8DD-9DA1-41D2-9D7B-F23FE59AD84F}" type="presOf" srcId="{A6EECACA-38A2-4BE3-9806-B6F12CBC8422}" destId="{6F31FDF2-503E-4794-99A5-0901CBF0F416}" srcOrd="0" destOrd="0" presId="urn:microsoft.com/office/officeart/2005/8/layout/cycle3"/>
    <dgm:cxn modelId="{7FE662E6-2E9A-4194-82BF-A6B2D9304F1A}" srcId="{4FF78EC0-CA62-41E4-B268-574523F356E4}" destId="{3D72F69B-1727-40F0-9333-BE782983DEBC}" srcOrd="2" destOrd="0" parTransId="{137AC566-10AB-493B-9A16-E3241EB4F9EF}" sibTransId="{63860948-F631-4DF0-91EA-D4DB3E43EB1E}"/>
    <dgm:cxn modelId="{132E0EC1-B1CE-4633-A189-8CE402D2D71D}" type="presOf" srcId="{1E9F7CFB-BBB7-4E97-8F7C-48BB859375C9}" destId="{FD5A1064-A70E-4259-BAC0-2D913F904F47}" srcOrd="0" destOrd="0" presId="urn:microsoft.com/office/officeart/2005/8/layout/cycle3"/>
    <dgm:cxn modelId="{6693623F-D279-45F3-9384-995E26D2A153}" type="presOf" srcId="{4C2F15DE-B0A4-4E29-AAF1-55693CEF292C}" destId="{DAACC609-068A-4CB1-9FFF-FAD625819D21}" srcOrd="0" destOrd="0" presId="urn:microsoft.com/office/officeart/2005/8/layout/cycle3"/>
    <dgm:cxn modelId="{13AD3771-9F2F-4F03-8650-2FE58EE8935F}" type="presOf" srcId="{4FF78EC0-CA62-41E4-B268-574523F356E4}" destId="{4501CD75-68DA-48B7-AB7F-7CA81BD822AE}" srcOrd="0" destOrd="0" presId="urn:microsoft.com/office/officeart/2005/8/layout/cycle3"/>
    <dgm:cxn modelId="{AF41DD6B-B93C-4B1A-8D6E-676C094E9CF2}" type="presOf" srcId="{8E7EFC9C-EDE6-443B-AB94-7FA153ADC8E3}" destId="{E6464FBE-8F5A-4B86-BBB1-BAF249E84E12}" srcOrd="0" destOrd="0" presId="urn:microsoft.com/office/officeart/2005/8/layout/cycle3"/>
    <dgm:cxn modelId="{4BA17607-DA67-457E-B244-8F77913DBEDE}" type="presOf" srcId="{B420C9B6-D9D7-4D2E-8A43-8D6823CFB49B}" destId="{C0D7B7EB-7161-443A-A062-800947E078A2}" srcOrd="0" destOrd="0" presId="urn:microsoft.com/office/officeart/2005/8/layout/cycle3"/>
    <dgm:cxn modelId="{F0ECFE96-6178-4B04-98D2-061221D11ABC}" type="presOf" srcId="{A22770D6-ECFD-4838-9829-D2DC65E95F0F}" destId="{AC0E42F9-3687-41F1-A775-0AAC8CB59CF0}" srcOrd="0" destOrd="0" presId="urn:microsoft.com/office/officeart/2005/8/layout/cycle3"/>
    <dgm:cxn modelId="{462E4701-86DF-414D-93C8-201994C3EC33}" srcId="{4FF78EC0-CA62-41E4-B268-574523F356E4}" destId="{1E9F7CFB-BBB7-4E97-8F7C-48BB859375C9}" srcOrd="4" destOrd="0" parTransId="{01A4C62D-3D3E-45F2-A723-C2DB910AFF59}" sibTransId="{0A721CCF-03BA-4C8E-A697-4E06C7F52209}"/>
    <dgm:cxn modelId="{54480482-EA52-4C85-91EC-2AD71F426B35}" type="presParOf" srcId="{4501CD75-68DA-48B7-AB7F-7CA81BD822AE}" destId="{1198E3BF-EE35-4643-8420-A9244EF50DBA}" srcOrd="0" destOrd="0" presId="urn:microsoft.com/office/officeart/2005/8/layout/cycle3"/>
    <dgm:cxn modelId="{2D3E38C2-016A-4AAB-905A-E321F9481FE6}" type="presParOf" srcId="{1198E3BF-EE35-4643-8420-A9244EF50DBA}" destId="{6F31FDF2-503E-4794-99A5-0901CBF0F416}" srcOrd="0" destOrd="0" presId="urn:microsoft.com/office/officeart/2005/8/layout/cycle3"/>
    <dgm:cxn modelId="{458A415F-5FDC-4525-9110-89EC7A778CB1}" type="presParOf" srcId="{1198E3BF-EE35-4643-8420-A9244EF50DBA}" destId="{E6464FBE-8F5A-4B86-BBB1-BAF249E84E12}" srcOrd="1" destOrd="0" presId="urn:microsoft.com/office/officeart/2005/8/layout/cycle3"/>
    <dgm:cxn modelId="{F05D0CBC-4731-49AF-AB04-CC8F6D063616}" type="presParOf" srcId="{1198E3BF-EE35-4643-8420-A9244EF50DBA}" destId="{AC0E42F9-3687-41F1-A775-0AAC8CB59CF0}" srcOrd="2" destOrd="0" presId="urn:microsoft.com/office/officeart/2005/8/layout/cycle3"/>
    <dgm:cxn modelId="{6FDC515F-EB4C-4F7C-B95F-D6752F897CDC}" type="presParOf" srcId="{1198E3BF-EE35-4643-8420-A9244EF50DBA}" destId="{D4643BF0-E4A2-4660-B5E4-3621D6D18DFA}" srcOrd="3" destOrd="0" presId="urn:microsoft.com/office/officeart/2005/8/layout/cycle3"/>
    <dgm:cxn modelId="{0C7BADF8-EBC7-48EA-8248-C6396432B68C}" type="presParOf" srcId="{1198E3BF-EE35-4643-8420-A9244EF50DBA}" destId="{DAACC609-068A-4CB1-9FFF-FAD625819D21}" srcOrd="4" destOrd="0" presId="urn:microsoft.com/office/officeart/2005/8/layout/cycle3"/>
    <dgm:cxn modelId="{3EE8B499-3332-488B-A075-6D5BB84C88E5}" type="presParOf" srcId="{1198E3BF-EE35-4643-8420-A9244EF50DBA}" destId="{FD5A1064-A70E-4259-BAC0-2D913F904F47}" srcOrd="5" destOrd="0" presId="urn:microsoft.com/office/officeart/2005/8/layout/cycle3"/>
    <dgm:cxn modelId="{CE0D695E-9093-4438-B6B5-290B6D5EC208}" type="presParOf" srcId="{1198E3BF-EE35-4643-8420-A9244EF50DBA}" destId="{C0D7B7EB-7161-443A-A062-800947E078A2}" srcOrd="6" destOrd="0" presId="urn:microsoft.com/office/officeart/2005/8/layout/cycle3"/>
    <dgm:cxn modelId="{62484DB3-4255-401B-BA99-A9E6AD7D9740}" type="presParOf" srcId="{1198E3BF-EE35-4643-8420-A9244EF50DBA}" destId="{D4E05824-6A39-426B-A13D-2C71BE2A30BA}"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F78EC0-CA62-41E4-B268-574523F356E4}" type="doc">
      <dgm:prSet loTypeId="urn:microsoft.com/office/officeart/2005/8/layout/cycle3" loCatId="cycle" qsTypeId="urn:microsoft.com/office/officeart/2005/8/quickstyle/simple2" qsCatId="simple" csTypeId="urn:microsoft.com/office/officeart/2005/8/colors/colorful2" csCatId="colorful" phldr="1"/>
      <dgm:spPr/>
      <dgm:t>
        <a:bodyPr/>
        <a:lstStyle/>
        <a:p>
          <a:endParaRPr lang="en-US"/>
        </a:p>
      </dgm:t>
    </dgm:pt>
    <dgm:pt modelId="{A6EECACA-38A2-4BE3-9806-B6F12CBC8422}">
      <dgm:prSet phldrT="[Text]" custT="1"/>
      <dgm:spPr>
        <a:solidFill>
          <a:srgbClr val="6666FF"/>
        </a:solidFill>
      </dgm:spPr>
      <dgm:t>
        <a:bodyPr/>
        <a:lstStyle/>
        <a:p>
          <a:r>
            <a:rPr lang="en-US" sz="2100" b="1" dirty="0" smtClean="0">
              <a:solidFill>
                <a:schemeClr val="tx1"/>
              </a:solidFill>
            </a:rPr>
            <a:t>Comp Plan Review/Updates</a:t>
          </a:r>
          <a:endParaRPr lang="en-US" sz="2100" b="1" dirty="0">
            <a:solidFill>
              <a:schemeClr val="tx1"/>
            </a:solidFill>
          </a:endParaRPr>
        </a:p>
      </dgm:t>
    </dgm:pt>
    <dgm:pt modelId="{2F9789C2-4FE9-404C-90E5-EE29376D6329}" type="parTrans" cxnId="{CFA37B0B-A98E-417A-9BC5-55E0251B9F5C}">
      <dgm:prSet/>
      <dgm:spPr/>
      <dgm:t>
        <a:bodyPr/>
        <a:lstStyle/>
        <a:p>
          <a:endParaRPr lang="en-US" sz="900" b="1"/>
        </a:p>
      </dgm:t>
    </dgm:pt>
    <dgm:pt modelId="{8E7EFC9C-EDE6-443B-AB94-7FA153ADC8E3}" type="sibTrans" cxnId="{CFA37B0B-A98E-417A-9BC5-55E0251B9F5C}">
      <dgm:prSet custT="1"/>
      <dgm:spPr/>
      <dgm:t>
        <a:bodyPr/>
        <a:lstStyle/>
        <a:p>
          <a:endParaRPr lang="en-US" sz="930" b="1" baseline="0"/>
        </a:p>
      </dgm:t>
    </dgm:pt>
    <dgm:pt modelId="{3D72F69B-1727-40F0-9333-BE782983DEBC}">
      <dgm:prSet phldrT="[Text]" custT="1"/>
      <dgm:spPr>
        <a:solidFill>
          <a:schemeClr val="accent6">
            <a:lumMod val="75000"/>
          </a:schemeClr>
        </a:solidFill>
      </dgm:spPr>
      <dgm:t>
        <a:bodyPr/>
        <a:lstStyle/>
        <a:p>
          <a:pPr>
            <a:lnSpc>
              <a:spcPct val="100000"/>
            </a:lnSpc>
            <a:spcAft>
              <a:spcPts val="0"/>
            </a:spcAft>
          </a:pPr>
          <a:r>
            <a:rPr lang="en-US" sz="2100" b="1" dirty="0" smtClean="0">
              <a:solidFill>
                <a:schemeClr val="tx1"/>
              </a:solidFill>
            </a:rPr>
            <a:t>Epi Profile &amp; Needs</a:t>
          </a:r>
        </a:p>
        <a:p>
          <a:pPr>
            <a:lnSpc>
              <a:spcPct val="90000"/>
            </a:lnSpc>
            <a:spcAft>
              <a:spcPct val="35000"/>
            </a:spcAft>
          </a:pPr>
          <a:r>
            <a:rPr lang="en-US" sz="2100" b="1" dirty="0" smtClean="0">
              <a:solidFill>
                <a:schemeClr val="tx1"/>
              </a:solidFill>
            </a:rPr>
            <a:t>Assessment</a:t>
          </a:r>
          <a:endParaRPr lang="en-US" sz="2100" b="1" dirty="0">
            <a:solidFill>
              <a:schemeClr val="tx1"/>
            </a:solidFill>
          </a:endParaRPr>
        </a:p>
      </dgm:t>
    </dgm:pt>
    <dgm:pt modelId="{137AC566-10AB-493B-9A16-E3241EB4F9EF}" type="parTrans" cxnId="{7FE662E6-2E9A-4194-82BF-A6B2D9304F1A}">
      <dgm:prSet/>
      <dgm:spPr/>
      <dgm:t>
        <a:bodyPr/>
        <a:lstStyle/>
        <a:p>
          <a:endParaRPr lang="en-US" sz="900" b="1"/>
        </a:p>
      </dgm:t>
    </dgm:pt>
    <dgm:pt modelId="{63860948-F631-4DF0-91EA-D4DB3E43EB1E}" type="sibTrans" cxnId="{7FE662E6-2E9A-4194-82BF-A6B2D9304F1A}">
      <dgm:prSet custT="1"/>
      <dgm:spPr/>
      <dgm:t>
        <a:bodyPr/>
        <a:lstStyle/>
        <a:p>
          <a:endParaRPr lang="en-US" sz="900" b="1"/>
        </a:p>
      </dgm:t>
    </dgm:pt>
    <dgm:pt modelId="{4C2F15DE-B0A4-4E29-AAF1-55693CEF292C}">
      <dgm:prSet phldrT="[Text]" custT="1"/>
      <dgm:spPr>
        <a:solidFill>
          <a:srgbClr val="00B0F0"/>
        </a:solidFill>
      </dgm:spPr>
      <dgm:t>
        <a:bodyPr/>
        <a:lstStyle/>
        <a:p>
          <a:pPr>
            <a:spcAft>
              <a:spcPts val="0"/>
            </a:spcAft>
          </a:pPr>
          <a:r>
            <a:rPr lang="en-US" sz="2100" b="1" dirty="0" smtClean="0">
              <a:solidFill>
                <a:schemeClr val="tx1"/>
              </a:solidFill>
            </a:rPr>
            <a:t>Review of </a:t>
          </a:r>
        </a:p>
        <a:p>
          <a:pPr>
            <a:spcAft>
              <a:spcPts val="0"/>
            </a:spcAft>
          </a:pPr>
          <a:r>
            <a:rPr lang="en-US" sz="2100" b="1" dirty="0" smtClean="0">
              <a:solidFill>
                <a:schemeClr val="tx1"/>
              </a:solidFill>
            </a:rPr>
            <a:t>All Data </a:t>
          </a:r>
          <a:endParaRPr lang="en-US" sz="2100" b="1" dirty="0">
            <a:solidFill>
              <a:schemeClr val="tx1"/>
            </a:solidFill>
          </a:endParaRPr>
        </a:p>
      </dgm:t>
    </dgm:pt>
    <dgm:pt modelId="{A2079820-995E-41CA-9382-D14D42F43562}" type="parTrans" cxnId="{0BDDF326-707A-4F0A-8EE1-7995C60C2DDE}">
      <dgm:prSet/>
      <dgm:spPr/>
      <dgm:t>
        <a:bodyPr/>
        <a:lstStyle/>
        <a:p>
          <a:endParaRPr lang="en-US" sz="900" b="1"/>
        </a:p>
      </dgm:t>
    </dgm:pt>
    <dgm:pt modelId="{CD758D36-7F79-4D88-892D-6832FAD8C460}" type="sibTrans" cxnId="{0BDDF326-707A-4F0A-8EE1-7995C60C2DDE}">
      <dgm:prSet custT="1"/>
      <dgm:spPr/>
      <dgm:t>
        <a:bodyPr/>
        <a:lstStyle/>
        <a:p>
          <a:endParaRPr lang="en-US" sz="900" b="1"/>
        </a:p>
      </dgm:t>
    </dgm:pt>
    <dgm:pt modelId="{1E9F7CFB-BBB7-4E97-8F7C-48BB859375C9}">
      <dgm:prSet phldrT="[Text]" custT="1"/>
      <dgm:spPr/>
      <dgm:t>
        <a:bodyPr/>
        <a:lstStyle/>
        <a:p>
          <a:r>
            <a:rPr lang="en-US" sz="2100" b="1" dirty="0" smtClean="0">
              <a:solidFill>
                <a:schemeClr val="tx1"/>
              </a:solidFill>
            </a:rPr>
            <a:t>Priority Setting &amp; Resource Allocation</a:t>
          </a:r>
          <a:endParaRPr lang="en-US" sz="2100" b="1" dirty="0">
            <a:solidFill>
              <a:schemeClr val="tx1"/>
            </a:solidFill>
          </a:endParaRPr>
        </a:p>
      </dgm:t>
    </dgm:pt>
    <dgm:pt modelId="{01A4C62D-3D3E-45F2-A723-C2DB910AFF59}" type="parTrans" cxnId="{462E4701-86DF-414D-93C8-201994C3EC33}">
      <dgm:prSet/>
      <dgm:spPr/>
      <dgm:t>
        <a:bodyPr/>
        <a:lstStyle/>
        <a:p>
          <a:endParaRPr lang="en-US" sz="900" b="1"/>
        </a:p>
      </dgm:t>
    </dgm:pt>
    <dgm:pt modelId="{0A721CCF-03BA-4C8E-A697-4E06C7F52209}" type="sibTrans" cxnId="{462E4701-86DF-414D-93C8-201994C3EC33}">
      <dgm:prSet custT="1"/>
      <dgm:spPr/>
      <dgm:t>
        <a:bodyPr/>
        <a:lstStyle/>
        <a:p>
          <a:endParaRPr lang="en-US" sz="900" b="1">
            <a:solidFill>
              <a:schemeClr val="tx1"/>
            </a:solidFill>
          </a:endParaRPr>
        </a:p>
      </dgm:t>
    </dgm:pt>
    <dgm:pt modelId="{B420C9B6-D9D7-4D2E-8A43-8D6823CFB49B}">
      <dgm:prSet phldrT="[Text]" custT="1"/>
      <dgm:spPr>
        <a:solidFill>
          <a:srgbClr val="00B050"/>
        </a:solidFill>
      </dgm:spPr>
      <dgm:t>
        <a:bodyPr/>
        <a:lstStyle/>
        <a:p>
          <a:r>
            <a:rPr lang="en-US" sz="2100" b="1" dirty="0" smtClean="0">
              <a:solidFill>
                <a:schemeClr val="tx1"/>
              </a:solidFill>
            </a:rPr>
            <a:t>Data Review &amp; Reallocation</a:t>
          </a:r>
          <a:endParaRPr lang="en-US" sz="2100" b="1" dirty="0">
            <a:solidFill>
              <a:schemeClr val="tx1"/>
            </a:solidFill>
          </a:endParaRPr>
        </a:p>
      </dgm:t>
    </dgm:pt>
    <dgm:pt modelId="{7F2EDEE1-0A51-4ACC-997A-58EEB24DBE21}" type="parTrans" cxnId="{50C1D3E1-7A64-4336-9FBA-CB05FDD4DFB8}">
      <dgm:prSet/>
      <dgm:spPr/>
      <dgm:t>
        <a:bodyPr/>
        <a:lstStyle/>
        <a:p>
          <a:endParaRPr lang="en-US" sz="900" b="1"/>
        </a:p>
      </dgm:t>
    </dgm:pt>
    <dgm:pt modelId="{37C650EB-2982-4BA5-9516-521BABCB73F9}" type="sibTrans" cxnId="{50C1D3E1-7A64-4336-9FBA-CB05FDD4DFB8}">
      <dgm:prSet custT="1"/>
      <dgm:spPr/>
      <dgm:t>
        <a:bodyPr/>
        <a:lstStyle/>
        <a:p>
          <a:endParaRPr lang="en-US" sz="900" b="1"/>
        </a:p>
      </dgm:t>
    </dgm:pt>
    <dgm:pt modelId="{5C5F6822-8E6D-42DD-B000-95E1635B29A8}">
      <dgm:prSet custT="1"/>
      <dgm:spPr>
        <a:solidFill>
          <a:schemeClr val="accent4">
            <a:lumMod val="60000"/>
            <a:lumOff val="40000"/>
          </a:schemeClr>
        </a:solidFill>
      </dgm:spPr>
      <dgm:t>
        <a:bodyPr/>
        <a:lstStyle/>
        <a:p>
          <a:r>
            <a:rPr lang="en-US" sz="2100" b="1" dirty="0" smtClean="0">
              <a:solidFill>
                <a:schemeClr val="tx1"/>
              </a:solidFill>
            </a:rPr>
            <a:t>Evaluation &amp; Planning Outcomes</a:t>
          </a:r>
          <a:endParaRPr lang="en-US" sz="2100" b="1" dirty="0">
            <a:solidFill>
              <a:schemeClr val="tx1"/>
            </a:solidFill>
          </a:endParaRPr>
        </a:p>
      </dgm:t>
    </dgm:pt>
    <dgm:pt modelId="{F9191C85-5029-4B4F-B50F-1FAEB4FC96CD}" type="parTrans" cxnId="{7BA23A2D-B7A9-4D3C-AB78-8136E4CBD989}">
      <dgm:prSet/>
      <dgm:spPr/>
      <dgm:t>
        <a:bodyPr/>
        <a:lstStyle/>
        <a:p>
          <a:endParaRPr lang="en-US" sz="900" b="1"/>
        </a:p>
      </dgm:t>
    </dgm:pt>
    <dgm:pt modelId="{7CD83A72-FDA0-47AC-9A20-668BF6F14694}" type="sibTrans" cxnId="{7BA23A2D-B7A9-4D3C-AB78-8136E4CBD989}">
      <dgm:prSet custT="1"/>
      <dgm:spPr/>
      <dgm:t>
        <a:bodyPr/>
        <a:lstStyle/>
        <a:p>
          <a:endParaRPr lang="en-US" sz="900" b="1"/>
        </a:p>
      </dgm:t>
    </dgm:pt>
    <dgm:pt modelId="{A22770D6-ECFD-4838-9829-D2DC65E95F0F}">
      <dgm:prSet phldrT="[Text]" custT="1"/>
      <dgm:spPr>
        <a:solidFill>
          <a:schemeClr val="accent4">
            <a:lumMod val="40000"/>
            <a:lumOff val="60000"/>
          </a:schemeClr>
        </a:solidFill>
      </dgm:spPr>
      <dgm:t>
        <a:bodyPr/>
        <a:lstStyle/>
        <a:p>
          <a:r>
            <a:rPr lang="en-US" sz="2100" b="1" dirty="0" smtClean="0">
              <a:solidFill>
                <a:schemeClr val="tx1"/>
              </a:solidFill>
            </a:rPr>
            <a:t>Annual Plan to Plan</a:t>
          </a:r>
          <a:endParaRPr lang="en-US" sz="2100" b="1" dirty="0">
            <a:solidFill>
              <a:schemeClr val="tx1"/>
            </a:solidFill>
          </a:endParaRPr>
        </a:p>
      </dgm:t>
    </dgm:pt>
    <dgm:pt modelId="{2963CBB1-2278-4771-99B6-FD2DCBCC2D79}" type="parTrans" cxnId="{E2AD6E18-4CF5-4A1C-86DB-1BD41F696DC1}">
      <dgm:prSet/>
      <dgm:spPr/>
      <dgm:t>
        <a:bodyPr/>
        <a:lstStyle/>
        <a:p>
          <a:endParaRPr lang="en-US"/>
        </a:p>
      </dgm:t>
    </dgm:pt>
    <dgm:pt modelId="{A6E54BED-1759-48EC-B3C0-10747F7576DD}" type="sibTrans" cxnId="{E2AD6E18-4CF5-4A1C-86DB-1BD41F696DC1}">
      <dgm:prSet/>
      <dgm:spPr/>
      <dgm:t>
        <a:bodyPr/>
        <a:lstStyle/>
        <a:p>
          <a:endParaRPr lang="en-US"/>
        </a:p>
      </dgm:t>
    </dgm:pt>
    <dgm:pt modelId="{4501CD75-68DA-48B7-AB7F-7CA81BD822AE}" type="pres">
      <dgm:prSet presAssocID="{4FF78EC0-CA62-41E4-B268-574523F356E4}" presName="Name0" presStyleCnt="0">
        <dgm:presLayoutVars>
          <dgm:dir/>
          <dgm:resizeHandles val="exact"/>
        </dgm:presLayoutVars>
      </dgm:prSet>
      <dgm:spPr/>
      <dgm:t>
        <a:bodyPr/>
        <a:lstStyle/>
        <a:p>
          <a:endParaRPr lang="en-US"/>
        </a:p>
      </dgm:t>
    </dgm:pt>
    <dgm:pt modelId="{1198E3BF-EE35-4643-8420-A9244EF50DBA}" type="pres">
      <dgm:prSet presAssocID="{4FF78EC0-CA62-41E4-B268-574523F356E4}" presName="cycle" presStyleCnt="0"/>
      <dgm:spPr/>
    </dgm:pt>
    <dgm:pt modelId="{6F31FDF2-503E-4794-99A5-0901CBF0F416}" type="pres">
      <dgm:prSet presAssocID="{A6EECACA-38A2-4BE3-9806-B6F12CBC8422}" presName="nodeFirstNode" presStyleLbl="node1" presStyleIdx="0" presStyleCnt="7" custScaleX="148766">
        <dgm:presLayoutVars>
          <dgm:bulletEnabled val="1"/>
        </dgm:presLayoutVars>
      </dgm:prSet>
      <dgm:spPr/>
      <dgm:t>
        <a:bodyPr/>
        <a:lstStyle/>
        <a:p>
          <a:endParaRPr lang="en-US"/>
        </a:p>
      </dgm:t>
    </dgm:pt>
    <dgm:pt modelId="{E6464FBE-8F5A-4B86-BBB1-BAF249E84E12}" type="pres">
      <dgm:prSet presAssocID="{8E7EFC9C-EDE6-443B-AB94-7FA153ADC8E3}" presName="sibTransFirstNode" presStyleLbl="bgShp" presStyleIdx="0" presStyleCnt="1"/>
      <dgm:spPr/>
      <dgm:t>
        <a:bodyPr/>
        <a:lstStyle/>
        <a:p>
          <a:endParaRPr lang="en-US"/>
        </a:p>
      </dgm:t>
    </dgm:pt>
    <dgm:pt modelId="{AC0E42F9-3687-41F1-A775-0AAC8CB59CF0}" type="pres">
      <dgm:prSet presAssocID="{A22770D6-ECFD-4838-9829-D2DC65E95F0F}" presName="nodeFollowingNodes" presStyleLbl="node1" presStyleIdx="1" presStyleCnt="7" custScaleX="111020" custScaleY="105509" custRadScaleRad="105444" custRadScaleInc="19468">
        <dgm:presLayoutVars>
          <dgm:bulletEnabled val="1"/>
        </dgm:presLayoutVars>
      </dgm:prSet>
      <dgm:spPr/>
      <dgm:t>
        <a:bodyPr/>
        <a:lstStyle/>
        <a:p>
          <a:endParaRPr lang="en-US"/>
        </a:p>
      </dgm:t>
    </dgm:pt>
    <dgm:pt modelId="{D4643BF0-E4A2-4660-B5E4-3621D6D18DFA}" type="pres">
      <dgm:prSet presAssocID="{3D72F69B-1727-40F0-9333-BE782983DEBC}" presName="nodeFollowingNodes" presStyleLbl="node1" presStyleIdx="2" presStyleCnt="7" custScaleY="131407" custRadScaleRad="104139" custRadScaleInc="-16211">
        <dgm:presLayoutVars>
          <dgm:bulletEnabled val="1"/>
        </dgm:presLayoutVars>
      </dgm:prSet>
      <dgm:spPr/>
      <dgm:t>
        <a:bodyPr/>
        <a:lstStyle/>
        <a:p>
          <a:endParaRPr lang="en-US"/>
        </a:p>
      </dgm:t>
    </dgm:pt>
    <dgm:pt modelId="{DAACC609-068A-4CB1-9FFF-FAD625819D21}" type="pres">
      <dgm:prSet presAssocID="{4C2F15DE-B0A4-4E29-AAF1-55693CEF292C}" presName="nodeFollowingNodes" presStyleLbl="node1" presStyleIdx="3" presStyleCnt="7" custScaleX="104820" custScaleY="103867" custRadScaleRad="105943" custRadScaleInc="-38702">
        <dgm:presLayoutVars>
          <dgm:bulletEnabled val="1"/>
        </dgm:presLayoutVars>
      </dgm:prSet>
      <dgm:spPr/>
      <dgm:t>
        <a:bodyPr/>
        <a:lstStyle/>
        <a:p>
          <a:endParaRPr lang="en-US"/>
        </a:p>
      </dgm:t>
    </dgm:pt>
    <dgm:pt modelId="{FD5A1064-A70E-4259-BAC0-2D913F904F47}" type="pres">
      <dgm:prSet presAssocID="{1E9F7CFB-BBB7-4E97-8F7C-48BB859375C9}" presName="nodeFollowingNodes" presStyleLbl="node1" presStyleIdx="4" presStyleCnt="7" custScaleX="126726" custScaleY="122041" custRadScaleRad="111984" custRadScaleInc="45902">
        <dgm:presLayoutVars>
          <dgm:bulletEnabled val="1"/>
        </dgm:presLayoutVars>
      </dgm:prSet>
      <dgm:spPr/>
      <dgm:t>
        <a:bodyPr/>
        <a:lstStyle/>
        <a:p>
          <a:endParaRPr lang="en-US"/>
        </a:p>
      </dgm:t>
    </dgm:pt>
    <dgm:pt modelId="{C0D7B7EB-7161-443A-A062-800947E078A2}" type="pres">
      <dgm:prSet presAssocID="{B420C9B6-D9D7-4D2E-8A43-8D6823CFB49B}" presName="nodeFollowingNodes" presStyleLbl="node1" presStyleIdx="5" presStyleCnt="7" custScaleX="122037" custRadScaleRad="97933" custRadScaleInc="13702">
        <dgm:presLayoutVars>
          <dgm:bulletEnabled val="1"/>
        </dgm:presLayoutVars>
      </dgm:prSet>
      <dgm:spPr/>
      <dgm:t>
        <a:bodyPr/>
        <a:lstStyle/>
        <a:p>
          <a:endParaRPr lang="en-US"/>
        </a:p>
      </dgm:t>
    </dgm:pt>
    <dgm:pt modelId="{D4E05824-6A39-426B-A13D-2C71BE2A30BA}" type="pres">
      <dgm:prSet presAssocID="{5C5F6822-8E6D-42DD-B000-95E1635B29A8}" presName="nodeFollowingNodes" presStyleLbl="node1" presStyleIdx="6" presStyleCnt="7" custScaleY="138570" custRadScaleRad="112490" custRadScaleInc="-22693">
        <dgm:presLayoutVars>
          <dgm:bulletEnabled val="1"/>
        </dgm:presLayoutVars>
      </dgm:prSet>
      <dgm:spPr/>
      <dgm:t>
        <a:bodyPr/>
        <a:lstStyle/>
        <a:p>
          <a:endParaRPr lang="en-US"/>
        </a:p>
      </dgm:t>
    </dgm:pt>
  </dgm:ptLst>
  <dgm:cxnLst>
    <dgm:cxn modelId="{7BA23A2D-B7A9-4D3C-AB78-8136E4CBD989}" srcId="{4FF78EC0-CA62-41E4-B268-574523F356E4}" destId="{5C5F6822-8E6D-42DD-B000-95E1635B29A8}" srcOrd="6" destOrd="0" parTransId="{F9191C85-5029-4B4F-B50F-1FAEB4FC96CD}" sibTransId="{7CD83A72-FDA0-47AC-9A20-668BF6F14694}"/>
    <dgm:cxn modelId="{83966299-3268-4641-BE53-39027B0DD5BD}" type="presOf" srcId="{A22770D6-ECFD-4838-9829-D2DC65E95F0F}" destId="{AC0E42F9-3687-41F1-A775-0AAC8CB59CF0}" srcOrd="0" destOrd="0" presId="urn:microsoft.com/office/officeart/2005/8/layout/cycle3"/>
    <dgm:cxn modelId="{FEE40C49-DB42-48CA-ABC4-FB36A5A627FE}" type="presOf" srcId="{8E7EFC9C-EDE6-443B-AB94-7FA153ADC8E3}" destId="{E6464FBE-8F5A-4B86-BBB1-BAF249E84E12}" srcOrd="0" destOrd="0" presId="urn:microsoft.com/office/officeart/2005/8/layout/cycle3"/>
    <dgm:cxn modelId="{B7472458-51D3-4A00-92FE-1E67625B4EB0}" type="presOf" srcId="{4C2F15DE-B0A4-4E29-AAF1-55693CEF292C}" destId="{DAACC609-068A-4CB1-9FFF-FAD625819D21}" srcOrd="0" destOrd="0" presId="urn:microsoft.com/office/officeart/2005/8/layout/cycle3"/>
    <dgm:cxn modelId="{CFA37B0B-A98E-417A-9BC5-55E0251B9F5C}" srcId="{4FF78EC0-CA62-41E4-B268-574523F356E4}" destId="{A6EECACA-38A2-4BE3-9806-B6F12CBC8422}" srcOrd="0" destOrd="0" parTransId="{2F9789C2-4FE9-404C-90E5-EE29376D6329}" sibTransId="{8E7EFC9C-EDE6-443B-AB94-7FA153ADC8E3}"/>
    <dgm:cxn modelId="{CA7793AB-36F1-40DB-A420-F6D0AE623D0A}" type="presOf" srcId="{5C5F6822-8E6D-42DD-B000-95E1635B29A8}" destId="{D4E05824-6A39-426B-A13D-2C71BE2A30BA}" srcOrd="0" destOrd="0" presId="urn:microsoft.com/office/officeart/2005/8/layout/cycle3"/>
    <dgm:cxn modelId="{0BDDF326-707A-4F0A-8EE1-7995C60C2DDE}" srcId="{4FF78EC0-CA62-41E4-B268-574523F356E4}" destId="{4C2F15DE-B0A4-4E29-AAF1-55693CEF292C}" srcOrd="3" destOrd="0" parTransId="{A2079820-995E-41CA-9382-D14D42F43562}" sibTransId="{CD758D36-7F79-4D88-892D-6832FAD8C460}"/>
    <dgm:cxn modelId="{D6470B2F-E904-4CC3-96E6-8F16CF4518AF}" type="presOf" srcId="{3D72F69B-1727-40F0-9333-BE782983DEBC}" destId="{D4643BF0-E4A2-4660-B5E4-3621D6D18DFA}" srcOrd="0" destOrd="0" presId="urn:microsoft.com/office/officeart/2005/8/layout/cycle3"/>
    <dgm:cxn modelId="{83F8E724-88FA-4E44-A356-5DDA70B80778}" type="presOf" srcId="{1E9F7CFB-BBB7-4E97-8F7C-48BB859375C9}" destId="{FD5A1064-A70E-4259-BAC0-2D913F904F47}" srcOrd="0" destOrd="0" presId="urn:microsoft.com/office/officeart/2005/8/layout/cycle3"/>
    <dgm:cxn modelId="{7C7A06B0-5144-4870-975D-5423DD76A72D}" type="presOf" srcId="{B420C9B6-D9D7-4D2E-8A43-8D6823CFB49B}" destId="{C0D7B7EB-7161-443A-A062-800947E078A2}" srcOrd="0" destOrd="0" presId="urn:microsoft.com/office/officeart/2005/8/layout/cycle3"/>
    <dgm:cxn modelId="{462E4701-86DF-414D-93C8-201994C3EC33}" srcId="{4FF78EC0-CA62-41E4-B268-574523F356E4}" destId="{1E9F7CFB-BBB7-4E97-8F7C-48BB859375C9}" srcOrd="4" destOrd="0" parTransId="{01A4C62D-3D3E-45F2-A723-C2DB910AFF59}" sibTransId="{0A721CCF-03BA-4C8E-A697-4E06C7F52209}"/>
    <dgm:cxn modelId="{E2AD6E18-4CF5-4A1C-86DB-1BD41F696DC1}" srcId="{4FF78EC0-CA62-41E4-B268-574523F356E4}" destId="{A22770D6-ECFD-4838-9829-D2DC65E95F0F}" srcOrd="1" destOrd="0" parTransId="{2963CBB1-2278-4771-99B6-FD2DCBCC2D79}" sibTransId="{A6E54BED-1759-48EC-B3C0-10747F7576DD}"/>
    <dgm:cxn modelId="{D0D6EDE2-6FBE-4BE4-B6D5-F76036F1C59F}" type="presOf" srcId="{4FF78EC0-CA62-41E4-B268-574523F356E4}" destId="{4501CD75-68DA-48B7-AB7F-7CA81BD822AE}" srcOrd="0" destOrd="0" presId="urn:microsoft.com/office/officeart/2005/8/layout/cycle3"/>
    <dgm:cxn modelId="{7FE662E6-2E9A-4194-82BF-A6B2D9304F1A}" srcId="{4FF78EC0-CA62-41E4-B268-574523F356E4}" destId="{3D72F69B-1727-40F0-9333-BE782983DEBC}" srcOrd="2" destOrd="0" parTransId="{137AC566-10AB-493B-9A16-E3241EB4F9EF}" sibTransId="{63860948-F631-4DF0-91EA-D4DB3E43EB1E}"/>
    <dgm:cxn modelId="{50C1D3E1-7A64-4336-9FBA-CB05FDD4DFB8}" srcId="{4FF78EC0-CA62-41E4-B268-574523F356E4}" destId="{B420C9B6-D9D7-4D2E-8A43-8D6823CFB49B}" srcOrd="5" destOrd="0" parTransId="{7F2EDEE1-0A51-4ACC-997A-58EEB24DBE21}" sibTransId="{37C650EB-2982-4BA5-9516-521BABCB73F9}"/>
    <dgm:cxn modelId="{E178CE8D-C1C0-48B4-9E51-5675E33BBE9F}" type="presOf" srcId="{A6EECACA-38A2-4BE3-9806-B6F12CBC8422}" destId="{6F31FDF2-503E-4794-99A5-0901CBF0F416}" srcOrd="0" destOrd="0" presId="urn:microsoft.com/office/officeart/2005/8/layout/cycle3"/>
    <dgm:cxn modelId="{74E3523C-DF56-486B-ACC9-78FF60AFBE9A}" type="presParOf" srcId="{4501CD75-68DA-48B7-AB7F-7CA81BD822AE}" destId="{1198E3BF-EE35-4643-8420-A9244EF50DBA}" srcOrd="0" destOrd="0" presId="urn:microsoft.com/office/officeart/2005/8/layout/cycle3"/>
    <dgm:cxn modelId="{20B0BEF5-2654-4A17-8094-D6BDA7EEAB94}" type="presParOf" srcId="{1198E3BF-EE35-4643-8420-A9244EF50DBA}" destId="{6F31FDF2-503E-4794-99A5-0901CBF0F416}" srcOrd="0" destOrd="0" presId="urn:microsoft.com/office/officeart/2005/8/layout/cycle3"/>
    <dgm:cxn modelId="{ED55F451-84E7-46DD-AE7C-A99816E48CE6}" type="presParOf" srcId="{1198E3BF-EE35-4643-8420-A9244EF50DBA}" destId="{E6464FBE-8F5A-4B86-BBB1-BAF249E84E12}" srcOrd="1" destOrd="0" presId="urn:microsoft.com/office/officeart/2005/8/layout/cycle3"/>
    <dgm:cxn modelId="{E8A80745-EB1F-47A3-8BD6-B0E676308E6B}" type="presParOf" srcId="{1198E3BF-EE35-4643-8420-A9244EF50DBA}" destId="{AC0E42F9-3687-41F1-A775-0AAC8CB59CF0}" srcOrd="2" destOrd="0" presId="urn:microsoft.com/office/officeart/2005/8/layout/cycle3"/>
    <dgm:cxn modelId="{2A2E2EAD-A444-4522-9DAE-0F8830F2939E}" type="presParOf" srcId="{1198E3BF-EE35-4643-8420-A9244EF50DBA}" destId="{D4643BF0-E4A2-4660-B5E4-3621D6D18DFA}" srcOrd="3" destOrd="0" presId="urn:microsoft.com/office/officeart/2005/8/layout/cycle3"/>
    <dgm:cxn modelId="{F48FDD0A-B936-4A05-9D9A-6B89E86ED764}" type="presParOf" srcId="{1198E3BF-EE35-4643-8420-A9244EF50DBA}" destId="{DAACC609-068A-4CB1-9FFF-FAD625819D21}" srcOrd="4" destOrd="0" presId="urn:microsoft.com/office/officeart/2005/8/layout/cycle3"/>
    <dgm:cxn modelId="{3969B9FE-D88C-417A-80E4-D10B736F5A9C}" type="presParOf" srcId="{1198E3BF-EE35-4643-8420-A9244EF50DBA}" destId="{FD5A1064-A70E-4259-BAC0-2D913F904F47}" srcOrd="5" destOrd="0" presId="urn:microsoft.com/office/officeart/2005/8/layout/cycle3"/>
    <dgm:cxn modelId="{828EACAF-ECB0-4CFB-95DD-B6DECB08CC74}" type="presParOf" srcId="{1198E3BF-EE35-4643-8420-A9244EF50DBA}" destId="{C0D7B7EB-7161-443A-A062-800947E078A2}" srcOrd="6" destOrd="0" presId="urn:microsoft.com/office/officeart/2005/8/layout/cycle3"/>
    <dgm:cxn modelId="{613B2BE4-9DD9-4076-AAE9-1888D6F3B2BE}" type="presParOf" srcId="{1198E3BF-EE35-4643-8420-A9244EF50DBA}" destId="{D4E05824-6A39-426B-A13D-2C71BE2A30BA}"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11AB80-ECAE-49DB-B687-797A2F4D9DB0}" type="doc">
      <dgm:prSet loTypeId="urn:microsoft.com/office/officeart/2009/layout/CircleArrowProcess" loCatId="process" qsTypeId="urn:microsoft.com/office/officeart/2005/8/quickstyle/simple1" qsCatId="simple" csTypeId="urn:microsoft.com/office/officeart/2005/8/colors/colorful4" csCatId="colorful" phldr="1"/>
      <dgm:spPr/>
      <dgm:t>
        <a:bodyPr/>
        <a:lstStyle/>
        <a:p>
          <a:endParaRPr lang="en-US"/>
        </a:p>
      </dgm:t>
    </dgm:pt>
    <dgm:pt modelId="{E2C23BD9-15D1-4588-8C07-4E3AEED53F2A}">
      <dgm:prSet phldrT="[Text]" custT="1"/>
      <dgm:spPr/>
      <dgm:t>
        <a:bodyPr/>
        <a:lstStyle/>
        <a:p>
          <a:r>
            <a:rPr lang="en-US" sz="2000" b="1" dirty="0" smtClean="0"/>
            <a:t>Input</a:t>
          </a:r>
          <a:endParaRPr lang="en-US" sz="2000" b="1" dirty="0"/>
        </a:p>
      </dgm:t>
    </dgm:pt>
    <dgm:pt modelId="{A67A7180-D95B-480E-9FDB-79BA0D0A6EAD}" type="parTrans" cxnId="{1F891C6F-7EE2-4151-BE3F-38D6366D0CF2}">
      <dgm:prSet/>
      <dgm:spPr/>
      <dgm:t>
        <a:bodyPr/>
        <a:lstStyle/>
        <a:p>
          <a:endParaRPr lang="en-US"/>
        </a:p>
      </dgm:t>
    </dgm:pt>
    <dgm:pt modelId="{3B8C68E7-D6D7-4D45-B164-403C74152DDC}" type="sibTrans" cxnId="{1F891C6F-7EE2-4151-BE3F-38D6366D0CF2}">
      <dgm:prSet/>
      <dgm:spPr/>
      <dgm:t>
        <a:bodyPr/>
        <a:lstStyle/>
        <a:p>
          <a:endParaRPr lang="en-US"/>
        </a:p>
      </dgm:t>
    </dgm:pt>
    <dgm:pt modelId="{5D8DD7A0-DAAE-4727-9361-9F96BF450A34}">
      <dgm:prSet phldrT="[Text]" custT="1"/>
      <dgm:spPr/>
      <dgm:t>
        <a:bodyPr/>
        <a:lstStyle/>
        <a:p>
          <a:r>
            <a:rPr lang="en-US" sz="2000" b="1" dirty="0" smtClean="0"/>
            <a:t>Analysis</a:t>
          </a:r>
          <a:endParaRPr lang="en-US" sz="2000" b="1" dirty="0"/>
        </a:p>
      </dgm:t>
    </dgm:pt>
    <dgm:pt modelId="{9041C5BC-4071-4D22-AC47-1B13CA8331FC}" type="parTrans" cxnId="{21DC1968-E216-430B-BA55-D84FD444EBE4}">
      <dgm:prSet/>
      <dgm:spPr/>
      <dgm:t>
        <a:bodyPr/>
        <a:lstStyle/>
        <a:p>
          <a:endParaRPr lang="en-US"/>
        </a:p>
      </dgm:t>
    </dgm:pt>
    <dgm:pt modelId="{4F9C4A58-69D9-4D8E-84F9-FD46EE440415}" type="sibTrans" cxnId="{21DC1968-E216-430B-BA55-D84FD444EBE4}">
      <dgm:prSet/>
      <dgm:spPr/>
      <dgm:t>
        <a:bodyPr/>
        <a:lstStyle/>
        <a:p>
          <a:endParaRPr lang="en-US"/>
        </a:p>
      </dgm:t>
    </dgm:pt>
    <dgm:pt modelId="{D26C54F6-FEBA-4198-B240-A67E4EE6165E}">
      <dgm:prSet phldrT="[Text]" custT="1"/>
      <dgm:spPr/>
      <dgm:t>
        <a:bodyPr/>
        <a:lstStyle/>
        <a:p>
          <a:r>
            <a:rPr lang="en-US" sz="2000" b="1" dirty="0" smtClean="0"/>
            <a:t>Decision Making</a:t>
          </a:r>
          <a:endParaRPr lang="en-US" sz="2000" b="1" dirty="0"/>
        </a:p>
      </dgm:t>
    </dgm:pt>
    <dgm:pt modelId="{EBA67605-3490-4820-B657-44A12F0499EC}" type="parTrans" cxnId="{69EE395E-C299-4E28-AFBE-93432357B454}">
      <dgm:prSet/>
      <dgm:spPr/>
      <dgm:t>
        <a:bodyPr/>
        <a:lstStyle/>
        <a:p>
          <a:endParaRPr lang="en-US"/>
        </a:p>
      </dgm:t>
    </dgm:pt>
    <dgm:pt modelId="{659A1680-51E1-4AFC-98E2-9753C1BB2944}" type="sibTrans" cxnId="{69EE395E-C299-4E28-AFBE-93432357B454}">
      <dgm:prSet/>
      <dgm:spPr/>
      <dgm:t>
        <a:bodyPr/>
        <a:lstStyle/>
        <a:p>
          <a:endParaRPr lang="en-US"/>
        </a:p>
      </dgm:t>
    </dgm:pt>
    <dgm:pt modelId="{8B79AF28-A89C-45A4-8364-913B28A9FBEE}">
      <dgm:prSet phldrT="[Text]" custT="1"/>
      <dgm:spPr/>
      <dgm:t>
        <a:bodyPr/>
        <a:lstStyle/>
        <a:p>
          <a:r>
            <a:rPr lang="en-US" sz="2000" b="1" dirty="0" smtClean="0"/>
            <a:t>Report Back</a:t>
          </a:r>
          <a:endParaRPr lang="en-US" sz="2000" b="1" dirty="0"/>
        </a:p>
      </dgm:t>
    </dgm:pt>
    <dgm:pt modelId="{149C3E7C-6CD5-44C1-9A36-D7009172353F}" type="parTrans" cxnId="{C4BEBF00-027B-44AD-B570-43C6B580A2DF}">
      <dgm:prSet/>
      <dgm:spPr/>
      <dgm:t>
        <a:bodyPr/>
        <a:lstStyle/>
        <a:p>
          <a:endParaRPr lang="en-US"/>
        </a:p>
      </dgm:t>
    </dgm:pt>
    <dgm:pt modelId="{BDB4D18D-45E9-45BC-A67C-14680DF953D3}" type="sibTrans" cxnId="{C4BEBF00-027B-44AD-B570-43C6B580A2DF}">
      <dgm:prSet/>
      <dgm:spPr/>
      <dgm:t>
        <a:bodyPr/>
        <a:lstStyle/>
        <a:p>
          <a:endParaRPr lang="en-US"/>
        </a:p>
      </dgm:t>
    </dgm:pt>
    <dgm:pt modelId="{2122E6E8-56C6-4B44-B421-713B12B0E5E8}" type="pres">
      <dgm:prSet presAssocID="{9311AB80-ECAE-49DB-B687-797A2F4D9DB0}" presName="Name0" presStyleCnt="0">
        <dgm:presLayoutVars>
          <dgm:chMax val="7"/>
          <dgm:chPref val="7"/>
          <dgm:dir/>
          <dgm:animLvl val="lvl"/>
        </dgm:presLayoutVars>
      </dgm:prSet>
      <dgm:spPr/>
      <dgm:t>
        <a:bodyPr/>
        <a:lstStyle/>
        <a:p>
          <a:endParaRPr lang="en-US"/>
        </a:p>
      </dgm:t>
    </dgm:pt>
    <dgm:pt modelId="{2C34A71A-A5B6-4E84-845E-8512277CA586}" type="pres">
      <dgm:prSet presAssocID="{E2C23BD9-15D1-4588-8C07-4E3AEED53F2A}" presName="Accent1" presStyleCnt="0"/>
      <dgm:spPr/>
    </dgm:pt>
    <dgm:pt modelId="{C41E213F-BA1C-4255-BDA6-21B9C03AADB9}" type="pres">
      <dgm:prSet presAssocID="{E2C23BD9-15D1-4588-8C07-4E3AEED53F2A}" presName="Accent" presStyleLbl="node1" presStyleIdx="0" presStyleCnt="4" custLinFactNeighborX="-1489" custLinFactNeighborY="-1056"/>
      <dgm:spPr/>
    </dgm:pt>
    <dgm:pt modelId="{3389B960-2D48-4438-9F3B-B18CA651D3A7}" type="pres">
      <dgm:prSet presAssocID="{E2C23BD9-15D1-4588-8C07-4E3AEED53F2A}" presName="Parent1" presStyleLbl="revTx" presStyleIdx="0" presStyleCnt="4">
        <dgm:presLayoutVars>
          <dgm:chMax val="1"/>
          <dgm:chPref val="1"/>
          <dgm:bulletEnabled val="1"/>
        </dgm:presLayoutVars>
      </dgm:prSet>
      <dgm:spPr/>
      <dgm:t>
        <a:bodyPr/>
        <a:lstStyle/>
        <a:p>
          <a:endParaRPr lang="en-US"/>
        </a:p>
      </dgm:t>
    </dgm:pt>
    <dgm:pt modelId="{B84C593F-6C00-4C98-A2DB-4B3DB00A9C87}" type="pres">
      <dgm:prSet presAssocID="{5D8DD7A0-DAAE-4727-9361-9F96BF450A34}" presName="Accent2" presStyleCnt="0"/>
      <dgm:spPr/>
    </dgm:pt>
    <dgm:pt modelId="{B35CBD01-2141-4A44-9640-4B70D989486C}" type="pres">
      <dgm:prSet presAssocID="{5D8DD7A0-DAAE-4727-9361-9F96BF450A34}" presName="Accent" presStyleLbl="node1" presStyleIdx="1" presStyleCnt="4" custLinFactNeighborX="-390" custLinFactNeighborY="3980"/>
      <dgm:spPr/>
    </dgm:pt>
    <dgm:pt modelId="{078A54C6-6614-47FD-9FF8-E0A296D7351B}" type="pres">
      <dgm:prSet presAssocID="{5D8DD7A0-DAAE-4727-9361-9F96BF450A34}" presName="Parent2" presStyleLbl="revTx" presStyleIdx="1" presStyleCnt="4">
        <dgm:presLayoutVars>
          <dgm:chMax val="1"/>
          <dgm:chPref val="1"/>
          <dgm:bulletEnabled val="1"/>
        </dgm:presLayoutVars>
      </dgm:prSet>
      <dgm:spPr/>
      <dgm:t>
        <a:bodyPr/>
        <a:lstStyle/>
        <a:p>
          <a:endParaRPr lang="en-US"/>
        </a:p>
      </dgm:t>
    </dgm:pt>
    <dgm:pt modelId="{06E396B6-FEA8-40F8-83C6-108E6DF8A8D8}" type="pres">
      <dgm:prSet presAssocID="{D26C54F6-FEBA-4198-B240-A67E4EE6165E}" presName="Accent3" presStyleCnt="0"/>
      <dgm:spPr/>
    </dgm:pt>
    <dgm:pt modelId="{8523F584-BD4A-4929-A352-EF98E8A789A5}" type="pres">
      <dgm:prSet presAssocID="{D26C54F6-FEBA-4198-B240-A67E4EE6165E}" presName="Accent" presStyleLbl="node1" presStyleIdx="2" presStyleCnt="4"/>
      <dgm:spPr/>
    </dgm:pt>
    <dgm:pt modelId="{8975FA9B-DB30-4AF6-9B30-DACF2358C6E3}" type="pres">
      <dgm:prSet presAssocID="{D26C54F6-FEBA-4198-B240-A67E4EE6165E}" presName="Parent3" presStyleLbl="revTx" presStyleIdx="2" presStyleCnt="4">
        <dgm:presLayoutVars>
          <dgm:chMax val="1"/>
          <dgm:chPref val="1"/>
          <dgm:bulletEnabled val="1"/>
        </dgm:presLayoutVars>
      </dgm:prSet>
      <dgm:spPr/>
      <dgm:t>
        <a:bodyPr/>
        <a:lstStyle/>
        <a:p>
          <a:endParaRPr lang="en-US"/>
        </a:p>
      </dgm:t>
    </dgm:pt>
    <dgm:pt modelId="{ACA8322C-1B51-4B2B-802E-199BF57D8D39}" type="pres">
      <dgm:prSet presAssocID="{8B79AF28-A89C-45A4-8364-913B28A9FBEE}" presName="Accent4" presStyleCnt="0"/>
      <dgm:spPr/>
    </dgm:pt>
    <dgm:pt modelId="{7481B3E1-B0C4-4412-911F-309B67B4A9E3}" type="pres">
      <dgm:prSet presAssocID="{8B79AF28-A89C-45A4-8364-913B28A9FBEE}" presName="Accent" presStyleLbl="node1" presStyleIdx="3" presStyleCnt="4"/>
      <dgm:spPr/>
    </dgm:pt>
    <dgm:pt modelId="{2FFB5F0F-F70D-4A99-B302-39F84DBDCDF7}" type="pres">
      <dgm:prSet presAssocID="{8B79AF28-A89C-45A4-8364-913B28A9FBEE}" presName="Parent4" presStyleLbl="revTx" presStyleIdx="3" presStyleCnt="4">
        <dgm:presLayoutVars>
          <dgm:chMax val="1"/>
          <dgm:chPref val="1"/>
          <dgm:bulletEnabled val="1"/>
        </dgm:presLayoutVars>
      </dgm:prSet>
      <dgm:spPr/>
      <dgm:t>
        <a:bodyPr/>
        <a:lstStyle/>
        <a:p>
          <a:endParaRPr lang="en-US"/>
        </a:p>
      </dgm:t>
    </dgm:pt>
  </dgm:ptLst>
  <dgm:cxnLst>
    <dgm:cxn modelId="{69EE395E-C299-4E28-AFBE-93432357B454}" srcId="{9311AB80-ECAE-49DB-B687-797A2F4D9DB0}" destId="{D26C54F6-FEBA-4198-B240-A67E4EE6165E}" srcOrd="2" destOrd="0" parTransId="{EBA67605-3490-4820-B657-44A12F0499EC}" sibTransId="{659A1680-51E1-4AFC-98E2-9753C1BB2944}"/>
    <dgm:cxn modelId="{1F891C6F-7EE2-4151-BE3F-38D6366D0CF2}" srcId="{9311AB80-ECAE-49DB-B687-797A2F4D9DB0}" destId="{E2C23BD9-15D1-4588-8C07-4E3AEED53F2A}" srcOrd="0" destOrd="0" parTransId="{A67A7180-D95B-480E-9FDB-79BA0D0A6EAD}" sibTransId="{3B8C68E7-D6D7-4D45-B164-403C74152DDC}"/>
    <dgm:cxn modelId="{C4BEBF00-027B-44AD-B570-43C6B580A2DF}" srcId="{9311AB80-ECAE-49DB-B687-797A2F4D9DB0}" destId="{8B79AF28-A89C-45A4-8364-913B28A9FBEE}" srcOrd="3" destOrd="0" parTransId="{149C3E7C-6CD5-44C1-9A36-D7009172353F}" sibTransId="{BDB4D18D-45E9-45BC-A67C-14680DF953D3}"/>
    <dgm:cxn modelId="{604E4533-8871-473E-B294-81163EA8CBB7}" type="presOf" srcId="{8B79AF28-A89C-45A4-8364-913B28A9FBEE}" destId="{2FFB5F0F-F70D-4A99-B302-39F84DBDCDF7}" srcOrd="0" destOrd="0" presId="urn:microsoft.com/office/officeart/2009/layout/CircleArrowProcess"/>
    <dgm:cxn modelId="{CF592ED0-4A8B-43F5-8A39-A316DF30FA83}" type="presOf" srcId="{D26C54F6-FEBA-4198-B240-A67E4EE6165E}" destId="{8975FA9B-DB30-4AF6-9B30-DACF2358C6E3}" srcOrd="0" destOrd="0" presId="urn:microsoft.com/office/officeart/2009/layout/CircleArrowProcess"/>
    <dgm:cxn modelId="{35F70240-DB69-4F27-9B26-28529BE9B8FF}" type="presOf" srcId="{E2C23BD9-15D1-4588-8C07-4E3AEED53F2A}" destId="{3389B960-2D48-4438-9F3B-B18CA651D3A7}" srcOrd="0" destOrd="0" presId="urn:microsoft.com/office/officeart/2009/layout/CircleArrowProcess"/>
    <dgm:cxn modelId="{21DC1968-E216-430B-BA55-D84FD444EBE4}" srcId="{9311AB80-ECAE-49DB-B687-797A2F4D9DB0}" destId="{5D8DD7A0-DAAE-4727-9361-9F96BF450A34}" srcOrd="1" destOrd="0" parTransId="{9041C5BC-4071-4D22-AC47-1B13CA8331FC}" sibTransId="{4F9C4A58-69D9-4D8E-84F9-FD46EE440415}"/>
    <dgm:cxn modelId="{FA016321-5E5C-4BC9-9CC5-C1BDFE181389}" type="presOf" srcId="{5D8DD7A0-DAAE-4727-9361-9F96BF450A34}" destId="{078A54C6-6614-47FD-9FF8-E0A296D7351B}" srcOrd="0" destOrd="0" presId="urn:microsoft.com/office/officeart/2009/layout/CircleArrowProcess"/>
    <dgm:cxn modelId="{C78D7206-EC0B-48CC-B19D-0CD68EE6F0F3}" type="presOf" srcId="{9311AB80-ECAE-49DB-B687-797A2F4D9DB0}" destId="{2122E6E8-56C6-4B44-B421-713B12B0E5E8}" srcOrd="0" destOrd="0" presId="urn:microsoft.com/office/officeart/2009/layout/CircleArrowProcess"/>
    <dgm:cxn modelId="{F2C33130-CABC-4855-9F7E-8CD097AB65B0}" type="presParOf" srcId="{2122E6E8-56C6-4B44-B421-713B12B0E5E8}" destId="{2C34A71A-A5B6-4E84-845E-8512277CA586}" srcOrd="0" destOrd="0" presId="urn:microsoft.com/office/officeart/2009/layout/CircleArrowProcess"/>
    <dgm:cxn modelId="{88AD5CA7-E5AB-4D5C-8138-7983337EBCC3}" type="presParOf" srcId="{2C34A71A-A5B6-4E84-845E-8512277CA586}" destId="{C41E213F-BA1C-4255-BDA6-21B9C03AADB9}" srcOrd="0" destOrd="0" presId="urn:microsoft.com/office/officeart/2009/layout/CircleArrowProcess"/>
    <dgm:cxn modelId="{D7A7F301-7E75-4CFE-8E5B-E854E1F0FD4E}" type="presParOf" srcId="{2122E6E8-56C6-4B44-B421-713B12B0E5E8}" destId="{3389B960-2D48-4438-9F3B-B18CA651D3A7}" srcOrd="1" destOrd="0" presId="urn:microsoft.com/office/officeart/2009/layout/CircleArrowProcess"/>
    <dgm:cxn modelId="{56E8C029-9A58-4678-8AE4-E905F97E52D9}" type="presParOf" srcId="{2122E6E8-56C6-4B44-B421-713B12B0E5E8}" destId="{B84C593F-6C00-4C98-A2DB-4B3DB00A9C87}" srcOrd="2" destOrd="0" presId="urn:microsoft.com/office/officeart/2009/layout/CircleArrowProcess"/>
    <dgm:cxn modelId="{2C248E72-FFE9-4C24-A2D4-2F07681E9A30}" type="presParOf" srcId="{B84C593F-6C00-4C98-A2DB-4B3DB00A9C87}" destId="{B35CBD01-2141-4A44-9640-4B70D989486C}" srcOrd="0" destOrd="0" presId="urn:microsoft.com/office/officeart/2009/layout/CircleArrowProcess"/>
    <dgm:cxn modelId="{0019ED2A-A6BF-45B5-A904-F94AC575F24D}" type="presParOf" srcId="{2122E6E8-56C6-4B44-B421-713B12B0E5E8}" destId="{078A54C6-6614-47FD-9FF8-E0A296D7351B}" srcOrd="3" destOrd="0" presId="urn:microsoft.com/office/officeart/2009/layout/CircleArrowProcess"/>
    <dgm:cxn modelId="{D428D417-AC17-459F-BC82-1834216B6293}" type="presParOf" srcId="{2122E6E8-56C6-4B44-B421-713B12B0E5E8}" destId="{06E396B6-FEA8-40F8-83C6-108E6DF8A8D8}" srcOrd="4" destOrd="0" presId="urn:microsoft.com/office/officeart/2009/layout/CircleArrowProcess"/>
    <dgm:cxn modelId="{CF01E7BA-7A86-4C59-8D82-C4ED1416E543}" type="presParOf" srcId="{06E396B6-FEA8-40F8-83C6-108E6DF8A8D8}" destId="{8523F584-BD4A-4929-A352-EF98E8A789A5}" srcOrd="0" destOrd="0" presId="urn:microsoft.com/office/officeart/2009/layout/CircleArrowProcess"/>
    <dgm:cxn modelId="{C359D553-679A-40F3-BD82-2096C55005EB}" type="presParOf" srcId="{2122E6E8-56C6-4B44-B421-713B12B0E5E8}" destId="{8975FA9B-DB30-4AF6-9B30-DACF2358C6E3}" srcOrd="5" destOrd="0" presId="urn:microsoft.com/office/officeart/2009/layout/CircleArrowProcess"/>
    <dgm:cxn modelId="{0099DECC-F193-442B-8306-64D8A6FC57E9}" type="presParOf" srcId="{2122E6E8-56C6-4B44-B421-713B12B0E5E8}" destId="{ACA8322C-1B51-4B2B-802E-199BF57D8D39}" srcOrd="6" destOrd="0" presId="urn:microsoft.com/office/officeart/2009/layout/CircleArrowProcess"/>
    <dgm:cxn modelId="{6636F4D8-024D-4500-8E24-32FD5DC16A35}" type="presParOf" srcId="{ACA8322C-1B51-4B2B-802E-199BF57D8D39}" destId="{7481B3E1-B0C4-4412-911F-309B67B4A9E3}" srcOrd="0" destOrd="0" presId="urn:microsoft.com/office/officeart/2009/layout/CircleArrowProcess"/>
    <dgm:cxn modelId="{C0511EC8-3F9E-4498-9ACA-D5251DA0BE45}" type="presParOf" srcId="{2122E6E8-56C6-4B44-B421-713B12B0E5E8}" destId="{2FFB5F0F-F70D-4A99-B302-39F84DBDCDF7}" srcOrd="7"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F78EC0-CA62-41E4-B268-574523F356E4}" type="doc">
      <dgm:prSet loTypeId="urn:microsoft.com/office/officeart/2005/8/layout/cycle3" loCatId="cycle" qsTypeId="urn:microsoft.com/office/officeart/2005/8/quickstyle/simple2" qsCatId="simple" csTypeId="urn:microsoft.com/office/officeart/2005/8/colors/colorful2" csCatId="colorful" phldr="1"/>
      <dgm:spPr/>
      <dgm:t>
        <a:bodyPr/>
        <a:lstStyle/>
        <a:p>
          <a:endParaRPr lang="en-US"/>
        </a:p>
      </dgm:t>
    </dgm:pt>
    <dgm:pt modelId="{A6EECACA-38A2-4BE3-9806-B6F12CBC8422}">
      <dgm:prSet phldrT="[Text]" custT="1"/>
      <dgm:spPr>
        <a:solidFill>
          <a:srgbClr val="6666FF"/>
        </a:solidFill>
      </dgm:spPr>
      <dgm:t>
        <a:bodyPr/>
        <a:lstStyle/>
        <a:p>
          <a:r>
            <a:rPr lang="en-US" sz="2400" b="1" dirty="0" smtClean="0">
              <a:solidFill>
                <a:schemeClr val="tx1"/>
              </a:solidFill>
            </a:rPr>
            <a:t>Comp Plan Review/Updates</a:t>
          </a:r>
          <a:endParaRPr lang="en-US" sz="2400" b="1" dirty="0">
            <a:solidFill>
              <a:schemeClr val="tx1"/>
            </a:solidFill>
          </a:endParaRPr>
        </a:p>
      </dgm:t>
    </dgm:pt>
    <dgm:pt modelId="{2F9789C2-4FE9-404C-90E5-EE29376D6329}" type="parTrans" cxnId="{CFA37B0B-A98E-417A-9BC5-55E0251B9F5C}">
      <dgm:prSet/>
      <dgm:spPr/>
      <dgm:t>
        <a:bodyPr/>
        <a:lstStyle/>
        <a:p>
          <a:endParaRPr lang="en-US" sz="900" b="1"/>
        </a:p>
      </dgm:t>
    </dgm:pt>
    <dgm:pt modelId="{8E7EFC9C-EDE6-443B-AB94-7FA153ADC8E3}" type="sibTrans" cxnId="{CFA37B0B-A98E-417A-9BC5-55E0251B9F5C}">
      <dgm:prSet custT="1"/>
      <dgm:spPr/>
      <dgm:t>
        <a:bodyPr/>
        <a:lstStyle/>
        <a:p>
          <a:endParaRPr lang="en-US" sz="930" b="1" baseline="0"/>
        </a:p>
      </dgm:t>
    </dgm:pt>
    <dgm:pt modelId="{3D72F69B-1727-40F0-9333-BE782983DEBC}">
      <dgm:prSet phldrT="[Text]" custT="1"/>
      <dgm:spPr/>
      <dgm:t>
        <a:bodyPr/>
        <a:lstStyle/>
        <a:p>
          <a:pPr>
            <a:lnSpc>
              <a:spcPct val="90000"/>
            </a:lnSpc>
            <a:spcAft>
              <a:spcPts val="0"/>
            </a:spcAft>
          </a:pPr>
          <a:r>
            <a:rPr lang="en-US" sz="1800" b="1" dirty="0" smtClean="0">
              <a:solidFill>
                <a:schemeClr val="tx1"/>
              </a:solidFill>
            </a:rPr>
            <a:t>Epi Profile &amp; Needs</a:t>
          </a:r>
        </a:p>
        <a:p>
          <a:pPr>
            <a:lnSpc>
              <a:spcPct val="90000"/>
            </a:lnSpc>
            <a:spcAft>
              <a:spcPts val="0"/>
            </a:spcAft>
          </a:pPr>
          <a:r>
            <a:rPr lang="en-US" sz="1800" b="1" dirty="0" smtClean="0">
              <a:solidFill>
                <a:schemeClr val="tx1"/>
              </a:solidFill>
            </a:rPr>
            <a:t>Assessment</a:t>
          </a:r>
          <a:endParaRPr lang="en-US" sz="1800" b="1" dirty="0">
            <a:solidFill>
              <a:schemeClr val="tx1"/>
            </a:solidFill>
          </a:endParaRPr>
        </a:p>
      </dgm:t>
    </dgm:pt>
    <dgm:pt modelId="{137AC566-10AB-493B-9A16-E3241EB4F9EF}" type="parTrans" cxnId="{7FE662E6-2E9A-4194-82BF-A6B2D9304F1A}">
      <dgm:prSet/>
      <dgm:spPr/>
      <dgm:t>
        <a:bodyPr/>
        <a:lstStyle/>
        <a:p>
          <a:endParaRPr lang="en-US" sz="900" b="1"/>
        </a:p>
      </dgm:t>
    </dgm:pt>
    <dgm:pt modelId="{63860948-F631-4DF0-91EA-D4DB3E43EB1E}" type="sibTrans" cxnId="{7FE662E6-2E9A-4194-82BF-A6B2D9304F1A}">
      <dgm:prSet custT="1"/>
      <dgm:spPr/>
      <dgm:t>
        <a:bodyPr/>
        <a:lstStyle/>
        <a:p>
          <a:endParaRPr lang="en-US" sz="900" b="1"/>
        </a:p>
      </dgm:t>
    </dgm:pt>
    <dgm:pt modelId="{4C2F15DE-B0A4-4E29-AAF1-55693CEF292C}">
      <dgm:prSet phldrT="[Text]" custT="1"/>
      <dgm:spPr/>
      <dgm:t>
        <a:bodyPr/>
        <a:lstStyle/>
        <a:p>
          <a:r>
            <a:rPr lang="en-US" sz="1800" b="1" dirty="0" smtClean="0">
              <a:solidFill>
                <a:schemeClr val="tx1"/>
              </a:solidFill>
            </a:rPr>
            <a:t>Review of All Data </a:t>
          </a:r>
          <a:endParaRPr lang="en-US" sz="1800" b="1" dirty="0">
            <a:solidFill>
              <a:schemeClr val="tx1"/>
            </a:solidFill>
          </a:endParaRPr>
        </a:p>
      </dgm:t>
    </dgm:pt>
    <dgm:pt modelId="{A2079820-995E-41CA-9382-D14D42F43562}" type="parTrans" cxnId="{0BDDF326-707A-4F0A-8EE1-7995C60C2DDE}">
      <dgm:prSet/>
      <dgm:spPr/>
      <dgm:t>
        <a:bodyPr/>
        <a:lstStyle/>
        <a:p>
          <a:endParaRPr lang="en-US" sz="900" b="1"/>
        </a:p>
      </dgm:t>
    </dgm:pt>
    <dgm:pt modelId="{CD758D36-7F79-4D88-892D-6832FAD8C460}" type="sibTrans" cxnId="{0BDDF326-707A-4F0A-8EE1-7995C60C2DDE}">
      <dgm:prSet custT="1"/>
      <dgm:spPr/>
      <dgm:t>
        <a:bodyPr/>
        <a:lstStyle/>
        <a:p>
          <a:endParaRPr lang="en-US" sz="900" b="1"/>
        </a:p>
      </dgm:t>
    </dgm:pt>
    <dgm:pt modelId="{1E9F7CFB-BBB7-4E97-8F7C-48BB859375C9}">
      <dgm:prSet phldrT="[Text]" custT="1"/>
      <dgm:spPr/>
      <dgm:t>
        <a:bodyPr/>
        <a:lstStyle/>
        <a:p>
          <a:r>
            <a:rPr lang="en-US" sz="1800" b="1" dirty="0" smtClean="0">
              <a:solidFill>
                <a:schemeClr val="tx1"/>
              </a:solidFill>
            </a:rPr>
            <a:t>Priority Setting &amp; Resource Allocation</a:t>
          </a:r>
          <a:endParaRPr lang="en-US" sz="1800" b="1" dirty="0">
            <a:solidFill>
              <a:schemeClr val="tx1"/>
            </a:solidFill>
          </a:endParaRPr>
        </a:p>
      </dgm:t>
    </dgm:pt>
    <dgm:pt modelId="{01A4C62D-3D3E-45F2-A723-C2DB910AFF59}" type="parTrans" cxnId="{462E4701-86DF-414D-93C8-201994C3EC33}">
      <dgm:prSet/>
      <dgm:spPr/>
      <dgm:t>
        <a:bodyPr/>
        <a:lstStyle/>
        <a:p>
          <a:endParaRPr lang="en-US" sz="900" b="1"/>
        </a:p>
      </dgm:t>
    </dgm:pt>
    <dgm:pt modelId="{0A721CCF-03BA-4C8E-A697-4E06C7F52209}" type="sibTrans" cxnId="{462E4701-86DF-414D-93C8-201994C3EC33}">
      <dgm:prSet custT="1"/>
      <dgm:spPr/>
      <dgm:t>
        <a:bodyPr/>
        <a:lstStyle/>
        <a:p>
          <a:endParaRPr lang="en-US" sz="900" b="1">
            <a:solidFill>
              <a:schemeClr val="tx1"/>
            </a:solidFill>
          </a:endParaRPr>
        </a:p>
      </dgm:t>
    </dgm:pt>
    <dgm:pt modelId="{B420C9B6-D9D7-4D2E-8A43-8D6823CFB49B}">
      <dgm:prSet phldrT="[Text]" custT="1"/>
      <dgm:spPr/>
      <dgm:t>
        <a:bodyPr/>
        <a:lstStyle/>
        <a:p>
          <a:r>
            <a:rPr lang="en-US" sz="1800" b="1" dirty="0" smtClean="0">
              <a:solidFill>
                <a:schemeClr val="tx1"/>
              </a:solidFill>
            </a:rPr>
            <a:t>Data Review &amp; Reallocation</a:t>
          </a:r>
          <a:endParaRPr lang="en-US" sz="1800" b="1" dirty="0">
            <a:solidFill>
              <a:schemeClr val="tx1"/>
            </a:solidFill>
          </a:endParaRPr>
        </a:p>
      </dgm:t>
    </dgm:pt>
    <dgm:pt modelId="{7F2EDEE1-0A51-4ACC-997A-58EEB24DBE21}" type="parTrans" cxnId="{50C1D3E1-7A64-4336-9FBA-CB05FDD4DFB8}">
      <dgm:prSet/>
      <dgm:spPr/>
      <dgm:t>
        <a:bodyPr/>
        <a:lstStyle/>
        <a:p>
          <a:endParaRPr lang="en-US" sz="900" b="1"/>
        </a:p>
      </dgm:t>
    </dgm:pt>
    <dgm:pt modelId="{37C650EB-2982-4BA5-9516-521BABCB73F9}" type="sibTrans" cxnId="{50C1D3E1-7A64-4336-9FBA-CB05FDD4DFB8}">
      <dgm:prSet custT="1"/>
      <dgm:spPr/>
      <dgm:t>
        <a:bodyPr/>
        <a:lstStyle/>
        <a:p>
          <a:endParaRPr lang="en-US" sz="900" b="1"/>
        </a:p>
      </dgm:t>
    </dgm:pt>
    <dgm:pt modelId="{5C5F6822-8E6D-42DD-B000-95E1635B29A8}">
      <dgm:prSet custT="1"/>
      <dgm:spPr>
        <a:solidFill>
          <a:schemeClr val="accent4">
            <a:lumMod val="60000"/>
            <a:lumOff val="40000"/>
          </a:schemeClr>
        </a:solidFill>
      </dgm:spPr>
      <dgm:t>
        <a:bodyPr/>
        <a:lstStyle/>
        <a:p>
          <a:r>
            <a:rPr lang="en-US" sz="1800" b="1" dirty="0" smtClean="0">
              <a:solidFill>
                <a:schemeClr val="tx1"/>
              </a:solidFill>
            </a:rPr>
            <a:t>Evaluation &amp; Planning Outcomes</a:t>
          </a:r>
          <a:endParaRPr lang="en-US" sz="1800" b="1" dirty="0">
            <a:solidFill>
              <a:schemeClr val="tx1"/>
            </a:solidFill>
          </a:endParaRPr>
        </a:p>
      </dgm:t>
    </dgm:pt>
    <dgm:pt modelId="{F9191C85-5029-4B4F-B50F-1FAEB4FC96CD}" type="parTrans" cxnId="{7BA23A2D-B7A9-4D3C-AB78-8136E4CBD989}">
      <dgm:prSet/>
      <dgm:spPr/>
      <dgm:t>
        <a:bodyPr/>
        <a:lstStyle/>
        <a:p>
          <a:endParaRPr lang="en-US" sz="900" b="1"/>
        </a:p>
      </dgm:t>
    </dgm:pt>
    <dgm:pt modelId="{7CD83A72-FDA0-47AC-9A20-668BF6F14694}" type="sibTrans" cxnId="{7BA23A2D-B7A9-4D3C-AB78-8136E4CBD989}">
      <dgm:prSet custT="1"/>
      <dgm:spPr/>
      <dgm:t>
        <a:bodyPr/>
        <a:lstStyle/>
        <a:p>
          <a:endParaRPr lang="en-US" sz="900" b="1"/>
        </a:p>
      </dgm:t>
    </dgm:pt>
    <dgm:pt modelId="{A22770D6-ECFD-4838-9829-D2DC65E95F0F}">
      <dgm:prSet phldrT="[Text]" custT="1"/>
      <dgm:spPr>
        <a:solidFill>
          <a:schemeClr val="accent4">
            <a:lumMod val="40000"/>
            <a:lumOff val="60000"/>
          </a:schemeClr>
        </a:solidFill>
      </dgm:spPr>
      <dgm:t>
        <a:bodyPr/>
        <a:lstStyle/>
        <a:p>
          <a:r>
            <a:rPr lang="en-US" sz="1800" b="1" dirty="0" smtClean="0">
              <a:solidFill>
                <a:schemeClr val="tx1"/>
              </a:solidFill>
            </a:rPr>
            <a:t>Annual Plan to Plan</a:t>
          </a:r>
          <a:endParaRPr lang="en-US" sz="1800" b="1" dirty="0">
            <a:solidFill>
              <a:schemeClr val="tx1"/>
            </a:solidFill>
          </a:endParaRPr>
        </a:p>
      </dgm:t>
    </dgm:pt>
    <dgm:pt modelId="{2963CBB1-2278-4771-99B6-FD2DCBCC2D79}" type="parTrans" cxnId="{E2AD6E18-4CF5-4A1C-86DB-1BD41F696DC1}">
      <dgm:prSet/>
      <dgm:spPr/>
      <dgm:t>
        <a:bodyPr/>
        <a:lstStyle/>
        <a:p>
          <a:endParaRPr lang="en-US"/>
        </a:p>
      </dgm:t>
    </dgm:pt>
    <dgm:pt modelId="{A6E54BED-1759-48EC-B3C0-10747F7576DD}" type="sibTrans" cxnId="{E2AD6E18-4CF5-4A1C-86DB-1BD41F696DC1}">
      <dgm:prSet/>
      <dgm:spPr/>
      <dgm:t>
        <a:bodyPr/>
        <a:lstStyle/>
        <a:p>
          <a:endParaRPr lang="en-US"/>
        </a:p>
      </dgm:t>
    </dgm:pt>
    <dgm:pt modelId="{4501CD75-68DA-48B7-AB7F-7CA81BD822AE}" type="pres">
      <dgm:prSet presAssocID="{4FF78EC0-CA62-41E4-B268-574523F356E4}" presName="Name0" presStyleCnt="0">
        <dgm:presLayoutVars>
          <dgm:dir/>
          <dgm:resizeHandles val="exact"/>
        </dgm:presLayoutVars>
      </dgm:prSet>
      <dgm:spPr/>
      <dgm:t>
        <a:bodyPr/>
        <a:lstStyle/>
        <a:p>
          <a:endParaRPr lang="en-US"/>
        </a:p>
      </dgm:t>
    </dgm:pt>
    <dgm:pt modelId="{1198E3BF-EE35-4643-8420-A9244EF50DBA}" type="pres">
      <dgm:prSet presAssocID="{4FF78EC0-CA62-41E4-B268-574523F356E4}" presName="cycle" presStyleCnt="0"/>
      <dgm:spPr/>
    </dgm:pt>
    <dgm:pt modelId="{6F31FDF2-503E-4794-99A5-0901CBF0F416}" type="pres">
      <dgm:prSet presAssocID="{A6EECACA-38A2-4BE3-9806-B6F12CBC8422}" presName="nodeFirstNode" presStyleLbl="node1" presStyleIdx="0" presStyleCnt="7" custScaleX="230240" custScaleY="175512">
        <dgm:presLayoutVars>
          <dgm:bulletEnabled val="1"/>
        </dgm:presLayoutVars>
      </dgm:prSet>
      <dgm:spPr/>
      <dgm:t>
        <a:bodyPr/>
        <a:lstStyle/>
        <a:p>
          <a:endParaRPr lang="en-US"/>
        </a:p>
      </dgm:t>
    </dgm:pt>
    <dgm:pt modelId="{E6464FBE-8F5A-4B86-BBB1-BAF249E84E12}" type="pres">
      <dgm:prSet presAssocID="{8E7EFC9C-EDE6-443B-AB94-7FA153ADC8E3}" presName="sibTransFirstNode" presStyleLbl="bgShp" presStyleIdx="0" presStyleCnt="1"/>
      <dgm:spPr/>
      <dgm:t>
        <a:bodyPr/>
        <a:lstStyle/>
        <a:p>
          <a:endParaRPr lang="en-US"/>
        </a:p>
      </dgm:t>
    </dgm:pt>
    <dgm:pt modelId="{AC0E42F9-3687-41F1-A775-0AAC8CB59CF0}" type="pres">
      <dgm:prSet presAssocID="{A22770D6-ECFD-4838-9829-D2DC65E95F0F}" presName="nodeFollowingNodes" presStyleLbl="node1" presStyleIdx="1" presStyleCnt="7" custScaleX="101997" custScaleY="100802" custRadScaleRad="116839" custRadScaleInc="36754">
        <dgm:presLayoutVars>
          <dgm:bulletEnabled val="1"/>
        </dgm:presLayoutVars>
      </dgm:prSet>
      <dgm:spPr/>
      <dgm:t>
        <a:bodyPr/>
        <a:lstStyle/>
        <a:p>
          <a:endParaRPr lang="en-US"/>
        </a:p>
      </dgm:t>
    </dgm:pt>
    <dgm:pt modelId="{D4643BF0-E4A2-4660-B5E4-3621D6D18DFA}" type="pres">
      <dgm:prSet presAssocID="{3D72F69B-1727-40F0-9333-BE782983DEBC}" presName="nodeFollowingNodes" presStyleLbl="node1" presStyleIdx="2" presStyleCnt="7" custScaleX="147502" custScaleY="88127" custRadScaleRad="99754" custRadScaleInc="-25415">
        <dgm:presLayoutVars>
          <dgm:bulletEnabled val="1"/>
        </dgm:presLayoutVars>
      </dgm:prSet>
      <dgm:spPr/>
      <dgm:t>
        <a:bodyPr/>
        <a:lstStyle/>
        <a:p>
          <a:endParaRPr lang="en-US"/>
        </a:p>
      </dgm:t>
    </dgm:pt>
    <dgm:pt modelId="{DAACC609-068A-4CB1-9FFF-FAD625819D21}" type="pres">
      <dgm:prSet presAssocID="{4C2F15DE-B0A4-4E29-AAF1-55693CEF292C}" presName="nodeFollowingNodes" presStyleLbl="node1" presStyleIdx="3" presStyleCnt="7" custScaleX="96907" custScaleY="108152" custRadScaleRad="83699" custRadScaleInc="-43593">
        <dgm:presLayoutVars>
          <dgm:bulletEnabled val="1"/>
        </dgm:presLayoutVars>
      </dgm:prSet>
      <dgm:spPr/>
      <dgm:t>
        <a:bodyPr/>
        <a:lstStyle/>
        <a:p>
          <a:endParaRPr lang="en-US"/>
        </a:p>
      </dgm:t>
    </dgm:pt>
    <dgm:pt modelId="{FD5A1064-A70E-4259-BAC0-2D913F904F47}" type="pres">
      <dgm:prSet presAssocID="{1E9F7CFB-BBB7-4E97-8F7C-48BB859375C9}" presName="nodeFollowingNodes" presStyleLbl="node1" presStyleIdx="4" presStyleCnt="7" custScaleX="130433" custScaleY="124083" custRadScaleRad="80619" custRadScaleInc="41258">
        <dgm:presLayoutVars>
          <dgm:bulletEnabled val="1"/>
        </dgm:presLayoutVars>
      </dgm:prSet>
      <dgm:spPr/>
      <dgm:t>
        <a:bodyPr/>
        <a:lstStyle/>
        <a:p>
          <a:endParaRPr lang="en-US"/>
        </a:p>
      </dgm:t>
    </dgm:pt>
    <dgm:pt modelId="{C0D7B7EB-7161-443A-A062-800947E078A2}" type="pres">
      <dgm:prSet presAssocID="{B420C9B6-D9D7-4D2E-8A43-8D6823CFB49B}" presName="nodeFollowingNodes" presStyleLbl="node1" presStyleIdx="5" presStyleCnt="7" custScaleX="126164" custScaleY="77960" custRadScaleRad="94741" custRadScaleInc="12083">
        <dgm:presLayoutVars>
          <dgm:bulletEnabled val="1"/>
        </dgm:presLayoutVars>
      </dgm:prSet>
      <dgm:spPr/>
      <dgm:t>
        <a:bodyPr/>
        <a:lstStyle/>
        <a:p>
          <a:endParaRPr lang="en-US"/>
        </a:p>
      </dgm:t>
    </dgm:pt>
    <dgm:pt modelId="{D4E05824-6A39-426B-A13D-2C71BE2A30BA}" type="pres">
      <dgm:prSet presAssocID="{5C5F6822-8E6D-42DD-B000-95E1635B29A8}" presName="nodeFollowingNodes" presStyleLbl="node1" presStyleIdx="6" presStyleCnt="7" custScaleX="120047" custScaleY="117562" custRadScaleRad="109405" custRadScaleInc="-36460">
        <dgm:presLayoutVars>
          <dgm:bulletEnabled val="1"/>
        </dgm:presLayoutVars>
      </dgm:prSet>
      <dgm:spPr/>
      <dgm:t>
        <a:bodyPr/>
        <a:lstStyle/>
        <a:p>
          <a:endParaRPr lang="en-US"/>
        </a:p>
      </dgm:t>
    </dgm:pt>
  </dgm:ptLst>
  <dgm:cxnLst>
    <dgm:cxn modelId="{0BDDF326-707A-4F0A-8EE1-7995C60C2DDE}" srcId="{4FF78EC0-CA62-41E4-B268-574523F356E4}" destId="{4C2F15DE-B0A4-4E29-AAF1-55693CEF292C}" srcOrd="3" destOrd="0" parTransId="{A2079820-995E-41CA-9382-D14D42F43562}" sibTransId="{CD758D36-7F79-4D88-892D-6832FAD8C460}"/>
    <dgm:cxn modelId="{A1B12B9C-721D-4203-BD89-5ABBD3D97A42}" type="presOf" srcId="{B420C9B6-D9D7-4D2E-8A43-8D6823CFB49B}" destId="{C0D7B7EB-7161-443A-A062-800947E078A2}" srcOrd="0" destOrd="0" presId="urn:microsoft.com/office/officeart/2005/8/layout/cycle3"/>
    <dgm:cxn modelId="{CFA37B0B-A98E-417A-9BC5-55E0251B9F5C}" srcId="{4FF78EC0-CA62-41E4-B268-574523F356E4}" destId="{A6EECACA-38A2-4BE3-9806-B6F12CBC8422}" srcOrd="0" destOrd="0" parTransId="{2F9789C2-4FE9-404C-90E5-EE29376D6329}" sibTransId="{8E7EFC9C-EDE6-443B-AB94-7FA153ADC8E3}"/>
    <dgm:cxn modelId="{12D5CCB9-5C7C-455C-B2C5-B73415F2DB80}" type="presOf" srcId="{4C2F15DE-B0A4-4E29-AAF1-55693CEF292C}" destId="{DAACC609-068A-4CB1-9FFF-FAD625819D21}" srcOrd="0" destOrd="0" presId="urn:microsoft.com/office/officeart/2005/8/layout/cycle3"/>
    <dgm:cxn modelId="{6852B69E-7FFD-4585-B2F0-3F5E5D72FF78}" type="presOf" srcId="{8E7EFC9C-EDE6-443B-AB94-7FA153ADC8E3}" destId="{E6464FBE-8F5A-4B86-BBB1-BAF249E84E12}" srcOrd="0" destOrd="0" presId="urn:microsoft.com/office/officeart/2005/8/layout/cycle3"/>
    <dgm:cxn modelId="{50C1D3E1-7A64-4336-9FBA-CB05FDD4DFB8}" srcId="{4FF78EC0-CA62-41E4-B268-574523F356E4}" destId="{B420C9B6-D9D7-4D2E-8A43-8D6823CFB49B}" srcOrd="5" destOrd="0" parTransId="{7F2EDEE1-0A51-4ACC-997A-58EEB24DBE21}" sibTransId="{37C650EB-2982-4BA5-9516-521BABCB73F9}"/>
    <dgm:cxn modelId="{E2AD6E18-4CF5-4A1C-86DB-1BD41F696DC1}" srcId="{4FF78EC0-CA62-41E4-B268-574523F356E4}" destId="{A22770D6-ECFD-4838-9829-D2DC65E95F0F}" srcOrd="1" destOrd="0" parTransId="{2963CBB1-2278-4771-99B6-FD2DCBCC2D79}" sibTransId="{A6E54BED-1759-48EC-B3C0-10747F7576DD}"/>
    <dgm:cxn modelId="{7BA23A2D-B7A9-4D3C-AB78-8136E4CBD989}" srcId="{4FF78EC0-CA62-41E4-B268-574523F356E4}" destId="{5C5F6822-8E6D-42DD-B000-95E1635B29A8}" srcOrd="6" destOrd="0" parTransId="{F9191C85-5029-4B4F-B50F-1FAEB4FC96CD}" sibTransId="{7CD83A72-FDA0-47AC-9A20-668BF6F14694}"/>
    <dgm:cxn modelId="{7FE662E6-2E9A-4194-82BF-A6B2D9304F1A}" srcId="{4FF78EC0-CA62-41E4-B268-574523F356E4}" destId="{3D72F69B-1727-40F0-9333-BE782983DEBC}" srcOrd="2" destOrd="0" parTransId="{137AC566-10AB-493B-9A16-E3241EB4F9EF}" sibTransId="{63860948-F631-4DF0-91EA-D4DB3E43EB1E}"/>
    <dgm:cxn modelId="{CECBC9BC-6BB9-4FD7-96CC-DA897DF371C6}" type="presOf" srcId="{3D72F69B-1727-40F0-9333-BE782983DEBC}" destId="{D4643BF0-E4A2-4660-B5E4-3621D6D18DFA}" srcOrd="0" destOrd="0" presId="urn:microsoft.com/office/officeart/2005/8/layout/cycle3"/>
    <dgm:cxn modelId="{41F59FE7-05E4-479C-97BD-4B57A65925E7}" type="presOf" srcId="{A22770D6-ECFD-4838-9829-D2DC65E95F0F}" destId="{AC0E42F9-3687-41F1-A775-0AAC8CB59CF0}" srcOrd="0" destOrd="0" presId="urn:microsoft.com/office/officeart/2005/8/layout/cycle3"/>
    <dgm:cxn modelId="{58552C0B-D786-4D58-A515-5B84932593ED}" type="presOf" srcId="{A6EECACA-38A2-4BE3-9806-B6F12CBC8422}" destId="{6F31FDF2-503E-4794-99A5-0901CBF0F416}" srcOrd="0" destOrd="0" presId="urn:microsoft.com/office/officeart/2005/8/layout/cycle3"/>
    <dgm:cxn modelId="{7C9439A2-0C6F-42FD-9C8C-1E7D80A60C7E}" type="presOf" srcId="{5C5F6822-8E6D-42DD-B000-95E1635B29A8}" destId="{D4E05824-6A39-426B-A13D-2C71BE2A30BA}" srcOrd="0" destOrd="0" presId="urn:microsoft.com/office/officeart/2005/8/layout/cycle3"/>
    <dgm:cxn modelId="{35C3D266-E840-44EE-BE35-6FC965BD2E77}" type="presOf" srcId="{4FF78EC0-CA62-41E4-B268-574523F356E4}" destId="{4501CD75-68DA-48B7-AB7F-7CA81BD822AE}" srcOrd="0" destOrd="0" presId="urn:microsoft.com/office/officeart/2005/8/layout/cycle3"/>
    <dgm:cxn modelId="{A15206C2-712B-4B9B-A8C9-BDF0C76016C4}" type="presOf" srcId="{1E9F7CFB-BBB7-4E97-8F7C-48BB859375C9}" destId="{FD5A1064-A70E-4259-BAC0-2D913F904F47}" srcOrd="0" destOrd="0" presId="urn:microsoft.com/office/officeart/2005/8/layout/cycle3"/>
    <dgm:cxn modelId="{462E4701-86DF-414D-93C8-201994C3EC33}" srcId="{4FF78EC0-CA62-41E4-B268-574523F356E4}" destId="{1E9F7CFB-BBB7-4E97-8F7C-48BB859375C9}" srcOrd="4" destOrd="0" parTransId="{01A4C62D-3D3E-45F2-A723-C2DB910AFF59}" sibTransId="{0A721CCF-03BA-4C8E-A697-4E06C7F52209}"/>
    <dgm:cxn modelId="{62FFF7E8-9F6E-45E6-8417-870F91324BEB}" type="presParOf" srcId="{4501CD75-68DA-48B7-AB7F-7CA81BD822AE}" destId="{1198E3BF-EE35-4643-8420-A9244EF50DBA}" srcOrd="0" destOrd="0" presId="urn:microsoft.com/office/officeart/2005/8/layout/cycle3"/>
    <dgm:cxn modelId="{DF95BF2D-B772-4298-81C4-A07675D8D462}" type="presParOf" srcId="{1198E3BF-EE35-4643-8420-A9244EF50DBA}" destId="{6F31FDF2-503E-4794-99A5-0901CBF0F416}" srcOrd="0" destOrd="0" presId="urn:microsoft.com/office/officeart/2005/8/layout/cycle3"/>
    <dgm:cxn modelId="{CBA06EE0-5FA1-4620-B37E-DC406012395F}" type="presParOf" srcId="{1198E3BF-EE35-4643-8420-A9244EF50DBA}" destId="{E6464FBE-8F5A-4B86-BBB1-BAF249E84E12}" srcOrd="1" destOrd="0" presId="urn:microsoft.com/office/officeart/2005/8/layout/cycle3"/>
    <dgm:cxn modelId="{301B85D2-ED6F-4BDC-8EEB-C8F6DC3FBC27}" type="presParOf" srcId="{1198E3BF-EE35-4643-8420-A9244EF50DBA}" destId="{AC0E42F9-3687-41F1-A775-0AAC8CB59CF0}" srcOrd="2" destOrd="0" presId="urn:microsoft.com/office/officeart/2005/8/layout/cycle3"/>
    <dgm:cxn modelId="{52BAE291-AAF7-4E65-82C5-B41E8A11CF98}" type="presParOf" srcId="{1198E3BF-EE35-4643-8420-A9244EF50DBA}" destId="{D4643BF0-E4A2-4660-B5E4-3621D6D18DFA}" srcOrd="3" destOrd="0" presId="urn:microsoft.com/office/officeart/2005/8/layout/cycle3"/>
    <dgm:cxn modelId="{71489B1A-7FDF-44C8-8DCE-2F2A01F28083}" type="presParOf" srcId="{1198E3BF-EE35-4643-8420-A9244EF50DBA}" destId="{DAACC609-068A-4CB1-9FFF-FAD625819D21}" srcOrd="4" destOrd="0" presId="urn:microsoft.com/office/officeart/2005/8/layout/cycle3"/>
    <dgm:cxn modelId="{AD150E93-BA26-4D2B-898A-40C0AC0CB349}" type="presParOf" srcId="{1198E3BF-EE35-4643-8420-A9244EF50DBA}" destId="{FD5A1064-A70E-4259-BAC0-2D913F904F47}" srcOrd="5" destOrd="0" presId="urn:microsoft.com/office/officeart/2005/8/layout/cycle3"/>
    <dgm:cxn modelId="{0F8E51B6-CF91-416C-9A8D-7AFF6F90CD15}" type="presParOf" srcId="{1198E3BF-EE35-4643-8420-A9244EF50DBA}" destId="{C0D7B7EB-7161-443A-A062-800947E078A2}" srcOrd="6" destOrd="0" presId="urn:microsoft.com/office/officeart/2005/8/layout/cycle3"/>
    <dgm:cxn modelId="{ED9A5149-48D7-418E-AE34-13617042363E}" type="presParOf" srcId="{1198E3BF-EE35-4643-8420-A9244EF50DBA}" destId="{D4E05824-6A39-426B-A13D-2C71BE2A30BA}"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F78EC0-CA62-41E4-B268-574523F356E4}" type="doc">
      <dgm:prSet loTypeId="urn:microsoft.com/office/officeart/2005/8/layout/cycle3" loCatId="cycle" qsTypeId="urn:microsoft.com/office/officeart/2005/8/quickstyle/simple2" qsCatId="simple" csTypeId="urn:microsoft.com/office/officeart/2005/8/colors/colorful2" csCatId="colorful" phldr="1"/>
      <dgm:spPr/>
      <dgm:t>
        <a:bodyPr/>
        <a:lstStyle/>
        <a:p>
          <a:endParaRPr lang="en-US"/>
        </a:p>
      </dgm:t>
    </dgm:pt>
    <dgm:pt modelId="{A6EECACA-38A2-4BE3-9806-B6F12CBC8422}">
      <dgm:prSet phldrT="[Text]" custT="1"/>
      <dgm:spPr>
        <a:solidFill>
          <a:srgbClr val="6666FF"/>
        </a:solidFill>
      </dgm:spPr>
      <dgm:t>
        <a:bodyPr/>
        <a:lstStyle/>
        <a:p>
          <a:r>
            <a:rPr lang="en-US" sz="1800" b="1" dirty="0" smtClean="0">
              <a:solidFill>
                <a:schemeClr val="tx1"/>
              </a:solidFill>
            </a:rPr>
            <a:t>Comp Plan Review/Updates</a:t>
          </a:r>
          <a:endParaRPr lang="en-US" sz="1800" b="1" dirty="0">
            <a:solidFill>
              <a:schemeClr val="tx1"/>
            </a:solidFill>
          </a:endParaRPr>
        </a:p>
      </dgm:t>
    </dgm:pt>
    <dgm:pt modelId="{2F9789C2-4FE9-404C-90E5-EE29376D6329}" type="parTrans" cxnId="{CFA37B0B-A98E-417A-9BC5-55E0251B9F5C}">
      <dgm:prSet/>
      <dgm:spPr/>
      <dgm:t>
        <a:bodyPr/>
        <a:lstStyle/>
        <a:p>
          <a:endParaRPr lang="en-US" sz="900" b="1"/>
        </a:p>
      </dgm:t>
    </dgm:pt>
    <dgm:pt modelId="{8E7EFC9C-EDE6-443B-AB94-7FA153ADC8E3}" type="sibTrans" cxnId="{CFA37B0B-A98E-417A-9BC5-55E0251B9F5C}">
      <dgm:prSet custT="1"/>
      <dgm:spPr/>
      <dgm:t>
        <a:bodyPr/>
        <a:lstStyle/>
        <a:p>
          <a:endParaRPr lang="en-US" sz="930" b="1" baseline="0"/>
        </a:p>
      </dgm:t>
    </dgm:pt>
    <dgm:pt modelId="{3D72F69B-1727-40F0-9333-BE782983DEBC}">
      <dgm:prSet phldrT="[Text]" custT="1"/>
      <dgm:spPr/>
      <dgm:t>
        <a:bodyPr/>
        <a:lstStyle/>
        <a:p>
          <a:pPr>
            <a:lnSpc>
              <a:spcPct val="100000"/>
            </a:lnSpc>
            <a:spcAft>
              <a:spcPts val="0"/>
            </a:spcAft>
          </a:pPr>
          <a:r>
            <a:rPr lang="en-US" sz="1800" b="1" dirty="0" smtClean="0">
              <a:solidFill>
                <a:schemeClr val="tx1"/>
              </a:solidFill>
            </a:rPr>
            <a:t>Epi Profile &amp; Needs</a:t>
          </a:r>
        </a:p>
        <a:p>
          <a:pPr>
            <a:lnSpc>
              <a:spcPct val="90000"/>
            </a:lnSpc>
            <a:spcAft>
              <a:spcPct val="35000"/>
            </a:spcAft>
          </a:pPr>
          <a:r>
            <a:rPr lang="en-US" sz="1800" b="1" dirty="0" smtClean="0">
              <a:solidFill>
                <a:schemeClr val="tx1"/>
              </a:solidFill>
            </a:rPr>
            <a:t>Assessment</a:t>
          </a:r>
          <a:endParaRPr lang="en-US" sz="1800" b="1" dirty="0">
            <a:solidFill>
              <a:schemeClr val="tx1"/>
            </a:solidFill>
          </a:endParaRPr>
        </a:p>
      </dgm:t>
    </dgm:pt>
    <dgm:pt modelId="{137AC566-10AB-493B-9A16-E3241EB4F9EF}" type="parTrans" cxnId="{7FE662E6-2E9A-4194-82BF-A6B2D9304F1A}">
      <dgm:prSet/>
      <dgm:spPr/>
      <dgm:t>
        <a:bodyPr/>
        <a:lstStyle/>
        <a:p>
          <a:endParaRPr lang="en-US" sz="900" b="1"/>
        </a:p>
      </dgm:t>
    </dgm:pt>
    <dgm:pt modelId="{63860948-F631-4DF0-91EA-D4DB3E43EB1E}" type="sibTrans" cxnId="{7FE662E6-2E9A-4194-82BF-A6B2D9304F1A}">
      <dgm:prSet custT="1"/>
      <dgm:spPr/>
      <dgm:t>
        <a:bodyPr/>
        <a:lstStyle/>
        <a:p>
          <a:endParaRPr lang="en-US" sz="900" b="1"/>
        </a:p>
      </dgm:t>
    </dgm:pt>
    <dgm:pt modelId="{4C2F15DE-B0A4-4E29-AAF1-55693CEF292C}">
      <dgm:prSet phldrT="[Text]" custT="1"/>
      <dgm:spPr/>
      <dgm:t>
        <a:bodyPr/>
        <a:lstStyle/>
        <a:p>
          <a:r>
            <a:rPr lang="en-US" sz="1800" b="1" dirty="0" smtClean="0">
              <a:solidFill>
                <a:schemeClr val="tx1"/>
              </a:solidFill>
            </a:rPr>
            <a:t>Review of All Data </a:t>
          </a:r>
          <a:endParaRPr lang="en-US" sz="1800" b="1" dirty="0">
            <a:solidFill>
              <a:schemeClr val="tx1"/>
            </a:solidFill>
          </a:endParaRPr>
        </a:p>
      </dgm:t>
    </dgm:pt>
    <dgm:pt modelId="{A2079820-995E-41CA-9382-D14D42F43562}" type="parTrans" cxnId="{0BDDF326-707A-4F0A-8EE1-7995C60C2DDE}">
      <dgm:prSet/>
      <dgm:spPr/>
      <dgm:t>
        <a:bodyPr/>
        <a:lstStyle/>
        <a:p>
          <a:endParaRPr lang="en-US" sz="900" b="1"/>
        </a:p>
      </dgm:t>
    </dgm:pt>
    <dgm:pt modelId="{CD758D36-7F79-4D88-892D-6832FAD8C460}" type="sibTrans" cxnId="{0BDDF326-707A-4F0A-8EE1-7995C60C2DDE}">
      <dgm:prSet custT="1"/>
      <dgm:spPr/>
      <dgm:t>
        <a:bodyPr/>
        <a:lstStyle/>
        <a:p>
          <a:endParaRPr lang="en-US" sz="900" b="1"/>
        </a:p>
      </dgm:t>
    </dgm:pt>
    <dgm:pt modelId="{1E9F7CFB-BBB7-4E97-8F7C-48BB859375C9}">
      <dgm:prSet phldrT="[Text]" custT="1"/>
      <dgm:spPr/>
      <dgm:t>
        <a:bodyPr/>
        <a:lstStyle/>
        <a:p>
          <a:pPr>
            <a:spcAft>
              <a:spcPts val="0"/>
            </a:spcAft>
          </a:pPr>
          <a:r>
            <a:rPr lang="en-US" sz="1800" b="1" dirty="0" smtClean="0">
              <a:solidFill>
                <a:schemeClr val="tx1"/>
              </a:solidFill>
            </a:rPr>
            <a:t>Priority Setting &amp; Resource Allocation</a:t>
          </a:r>
          <a:endParaRPr lang="en-US" sz="1800" b="1" dirty="0">
            <a:solidFill>
              <a:schemeClr val="tx1"/>
            </a:solidFill>
          </a:endParaRPr>
        </a:p>
      </dgm:t>
    </dgm:pt>
    <dgm:pt modelId="{01A4C62D-3D3E-45F2-A723-C2DB910AFF59}" type="parTrans" cxnId="{462E4701-86DF-414D-93C8-201994C3EC33}">
      <dgm:prSet/>
      <dgm:spPr/>
      <dgm:t>
        <a:bodyPr/>
        <a:lstStyle/>
        <a:p>
          <a:endParaRPr lang="en-US" sz="900" b="1"/>
        </a:p>
      </dgm:t>
    </dgm:pt>
    <dgm:pt modelId="{0A721CCF-03BA-4C8E-A697-4E06C7F52209}" type="sibTrans" cxnId="{462E4701-86DF-414D-93C8-201994C3EC33}">
      <dgm:prSet custT="1"/>
      <dgm:spPr/>
      <dgm:t>
        <a:bodyPr/>
        <a:lstStyle/>
        <a:p>
          <a:endParaRPr lang="en-US" sz="900" b="1">
            <a:solidFill>
              <a:schemeClr val="tx1"/>
            </a:solidFill>
          </a:endParaRPr>
        </a:p>
      </dgm:t>
    </dgm:pt>
    <dgm:pt modelId="{B420C9B6-D9D7-4D2E-8A43-8D6823CFB49B}">
      <dgm:prSet phldrT="[Text]" custT="1"/>
      <dgm:spPr/>
      <dgm:t>
        <a:bodyPr/>
        <a:lstStyle/>
        <a:p>
          <a:r>
            <a:rPr lang="en-US" sz="1800" b="1" dirty="0" smtClean="0">
              <a:solidFill>
                <a:schemeClr val="tx1"/>
              </a:solidFill>
            </a:rPr>
            <a:t>Data Review &amp; Reallocation</a:t>
          </a:r>
          <a:endParaRPr lang="en-US" sz="1800" b="1" dirty="0">
            <a:solidFill>
              <a:schemeClr val="tx1"/>
            </a:solidFill>
          </a:endParaRPr>
        </a:p>
      </dgm:t>
    </dgm:pt>
    <dgm:pt modelId="{7F2EDEE1-0A51-4ACC-997A-58EEB24DBE21}" type="parTrans" cxnId="{50C1D3E1-7A64-4336-9FBA-CB05FDD4DFB8}">
      <dgm:prSet/>
      <dgm:spPr/>
      <dgm:t>
        <a:bodyPr/>
        <a:lstStyle/>
        <a:p>
          <a:endParaRPr lang="en-US" sz="900" b="1"/>
        </a:p>
      </dgm:t>
    </dgm:pt>
    <dgm:pt modelId="{37C650EB-2982-4BA5-9516-521BABCB73F9}" type="sibTrans" cxnId="{50C1D3E1-7A64-4336-9FBA-CB05FDD4DFB8}">
      <dgm:prSet custT="1"/>
      <dgm:spPr/>
      <dgm:t>
        <a:bodyPr/>
        <a:lstStyle/>
        <a:p>
          <a:endParaRPr lang="en-US" sz="900" b="1"/>
        </a:p>
      </dgm:t>
    </dgm:pt>
    <dgm:pt modelId="{5C5F6822-8E6D-42DD-B000-95E1635B29A8}">
      <dgm:prSet custT="1"/>
      <dgm:spPr>
        <a:solidFill>
          <a:schemeClr val="accent4">
            <a:lumMod val="60000"/>
            <a:lumOff val="40000"/>
          </a:schemeClr>
        </a:solidFill>
      </dgm:spPr>
      <dgm:t>
        <a:bodyPr/>
        <a:lstStyle/>
        <a:p>
          <a:pPr>
            <a:spcAft>
              <a:spcPts val="0"/>
            </a:spcAft>
          </a:pPr>
          <a:r>
            <a:rPr lang="en-US" sz="1800" b="1" dirty="0" smtClean="0">
              <a:solidFill>
                <a:schemeClr val="tx1"/>
              </a:solidFill>
            </a:rPr>
            <a:t>Evaluation &amp; Planning Outcomes</a:t>
          </a:r>
          <a:endParaRPr lang="en-US" sz="1800" b="1" dirty="0">
            <a:solidFill>
              <a:schemeClr val="tx1"/>
            </a:solidFill>
          </a:endParaRPr>
        </a:p>
      </dgm:t>
    </dgm:pt>
    <dgm:pt modelId="{F9191C85-5029-4B4F-B50F-1FAEB4FC96CD}" type="parTrans" cxnId="{7BA23A2D-B7A9-4D3C-AB78-8136E4CBD989}">
      <dgm:prSet/>
      <dgm:spPr/>
      <dgm:t>
        <a:bodyPr/>
        <a:lstStyle/>
        <a:p>
          <a:endParaRPr lang="en-US" sz="900" b="1"/>
        </a:p>
      </dgm:t>
    </dgm:pt>
    <dgm:pt modelId="{7CD83A72-FDA0-47AC-9A20-668BF6F14694}" type="sibTrans" cxnId="{7BA23A2D-B7A9-4D3C-AB78-8136E4CBD989}">
      <dgm:prSet custT="1"/>
      <dgm:spPr/>
      <dgm:t>
        <a:bodyPr/>
        <a:lstStyle/>
        <a:p>
          <a:endParaRPr lang="en-US" sz="900" b="1"/>
        </a:p>
      </dgm:t>
    </dgm:pt>
    <dgm:pt modelId="{A22770D6-ECFD-4838-9829-D2DC65E95F0F}">
      <dgm:prSet phldrT="[Text]" custT="1"/>
      <dgm:spPr>
        <a:solidFill>
          <a:schemeClr val="accent4">
            <a:lumMod val="40000"/>
            <a:lumOff val="60000"/>
          </a:schemeClr>
        </a:solidFill>
      </dgm:spPr>
      <dgm:t>
        <a:bodyPr/>
        <a:lstStyle/>
        <a:p>
          <a:pPr>
            <a:spcAft>
              <a:spcPts val="0"/>
            </a:spcAft>
          </a:pPr>
          <a:r>
            <a:rPr lang="en-US" sz="2400" b="1" dirty="0" smtClean="0">
              <a:solidFill>
                <a:schemeClr val="tx1"/>
              </a:solidFill>
            </a:rPr>
            <a:t>Annual </a:t>
          </a:r>
        </a:p>
        <a:p>
          <a:pPr>
            <a:spcAft>
              <a:spcPts val="0"/>
            </a:spcAft>
          </a:pPr>
          <a:r>
            <a:rPr lang="en-US" sz="2400" b="1" dirty="0" smtClean="0">
              <a:solidFill>
                <a:schemeClr val="tx1"/>
              </a:solidFill>
            </a:rPr>
            <a:t>Plan to Plan</a:t>
          </a:r>
          <a:endParaRPr lang="en-US" sz="2400" b="1" dirty="0">
            <a:solidFill>
              <a:schemeClr val="tx1"/>
            </a:solidFill>
          </a:endParaRPr>
        </a:p>
      </dgm:t>
    </dgm:pt>
    <dgm:pt modelId="{2963CBB1-2278-4771-99B6-FD2DCBCC2D79}" type="parTrans" cxnId="{E2AD6E18-4CF5-4A1C-86DB-1BD41F696DC1}">
      <dgm:prSet/>
      <dgm:spPr/>
      <dgm:t>
        <a:bodyPr/>
        <a:lstStyle/>
        <a:p>
          <a:endParaRPr lang="en-US"/>
        </a:p>
      </dgm:t>
    </dgm:pt>
    <dgm:pt modelId="{A6E54BED-1759-48EC-B3C0-10747F7576DD}" type="sibTrans" cxnId="{E2AD6E18-4CF5-4A1C-86DB-1BD41F696DC1}">
      <dgm:prSet/>
      <dgm:spPr/>
      <dgm:t>
        <a:bodyPr/>
        <a:lstStyle/>
        <a:p>
          <a:endParaRPr lang="en-US"/>
        </a:p>
      </dgm:t>
    </dgm:pt>
    <dgm:pt modelId="{4501CD75-68DA-48B7-AB7F-7CA81BD822AE}" type="pres">
      <dgm:prSet presAssocID="{4FF78EC0-CA62-41E4-B268-574523F356E4}" presName="Name0" presStyleCnt="0">
        <dgm:presLayoutVars>
          <dgm:dir/>
          <dgm:resizeHandles val="exact"/>
        </dgm:presLayoutVars>
      </dgm:prSet>
      <dgm:spPr/>
      <dgm:t>
        <a:bodyPr/>
        <a:lstStyle/>
        <a:p>
          <a:endParaRPr lang="en-US"/>
        </a:p>
      </dgm:t>
    </dgm:pt>
    <dgm:pt modelId="{1198E3BF-EE35-4643-8420-A9244EF50DBA}" type="pres">
      <dgm:prSet presAssocID="{4FF78EC0-CA62-41E4-B268-574523F356E4}" presName="cycle" presStyleCnt="0"/>
      <dgm:spPr/>
    </dgm:pt>
    <dgm:pt modelId="{6F31FDF2-503E-4794-99A5-0901CBF0F416}" type="pres">
      <dgm:prSet presAssocID="{A6EECACA-38A2-4BE3-9806-B6F12CBC8422}" presName="nodeFirstNode" presStyleLbl="node1" presStyleIdx="0" presStyleCnt="7" custScaleX="137793" custScaleY="119899">
        <dgm:presLayoutVars>
          <dgm:bulletEnabled val="1"/>
        </dgm:presLayoutVars>
      </dgm:prSet>
      <dgm:spPr/>
      <dgm:t>
        <a:bodyPr/>
        <a:lstStyle/>
        <a:p>
          <a:endParaRPr lang="en-US"/>
        </a:p>
      </dgm:t>
    </dgm:pt>
    <dgm:pt modelId="{E6464FBE-8F5A-4B86-BBB1-BAF249E84E12}" type="pres">
      <dgm:prSet presAssocID="{8E7EFC9C-EDE6-443B-AB94-7FA153ADC8E3}" presName="sibTransFirstNode" presStyleLbl="bgShp" presStyleIdx="0" presStyleCnt="1"/>
      <dgm:spPr/>
      <dgm:t>
        <a:bodyPr/>
        <a:lstStyle/>
        <a:p>
          <a:endParaRPr lang="en-US"/>
        </a:p>
      </dgm:t>
    </dgm:pt>
    <dgm:pt modelId="{AC0E42F9-3687-41F1-A775-0AAC8CB59CF0}" type="pres">
      <dgm:prSet presAssocID="{A22770D6-ECFD-4838-9829-D2DC65E95F0F}" presName="nodeFollowingNodes" presStyleLbl="node1" presStyleIdx="1" presStyleCnt="7" custScaleX="183822" custScaleY="204963" custRadScaleRad="101759" custRadScaleInc="44657">
        <dgm:presLayoutVars>
          <dgm:bulletEnabled val="1"/>
        </dgm:presLayoutVars>
      </dgm:prSet>
      <dgm:spPr/>
      <dgm:t>
        <a:bodyPr/>
        <a:lstStyle/>
        <a:p>
          <a:endParaRPr lang="en-US"/>
        </a:p>
      </dgm:t>
    </dgm:pt>
    <dgm:pt modelId="{D4643BF0-E4A2-4660-B5E4-3621D6D18DFA}" type="pres">
      <dgm:prSet presAssocID="{3D72F69B-1727-40F0-9333-BE782983DEBC}" presName="nodeFollowingNodes" presStyleLbl="node1" presStyleIdx="2" presStyleCnt="7" custScaleX="160083" custScaleY="68953" custRadScaleRad="101494" custRadScaleInc="12140">
        <dgm:presLayoutVars>
          <dgm:bulletEnabled val="1"/>
        </dgm:presLayoutVars>
      </dgm:prSet>
      <dgm:spPr/>
      <dgm:t>
        <a:bodyPr/>
        <a:lstStyle/>
        <a:p>
          <a:endParaRPr lang="en-US"/>
        </a:p>
      </dgm:t>
    </dgm:pt>
    <dgm:pt modelId="{DAACC609-068A-4CB1-9FFF-FAD625819D21}" type="pres">
      <dgm:prSet presAssocID="{4C2F15DE-B0A4-4E29-AAF1-55693CEF292C}" presName="nodeFollowingNodes" presStyleLbl="node1" presStyleIdx="3" presStyleCnt="7" custScaleX="96907" custScaleY="88980" custRadScaleRad="107291" custRadScaleInc="-35420">
        <dgm:presLayoutVars>
          <dgm:bulletEnabled val="1"/>
        </dgm:presLayoutVars>
      </dgm:prSet>
      <dgm:spPr/>
      <dgm:t>
        <a:bodyPr/>
        <a:lstStyle/>
        <a:p>
          <a:endParaRPr lang="en-US"/>
        </a:p>
      </dgm:t>
    </dgm:pt>
    <dgm:pt modelId="{FD5A1064-A70E-4259-BAC0-2D913F904F47}" type="pres">
      <dgm:prSet presAssocID="{1E9F7CFB-BBB7-4E97-8F7C-48BB859375C9}" presName="nodeFollowingNodes" presStyleLbl="node1" presStyleIdx="4" presStyleCnt="7" custScaleX="162755" custScaleY="74273" custRadScaleRad="103813" custRadScaleInc="25166">
        <dgm:presLayoutVars>
          <dgm:bulletEnabled val="1"/>
        </dgm:presLayoutVars>
      </dgm:prSet>
      <dgm:spPr/>
      <dgm:t>
        <a:bodyPr/>
        <a:lstStyle/>
        <a:p>
          <a:endParaRPr lang="en-US"/>
        </a:p>
      </dgm:t>
    </dgm:pt>
    <dgm:pt modelId="{C0D7B7EB-7161-443A-A062-800947E078A2}" type="pres">
      <dgm:prSet presAssocID="{B420C9B6-D9D7-4D2E-8A43-8D6823CFB49B}" presName="nodeFollowingNodes" presStyleLbl="node1" presStyleIdx="5" presStyleCnt="7" custScaleX="121017" custScaleY="77960" custRadScaleRad="98035" custRadScaleInc="4135">
        <dgm:presLayoutVars>
          <dgm:bulletEnabled val="1"/>
        </dgm:presLayoutVars>
      </dgm:prSet>
      <dgm:spPr/>
      <dgm:t>
        <a:bodyPr/>
        <a:lstStyle/>
        <a:p>
          <a:endParaRPr lang="en-US"/>
        </a:p>
      </dgm:t>
    </dgm:pt>
    <dgm:pt modelId="{D4E05824-6A39-426B-A13D-2C71BE2A30BA}" type="pres">
      <dgm:prSet presAssocID="{5C5F6822-8E6D-42DD-B000-95E1635B29A8}" presName="nodeFollowingNodes" presStyleLbl="node1" presStyleIdx="6" presStyleCnt="7" custScaleX="124223" custScaleY="126481" custRadScaleRad="109405" custRadScaleInc="-36460">
        <dgm:presLayoutVars>
          <dgm:bulletEnabled val="1"/>
        </dgm:presLayoutVars>
      </dgm:prSet>
      <dgm:spPr/>
      <dgm:t>
        <a:bodyPr/>
        <a:lstStyle/>
        <a:p>
          <a:endParaRPr lang="en-US"/>
        </a:p>
      </dgm:t>
    </dgm:pt>
  </dgm:ptLst>
  <dgm:cxnLst>
    <dgm:cxn modelId="{47DDEEF7-8120-403F-B36B-9F4261FC7F10}" type="presOf" srcId="{3D72F69B-1727-40F0-9333-BE782983DEBC}" destId="{D4643BF0-E4A2-4660-B5E4-3621D6D18DFA}" srcOrd="0" destOrd="0" presId="urn:microsoft.com/office/officeart/2005/8/layout/cycle3"/>
    <dgm:cxn modelId="{0BDDF326-707A-4F0A-8EE1-7995C60C2DDE}" srcId="{4FF78EC0-CA62-41E4-B268-574523F356E4}" destId="{4C2F15DE-B0A4-4E29-AAF1-55693CEF292C}" srcOrd="3" destOrd="0" parTransId="{A2079820-995E-41CA-9382-D14D42F43562}" sibTransId="{CD758D36-7F79-4D88-892D-6832FAD8C460}"/>
    <dgm:cxn modelId="{85651AF3-7440-4B69-90BE-44B470D3187B}" type="presOf" srcId="{4FF78EC0-CA62-41E4-B268-574523F356E4}" destId="{4501CD75-68DA-48B7-AB7F-7CA81BD822AE}" srcOrd="0" destOrd="0" presId="urn:microsoft.com/office/officeart/2005/8/layout/cycle3"/>
    <dgm:cxn modelId="{CFA37B0B-A98E-417A-9BC5-55E0251B9F5C}" srcId="{4FF78EC0-CA62-41E4-B268-574523F356E4}" destId="{A6EECACA-38A2-4BE3-9806-B6F12CBC8422}" srcOrd="0" destOrd="0" parTransId="{2F9789C2-4FE9-404C-90E5-EE29376D6329}" sibTransId="{8E7EFC9C-EDE6-443B-AB94-7FA153ADC8E3}"/>
    <dgm:cxn modelId="{E4831160-C325-4A79-8B5F-836D7A8D3EF6}" type="presOf" srcId="{A22770D6-ECFD-4838-9829-D2DC65E95F0F}" destId="{AC0E42F9-3687-41F1-A775-0AAC8CB59CF0}" srcOrd="0" destOrd="0" presId="urn:microsoft.com/office/officeart/2005/8/layout/cycle3"/>
    <dgm:cxn modelId="{352D80FB-F8E4-4353-820A-D9B5AE4BB2B9}" type="presOf" srcId="{4C2F15DE-B0A4-4E29-AAF1-55693CEF292C}" destId="{DAACC609-068A-4CB1-9FFF-FAD625819D21}" srcOrd="0" destOrd="0" presId="urn:microsoft.com/office/officeart/2005/8/layout/cycle3"/>
    <dgm:cxn modelId="{EF39EEC1-A8C1-4923-87BE-EFB7CCE48446}" type="presOf" srcId="{A6EECACA-38A2-4BE3-9806-B6F12CBC8422}" destId="{6F31FDF2-503E-4794-99A5-0901CBF0F416}" srcOrd="0" destOrd="0" presId="urn:microsoft.com/office/officeart/2005/8/layout/cycle3"/>
    <dgm:cxn modelId="{29FE3953-FDD0-413E-8CF3-CD987DD9E263}" type="presOf" srcId="{1E9F7CFB-BBB7-4E97-8F7C-48BB859375C9}" destId="{FD5A1064-A70E-4259-BAC0-2D913F904F47}" srcOrd="0" destOrd="0" presId="urn:microsoft.com/office/officeart/2005/8/layout/cycle3"/>
    <dgm:cxn modelId="{E2AD6E18-4CF5-4A1C-86DB-1BD41F696DC1}" srcId="{4FF78EC0-CA62-41E4-B268-574523F356E4}" destId="{A22770D6-ECFD-4838-9829-D2DC65E95F0F}" srcOrd="1" destOrd="0" parTransId="{2963CBB1-2278-4771-99B6-FD2DCBCC2D79}" sibTransId="{A6E54BED-1759-48EC-B3C0-10747F7576DD}"/>
    <dgm:cxn modelId="{50C1D3E1-7A64-4336-9FBA-CB05FDD4DFB8}" srcId="{4FF78EC0-CA62-41E4-B268-574523F356E4}" destId="{B420C9B6-D9D7-4D2E-8A43-8D6823CFB49B}" srcOrd="5" destOrd="0" parTransId="{7F2EDEE1-0A51-4ACC-997A-58EEB24DBE21}" sibTransId="{37C650EB-2982-4BA5-9516-521BABCB73F9}"/>
    <dgm:cxn modelId="{7BA23A2D-B7A9-4D3C-AB78-8136E4CBD989}" srcId="{4FF78EC0-CA62-41E4-B268-574523F356E4}" destId="{5C5F6822-8E6D-42DD-B000-95E1635B29A8}" srcOrd="6" destOrd="0" parTransId="{F9191C85-5029-4B4F-B50F-1FAEB4FC96CD}" sibTransId="{7CD83A72-FDA0-47AC-9A20-668BF6F14694}"/>
    <dgm:cxn modelId="{7FE662E6-2E9A-4194-82BF-A6B2D9304F1A}" srcId="{4FF78EC0-CA62-41E4-B268-574523F356E4}" destId="{3D72F69B-1727-40F0-9333-BE782983DEBC}" srcOrd="2" destOrd="0" parTransId="{137AC566-10AB-493B-9A16-E3241EB4F9EF}" sibTransId="{63860948-F631-4DF0-91EA-D4DB3E43EB1E}"/>
    <dgm:cxn modelId="{DC1E96A1-BE03-4B70-A63F-B7A9B21B62C2}" type="presOf" srcId="{8E7EFC9C-EDE6-443B-AB94-7FA153ADC8E3}" destId="{E6464FBE-8F5A-4B86-BBB1-BAF249E84E12}" srcOrd="0" destOrd="0" presId="urn:microsoft.com/office/officeart/2005/8/layout/cycle3"/>
    <dgm:cxn modelId="{3615768E-6727-42CD-9DD1-E5FB4BFFFB8C}" type="presOf" srcId="{5C5F6822-8E6D-42DD-B000-95E1635B29A8}" destId="{D4E05824-6A39-426B-A13D-2C71BE2A30BA}" srcOrd="0" destOrd="0" presId="urn:microsoft.com/office/officeart/2005/8/layout/cycle3"/>
    <dgm:cxn modelId="{E444B3E3-4044-4E1C-ABF5-6A131055684A}" type="presOf" srcId="{B420C9B6-D9D7-4D2E-8A43-8D6823CFB49B}" destId="{C0D7B7EB-7161-443A-A062-800947E078A2}" srcOrd="0" destOrd="0" presId="urn:microsoft.com/office/officeart/2005/8/layout/cycle3"/>
    <dgm:cxn modelId="{462E4701-86DF-414D-93C8-201994C3EC33}" srcId="{4FF78EC0-CA62-41E4-B268-574523F356E4}" destId="{1E9F7CFB-BBB7-4E97-8F7C-48BB859375C9}" srcOrd="4" destOrd="0" parTransId="{01A4C62D-3D3E-45F2-A723-C2DB910AFF59}" sibTransId="{0A721CCF-03BA-4C8E-A697-4E06C7F52209}"/>
    <dgm:cxn modelId="{84BF3927-E8B1-4723-9241-913F242CE09A}" type="presParOf" srcId="{4501CD75-68DA-48B7-AB7F-7CA81BD822AE}" destId="{1198E3BF-EE35-4643-8420-A9244EF50DBA}" srcOrd="0" destOrd="0" presId="urn:microsoft.com/office/officeart/2005/8/layout/cycle3"/>
    <dgm:cxn modelId="{62C9578F-3256-4D11-B3FD-47DE4B085559}" type="presParOf" srcId="{1198E3BF-EE35-4643-8420-A9244EF50DBA}" destId="{6F31FDF2-503E-4794-99A5-0901CBF0F416}" srcOrd="0" destOrd="0" presId="urn:microsoft.com/office/officeart/2005/8/layout/cycle3"/>
    <dgm:cxn modelId="{15ABE30D-B49B-48F9-977D-148BC10DB8C4}" type="presParOf" srcId="{1198E3BF-EE35-4643-8420-A9244EF50DBA}" destId="{E6464FBE-8F5A-4B86-BBB1-BAF249E84E12}" srcOrd="1" destOrd="0" presId="urn:microsoft.com/office/officeart/2005/8/layout/cycle3"/>
    <dgm:cxn modelId="{14E07B59-B9DE-4C06-B80F-93D724301CE1}" type="presParOf" srcId="{1198E3BF-EE35-4643-8420-A9244EF50DBA}" destId="{AC0E42F9-3687-41F1-A775-0AAC8CB59CF0}" srcOrd="2" destOrd="0" presId="urn:microsoft.com/office/officeart/2005/8/layout/cycle3"/>
    <dgm:cxn modelId="{079BA2C3-2815-4DF0-B787-2F674AEAC983}" type="presParOf" srcId="{1198E3BF-EE35-4643-8420-A9244EF50DBA}" destId="{D4643BF0-E4A2-4660-B5E4-3621D6D18DFA}" srcOrd="3" destOrd="0" presId="urn:microsoft.com/office/officeart/2005/8/layout/cycle3"/>
    <dgm:cxn modelId="{E4B3B8E3-4BEC-4523-9DB2-D69F46B3EC2E}" type="presParOf" srcId="{1198E3BF-EE35-4643-8420-A9244EF50DBA}" destId="{DAACC609-068A-4CB1-9FFF-FAD625819D21}" srcOrd="4" destOrd="0" presId="urn:microsoft.com/office/officeart/2005/8/layout/cycle3"/>
    <dgm:cxn modelId="{0A841108-40C3-4F20-9B31-AE968B0F2D40}" type="presParOf" srcId="{1198E3BF-EE35-4643-8420-A9244EF50DBA}" destId="{FD5A1064-A70E-4259-BAC0-2D913F904F47}" srcOrd="5" destOrd="0" presId="urn:microsoft.com/office/officeart/2005/8/layout/cycle3"/>
    <dgm:cxn modelId="{9E44B58F-F340-4856-A823-7CDE489F5572}" type="presParOf" srcId="{1198E3BF-EE35-4643-8420-A9244EF50DBA}" destId="{C0D7B7EB-7161-443A-A062-800947E078A2}" srcOrd="6" destOrd="0" presId="urn:microsoft.com/office/officeart/2005/8/layout/cycle3"/>
    <dgm:cxn modelId="{E1F8511A-475E-4800-A142-86BF6AAB09F3}" type="presParOf" srcId="{1198E3BF-EE35-4643-8420-A9244EF50DBA}" destId="{D4E05824-6A39-426B-A13D-2C71BE2A30BA}"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FF78EC0-CA62-41E4-B268-574523F356E4}" type="doc">
      <dgm:prSet loTypeId="urn:microsoft.com/office/officeart/2005/8/layout/cycle3" loCatId="cycle" qsTypeId="urn:microsoft.com/office/officeart/2005/8/quickstyle/simple2" qsCatId="simple" csTypeId="urn:microsoft.com/office/officeart/2005/8/colors/colorful2" csCatId="colorful" phldr="1"/>
      <dgm:spPr/>
      <dgm:t>
        <a:bodyPr/>
        <a:lstStyle/>
        <a:p>
          <a:endParaRPr lang="en-US"/>
        </a:p>
      </dgm:t>
    </dgm:pt>
    <dgm:pt modelId="{A6EECACA-38A2-4BE3-9806-B6F12CBC8422}">
      <dgm:prSet phldrT="[Text]" custT="1"/>
      <dgm:spPr>
        <a:solidFill>
          <a:srgbClr val="6666FF"/>
        </a:solidFill>
      </dgm:spPr>
      <dgm:t>
        <a:bodyPr/>
        <a:lstStyle/>
        <a:p>
          <a:r>
            <a:rPr lang="en-US" sz="1800" b="1" dirty="0" smtClean="0">
              <a:solidFill>
                <a:schemeClr val="tx1"/>
              </a:solidFill>
            </a:rPr>
            <a:t>Comp Plan Review/Updates</a:t>
          </a:r>
          <a:endParaRPr lang="en-US" sz="1800" b="1" dirty="0">
            <a:solidFill>
              <a:schemeClr val="tx1"/>
            </a:solidFill>
          </a:endParaRPr>
        </a:p>
      </dgm:t>
    </dgm:pt>
    <dgm:pt modelId="{2F9789C2-4FE9-404C-90E5-EE29376D6329}" type="parTrans" cxnId="{CFA37B0B-A98E-417A-9BC5-55E0251B9F5C}">
      <dgm:prSet/>
      <dgm:spPr/>
      <dgm:t>
        <a:bodyPr/>
        <a:lstStyle/>
        <a:p>
          <a:endParaRPr lang="en-US" sz="900" b="1"/>
        </a:p>
      </dgm:t>
    </dgm:pt>
    <dgm:pt modelId="{8E7EFC9C-EDE6-443B-AB94-7FA153ADC8E3}" type="sibTrans" cxnId="{CFA37B0B-A98E-417A-9BC5-55E0251B9F5C}">
      <dgm:prSet custT="1"/>
      <dgm:spPr/>
      <dgm:t>
        <a:bodyPr/>
        <a:lstStyle/>
        <a:p>
          <a:endParaRPr lang="en-US" sz="930" b="1" baseline="0"/>
        </a:p>
      </dgm:t>
    </dgm:pt>
    <dgm:pt modelId="{3D72F69B-1727-40F0-9333-BE782983DEBC}">
      <dgm:prSet phldrT="[Text]" custT="1"/>
      <dgm:spPr/>
      <dgm:t>
        <a:bodyPr/>
        <a:lstStyle/>
        <a:p>
          <a:pPr>
            <a:lnSpc>
              <a:spcPct val="100000"/>
            </a:lnSpc>
            <a:spcAft>
              <a:spcPts val="0"/>
            </a:spcAft>
          </a:pPr>
          <a:r>
            <a:rPr lang="en-US" sz="2400" b="1" dirty="0" smtClean="0">
              <a:solidFill>
                <a:schemeClr val="tx1"/>
              </a:solidFill>
            </a:rPr>
            <a:t>Epi Profile &amp; Needs</a:t>
          </a:r>
        </a:p>
        <a:p>
          <a:pPr>
            <a:lnSpc>
              <a:spcPct val="90000"/>
            </a:lnSpc>
            <a:spcAft>
              <a:spcPts val="0"/>
            </a:spcAft>
          </a:pPr>
          <a:r>
            <a:rPr lang="en-US" sz="2400" b="1" dirty="0" smtClean="0">
              <a:solidFill>
                <a:schemeClr val="tx1"/>
              </a:solidFill>
            </a:rPr>
            <a:t>Assessment</a:t>
          </a:r>
          <a:endParaRPr lang="en-US" sz="2400" b="1" dirty="0">
            <a:solidFill>
              <a:schemeClr val="tx1"/>
            </a:solidFill>
          </a:endParaRPr>
        </a:p>
      </dgm:t>
    </dgm:pt>
    <dgm:pt modelId="{137AC566-10AB-493B-9A16-E3241EB4F9EF}" type="parTrans" cxnId="{7FE662E6-2E9A-4194-82BF-A6B2D9304F1A}">
      <dgm:prSet/>
      <dgm:spPr/>
      <dgm:t>
        <a:bodyPr/>
        <a:lstStyle/>
        <a:p>
          <a:endParaRPr lang="en-US" sz="900" b="1"/>
        </a:p>
      </dgm:t>
    </dgm:pt>
    <dgm:pt modelId="{63860948-F631-4DF0-91EA-D4DB3E43EB1E}" type="sibTrans" cxnId="{7FE662E6-2E9A-4194-82BF-A6B2D9304F1A}">
      <dgm:prSet custT="1"/>
      <dgm:spPr/>
      <dgm:t>
        <a:bodyPr/>
        <a:lstStyle/>
        <a:p>
          <a:endParaRPr lang="en-US" sz="900" b="1"/>
        </a:p>
      </dgm:t>
    </dgm:pt>
    <dgm:pt modelId="{4C2F15DE-B0A4-4E29-AAF1-55693CEF292C}">
      <dgm:prSet phldrT="[Text]" custT="1"/>
      <dgm:spPr/>
      <dgm:t>
        <a:bodyPr/>
        <a:lstStyle/>
        <a:p>
          <a:r>
            <a:rPr lang="en-US" sz="1800" b="1" dirty="0" smtClean="0">
              <a:solidFill>
                <a:schemeClr val="tx1"/>
              </a:solidFill>
            </a:rPr>
            <a:t>Review of All Data </a:t>
          </a:r>
          <a:endParaRPr lang="en-US" sz="1800" b="1" dirty="0">
            <a:solidFill>
              <a:schemeClr val="tx1"/>
            </a:solidFill>
          </a:endParaRPr>
        </a:p>
      </dgm:t>
    </dgm:pt>
    <dgm:pt modelId="{A2079820-995E-41CA-9382-D14D42F43562}" type="parTrans" cxnId="{0BDDF326-707A-4F0A-8EE1-7995C60C2DDE}">
      <dgm:prSet/>
      <dgm:spPr/>
      <dgm:t>
        <a:bodyPr/>
        <a:lstStyle/>
        <a:p>
          <a:endParaRPr lang="en-US" sz="900" b="1"/>
        </a:p>
      </dgm:t>
    </dgm:pt>
    <dgm:pt modelId="{CD758D36-7F79-4D88-892D-6832FAD8C460}" type="sibTrans" cxnId="{0BDDF326-707A-4F0A-8EE1-7995C60C2DDE}">
      <dgm:prSet custT="1"/>
      <dgm:spPr/>
      <dgm:t>
        <a:bodyPr/>
        <a:lstStyle/>
        <a:p>
          <a:endParaRPr lang="en-US" sz="900" b="1"/>
        </a:p>
      </dgm:t>
    </dgm:pt>
    <dgm:pt modelId="{1E9F7CFB-BBB7-4E97-8F7C-48BB859375C9}">
      <dgm:prSet phldrT="[Text]" custT="1"/>
      <dgm:spPr/>
      <dgm:t>
        <a:bodyPr/>
        <a:lstStyle/>
        <a:p>
          <a:r>
            <a:rPr lang="en-US" sz="1800" b="1" dirty="0" smtClean="0">
              <a:solidFill>
                <a:schemeClr val="tx1"/>
              </a:solidFill>
            </a:rPr>
            <a:t>Priority Setting &amp; Resource Allocation</a:t>
          </a:r>
          <a:endParaRPr lang="en-US" sz="1800" b="1" dirty="0">
            <a:solidFill>
              <a:schemeClr val="tx1"/>
            </a:solidFill>
          </a:endParaRPr>
        </a:p>
      </dgm:t>
    </dgm:pt>
    <dgm:pt modelId="{01A4C62D-3D3E-45F2-A723-C2DB910AFF59}" type="parTrans" cxnId="{462E4701-86DF-414D-93C8-201994C3EC33}">
      <dgm:prSet/>
      <dgm:spPr/>
      <dgm:t>
        <a:bodyPr/>
        <a:lstStyle/>
        <a:p>
          <a:endParaRPr lang="en-US" sz="900" b="1"/>
        </a:p>
      </dgm:t>
    </dgm:pt>
    <dgm:pt modelId="{0A721CCF-03BA-4C8E-A697-4E06C7F52209}" type="sibTrans" cxnId="{462E4701-86DF-414D-93C8-201994C3EC33}">
      <dgm:prSet custT="1"/>
      <dgm:spPr/>
      <dgm:t>
        <a:bodyPr/>
        <a:lstStyle/>
        <a:p>
          <a:endParaRPr lang="en-US" sz="900" b="1">
            <a:solidFill>
              <a:schemeClr val="tx1"/>
            </a:solidFill>
          </a:endParaRPr>
        </a:p>
      </dgm:t>
    </dgm:pt>
    <dgm:pt modelId="{B420C9B6-D9D7-4D2E-8A43-8D6823CFB49B}">
      <dgm:prSet phldrT="[Text]" custT="1"/>
      <dgm:spPr/>
      <dgm:t>
        <a:bodyPr/>
        <a:lstStyle/>
        <a:p>
          <a:r>
            <a:rPr lang="en-US" sz="1800" b="1" dirty="0" smtClean="0">
              <a:solidFill>
                <a:schemeClr val="tx1"/>
              </a:solidFill>
            </a:rPr>
            <a:t>Data Review &amp; Reallocation</a:t>
          </a:r>
          <a:endParaRPr lang="en-US" sz="1800" b="1" dirty="0">
            <a:solidFill>
              <a:schemeClr val="tx1"/>
            </a:solidFill>
          </a:endParaRPr>
        </a:p>
      </dgm:t>
    </dgm:pt>
    <dgm:pt modelId="{7F2EDEE1-0A51-4ACC-997A-58EEB24DBE21}" type="parTrans" cxnId="{50C1D3E1-7A64-4336-9FBA-CB05FDD4DFB8}">
      <dgm:prSet/>
      <dgm:spPr/>
      <dgm:t>
        <a:bodyPr/>
        <a:lstStyle/>
        <a:p>
          <a:endParaRPr lang="en-US" sz="900" b="1"/>
        </a:p>
      </dgm:t>
    </dgm:pt>
    <dgm:pt modelId="{37C650EB-2982-4BA5-9516-521BABCB73F9}" type="sibTrans" cxnId="{50C1D3E1-7A64-4336-9FBA-CB05FDD4DFB8}">
      <dgm:prSet custT="1"/>
      <dgm:spPr/>
      <dgm:t>
        <a:bodyPr/>
        <a:lstStyle/>
        <a:p>
          <a:endParaRPr lang="en-US" sz="900" b="1"/>
        </a:p>
      </dgm:t>
    </dgm:pt>
    <dgm:pt modelId="{5C5F6822-8E6D-42DD-B000-95E1635B29A8}">
      <dgm:prSet custT="1"/>
      <dgm:spPr>
        <a:solidFill>
          <a:schemeClr val="accent4">
            <a:lumMod val="60000"/>
            <a:lumOff val="40000"/>
          </a:schemeClr>
        </a:solidFill>
      </dgm:spPr>
      <dgm:t>
        <a:bodyPr/>
        <a:lstStyle/>
        <a:p>
          <a:r>
            <a:rPr lang="en-US" sz="1800" b="1" dirty="0" smtClean="0">
              <a:solidFill>
                <a:schemeClr val="tx1"/>
              </a:solidFill>
            </a:rPr>
            <a:t>Evaluation &amp; Planning Outcomes</a:t>
          </a:r>
          <a:endParaRPr lang="en-US" sz="1800" b="1" dirty="0">
            <a:solidFill>
              <a:schemeClr val="tx1"/>
            </a:solidFill>
          </a:endParaRPr>
        </a:p>
      </dgm:t>
    </dgm:pt>
    <dgm:pt modelId="{F9191C85-5029-4B4F-B50F-1FAEB4FC96CD}" type="parTrans" cxnId="{7BA23A2D-B7A9-4D3C-AB78-8136E4CBD989}">
      <dgm:prSet/>
      <dgm:spPr/>
      <dgm:t>
        <a:bodyPr/>
        <a:lstStyle/>
        <a:p>
          <a:endParaRPr lang="en-US" sz="900" b="1"/>
        </a:p>
      </dgm:t>
    </dgm:pt>
    <dgm:pt modelId="{7CD83A72-FDA0-47AC-9A20-668BF6F14694}" type="sibTrans" cxnId="{7BA23A2D-B7A9-4D3C-AB78-8136E4CBD989}">
      <dgm:prSet custT="1"/>
      <dgm:spPr/>
      <dgm:t>
        <a:bodyPr/>
        <a:lstStyle/>
        <a:p>
          <a:endParaRPr lang="en-US" sz="900" b="1"/>
        </a:p>
      </dgm:t>
    </dgm:pt>
    <dgm:pt modelId="{A22770D6-ECFD-4838-9829-D2DC65E95F0F}">
      <dgm:prSet phldrT="[Text]" custT="1"/>
      <dgm:spPr>
        <a:solidFill>
          <a:schemeClr val="accent4">
            <a:lumMod val="40000"/>
            <a:lumOff val="60000"/>
          </a:schemeClr>
        </a:solidFill>
      </dgm:spPr>
      <dgm:t>
        <a:bodyPr/>
        <a:lstStyle/>
        <a:p>
          <a:pPr>
            <a:spcAft>
              <a:spcPts val="0"/>
            </a:spcAft>
          </a:pPr>
          <a:r>
            <a:rPr lang="en-US" sz="1800" b="1" dirty="0" smtClean="0">
              <a:solidFill>
                <a:schemeClr val="tx1"/>
              </a:solidFill>
            </a:rPr>
            <a:t>Annual </a:t>
          </a:r>
        </a:p>
        <a:p>
          <a:pPr>
            <a:spcAft>
              <a:spcPts val="0"/>
            </a:spcAft>
          </a:pPr>
          <a:r>
            <a:rPr lang="en-US" sz="1800" b="1" dirty="0" smtClean="0">
              <a:solidFill>
                <a:schemeClr val="tx1"/>
              </a:solidFill>
            </a:rPr>
            <a:t>Plan to Plan</a:t>
          </a:r>
          <a:endParaRPr lang="en-US" sz="1800" b="1" dirty="0">
            <a:solidFill>
              <a:schemeClr val="tx1"/>
            </a:solidFill>
          </a:endParaRPr>
        </a:p>
      </dgm:t>
    </dgm:pt>
    <dgm:pt modelId="{2963CBB1-2278-4771-99B6-FD2DCBCC2D79}" type="parTrans" cxnId="{E2AD6E18-4CF5-4A1C-86DB-1BD41F696DC1}">
      <dgm:prSet/>
      <dgm:spPr/>
      <dgm:t>
        <a:bodyPr/>
        <a:lstStyle/>
        <a:p>
          <a:endParaRPr lang="en-US"/>
        </a:p>
      </dgm:t>
    </dgm:pt>
    <dgm:pt modelId="{A6E54BED-1759-48EC-B3C0-10747F7576DD}" type="sibTrans" cxnId="{E2AD6E18-4CF5-4A1C-86DB-1BD41F696DC1}">
      <dgm:prSet/>
      <dgm:spPr/>
      <dgm:t>
        <a:bodyPr/>
        <a:lstStyle/>
        <a:p>
          <a:endParaRPr lang="en-US"/>
        </a:p>
      </dgm:t>
    </dgm:pt>
    <dgm:pt modelId="{4501CD75-68DA-48B7-AB7F-7CA81BD822AE}" type="pres">
      <dgm:prSet presAssocID="{4FF78EC0-CA62-41E4-B268-574523F356E4}" presName="Name0" presStyleCnt="0">
        <dgm:presLayoutVars>
          <dgm:dir/>
          <dgm:resizeHandles val="exact"/>
        </dgm:presLayoutVars>
      </dgm:prSet>
      <dgm:spPr/>
      <dgm:t>
        <a:bodyPr/>
        <a:lstStyle/>
        <a:p>
          <a:endParaRPr lang="en-US"/>
        </a:p>
      </dgm:t>
    </dgm:pt>
    <dgm:pt modelId="{1198E3BF-EE35-4643-8420-A9244EF50DBA}" type="pres">
      <dgm:prSet presAssocID="{4FF78EC0-CA62-41E4-B268-574523F356E4}" presName="cycle" presStyleCnt="0"/>
      <dgm:spPr/>
    </dgm:pt>
    <dgm:pt modelId="{6F31FDF2-503E-4794-99A5-0901CBF0F416}" type="pres">
      <dgm:prSet presAssocID="{A6EECACA-38A2-4BE3-9806-B6F12CBC8422}" presName="nodeFirstNode" presStyleLbl="node1" presStyleIdx="0" presStyleCnt="7" custScaleX="138805" custScaleY="83700">
        <dgm:presLayoutVars>
          <dgm:bulletEnabled val="1"/>
        </dgm:presLayoutVars>
      </dgm:prSet>
      <dgm:spPr/>
      <dgm:t>
        <a:bodyPr/>
        <a:lstStyle/>
        <a:p>
          <a:endParaRPr lang="en-US"/>
        </a:p>
      </dgm:t>
    </dgm:pt>
    <dgm:pt modelId="{E6464FBE-8F5A-4B86-BBB1-BAF249E84E12}" type="pres">
      <dgm:prSet presAssocID="{8E7EFC9C-EDE6-443B-AB94-7FA153ADC8E3}" presName="sibTransFirstNode" presStyleLbl="bgShp" presStyleIdx="0" presStyleCnt="1" custLinFactNeighborX="-818" custLinFactNeighborY="-208"/>
      <dgm:spPr/>
      <dgm:t>
        <a:bodyPr/>
        <a:lstStyle/>
        <a:p>
          <a:endParaRPr lang="en-US"/>
        </a:p>
      </dgm:t>
    </dgm:pt>
    <dgm:pt modelId="{AC0E42F9-3687-41F1-A775-0AAC8CB59CF0}" type="pres">
      <dgm:prSet presAssocID="{A22770D6-ECFD-4838-9829-D2DC65E95F0F}" presName="nodeFollowingNodes" presStyleLbl="node1" presStyleIdx="1" presStyleCnt="7" custScaleX="121211" custScaleY="91265" custRadScaleRad="104262" custRadScaleInc="3911">
        <dgm:presLayoutVars>
          <dgm:bulletEnabled val="1"/>
        </dgm:presLayoutVars>
      </dgm:prSet>
      <dgm:spPr/>
      <dgm:t>
        <a:bodyPr/>
        <a:lstStyle/>
        <a:p>
          <a:endParaRPr lang="en-US"/>
        </a:p>
      </dgm:t>
    </dgm:pt>
    <dgm:pt modelId="{D4643BF0-E4A2-4660-B5E4-3621D6D18DFA}" type="pres">
      <dgm:prSet presAssocID="{3D72F69B-1727-40F0-9333-BE782983DEBC}" presName="nodeFollowingNodes" presStyleLbl="node1" presStyleIdx="2" presStyleCnt="7" custScaleX="183868" custScaleY="223228" custRadScaleRad="106704" custRadScaleInc="-20960">
        <dgm:presLayoutVars>
          <dgm:bulletEnabled val="1"/>
        </dgm:presLayoutVars>
      </dgm:prSet>
      <dgm:spPr/>
      <dgm:t>
        <a:bodyPr/>
        <a:lstStyle/>
        <a:p>
          <a:endParaRPr lang="en-US"/>
        </a:p>
      </dgm:t>
    </dgm:pt>
    <dgm:pt modelId="{DAACC609-068A-4CB1-9FFF-FAD625819D21}" type="pres">
      <dgm:prSet presAssocID="{4C2F15DE-B0A4-4E29-AAF1-55693CEF292C}" presName="nodeFollowingNodes" presStyleLbl="node1" presStyleIdx="3" presStyleCnt="7" custScaleX="96907" custScaleY="91621" custRadScaleRad="109606" custRadScaleInc="-37420">
        <dgm:presLayoutVars>
          <dgm:bulletEnabled val="1"/>
        </dgm:presLayoutVars>
      </dgm:prSet>
      <dgm:spPr/>
      <dgm:t>
        <a:bodyPr/>
        <a:lstStyle/>
        <a:p>
          <a:endParaRPr lang="en-US"/>
        </a:p>
      </dgm:t>
    </dgm:pt>
    <dgm:pt modelId="{FD5A1064-A70E-4259-BAC0-2D913F904F47}" type="pres">
      <dgm:prSet presAssocID="{1E9F7CFB-BBB7-4E97-8F7C-48BB859375C9}" presName="nodeFollowingNodes" presStyleLbl="node1" presStyleIdx="4" presStyleCnt="7" custScaleX="142434" custScaleY="113060" custRadScaleRad="97275" custRadScaleInc="24314">
        <dgm:presLayoutVars>
          <dgm:bulletEnabled val="1"/>
        </dgm:presLayoutVars>
      </dgm:prSet>
      <dgm:spPr/>
      <dgm:t>
        <a:bodyPr/>
        <a:lstStyle/>
        <a:p>
          <a:endParaRPr lang="en-US"/>
        </a:p>
      </dgm:t>
    </dgm:pt>
    <dgm:pt modelId="{C0D7B7EB-7161-443A-A062-800947E078A2}" type="pres">
      <dgm:prSet presAssocID="{B420C9B6-D9D7-4D2E-8A43-8D6823CFB49B}" presName="nodeFollowingNodes" presStyleLbl="node1" presStyleIdx="5" presStyleCnt="7" custScaleX="115632" custScaleY="77960" custRadScaleRad="94566" custRadScaleInc="4292">
        <dgm:presLayoutVars>
          <dgm:bulletEnabled val="1"/>
        </dgm:presLayoutVars>
      </dgm:prSet>
      <dgm:spPr/>
      <dgm:t>
        <a:bodyPr/>
        <a:lstStyle/>
        <a:p>
          <a:endParaRPr lang="en-US"/>
        </a:p>
      </dgm:t>
    </dgm:pt>
    <dgm:pt modelId="{D4E05824-6A39-426B-A13D-2C71BE2A30BA}" type="pres">
      <dgm:prSet presAssocID="{5C5F6822-8E6D-42DD-B000-95E1635B29A8}" presName="nodeFollowingNodes" presStyleLbl="node1" presStyleIdx="6" presStyleCnt="7" custScaleX="97858" custScaleY="130701" custRadScaleRad="109405" custRadScaleInc="-36460">
        <dgm:presLayoutVars>
          <dgm:bulletEnabled val="1"/>
        </dgm:presLayoutVars>
      </dgm:prSet>
      <dgm:spPr/>
      <dgm:t>
        <a:bodyPr/>
        <a:lstStyle/>
        <a:p>
          <a:endParaRPr lang="en-US"/>
        </a:p>
      </dgm:t>
    </dgm:pt>
  </dgm:ptLst>
  <dgm:cxnLst>
    <dgm:cxn modelId="{EFE8A84B-4BE2-4E65-84EB-81C8CCEA126D}" type="presOf" srcId="{A6EECACA-38A2-4BE3-9806-B6F12CBC8422}" destId="{6F31FDF2-503E-4794-99A5-0901CBF0F416}" srcOrd="0" destOrd="0" presId="urn:microsoft.com/office/officeart/2005/8/layout/cycle3"/>
    <dgm:cxn modelId="{0BDDF326-707A-4F0A-8EE1-7995C60C2DDE}" srcId="{4FF78EC0-CA62-41E4-B268-574523F356E4}" destId="{4C2F15DE-B0A4-4E29-AAF1-55693CEF292C}" srcOrd="3" destOrd="0" parTransId="{A2079820-995E-41CA-9382-D14D42F43562}" sibTransId="{CD758D36-7F79-4D88-892D-6832FAD8C460}"/>
    <dgm:cxn modelId="{CFA37B0B-A98E-417A-9BC5-55E0251B9F5C}" srcId="{4FF78EC0-CA62-41E4-B268-574523F356E4}" destId="{A6EECACA-38A2-4BE3-9806-B6F12CBC8422}" srcOrd="0" destOrd="0" parTransId="{2F9789C2-4FE9-404C-90E5-EE29376D6329}" sibTransId="{8E7EFC9C-EDE6-443B-AB94-7FA153ADC8E3}"/>
    <dgm:cxn modelId="{D15E6809-A3CF-484E-A313-0E980FB62B18}" type="presOf" srcId="{4FF78EC0-CA62-41E4-B268-574523F356E4}" destId="{4501CD75-68DA-48B7-AB7F-7CA81BD822AE}" srcOrd="0" destOrd="0" presId="urn:microsoft.com/office/officeart/2005/8/layout/cycle3"/>
    <dgm:cxn modelId="{063D7154-51B1-4260-9E38-3687E4D1D475}" type="presOf" srcId="{B420C9B6-D9D7-4D2E-8A43-8D6823CFB49B}" destId="{C0D7B7EB-7161-443A-A062-800947E078A2}" srcOrd="0" destOrd="0" presId="urn:microsoft.com/office/officeart/2005/8/layout/cycle3"/>
    <dgm:cxn modelId="{025354D3-C0DC-4BF6-9A23-85CE8BE81F97}" type="presOf" srcId="{8E7EFC9C-EDE6-443B-AB94-7FA153ADC8E3}" destId="{E6464FBE-8F5A-4B86-BBB1-BAF249E84E12}" srcOrd="0" destOrd="0" presId="urn:microsoft.com/office/officeart/2005/8/layout/cycle3"/>
    <dgm:cxn modelId="{E2AD6E18-4CF5-4A1C-86DB-1BD41F696DC1}" srcId="{4FF78EC0-CA62-41E4-B268-574523F356E4}" destId="{A22770D6-ECFD-4838-9829-D2DC65E95F0F}" srcOrd="1" destOrd="0" parTransId="{2963CBB1-2278-4771-99B6-FD2DCBCC2D79}" sibTransId="{A6E54BED-1759-48EC-B3C0-10747F7576DD}"/>
    <dgm:cxn modelId="{50C1D3E1-7A64-4336-9FBA-CB05FDD4DFB8}" srcId="{4FF78EC0-CA62-41E4-B268-574523F356E4}" destId="{B420C9B6-D9D7-4D2E-8A43-8D6823CFB49B}" srcOrd="5" destOrd="0" parTransId="{7F2EDEE1-0A51-4ACC-997A-58EEB24DBE21}" sibTransId="{37C650EB-2982-4BA5-9516-521BABCB73F9}"/>
    <dgm:cxn modelId="{7BA23A2D-B7A9-4D3C-AB78-8136E4CBD989}" srcId="{4FF78EC0-CA62-41E4-B268-574523F356E4}" destId="{5C5F6822-8E6D-42DD-B000-95E1635B29A8}" srcOrd="6" destOrd="0" parTransId="{F9191C85-5029-4B4F-B50F-1FAEB4FC96CD}" sibTransId="{7CD83A72-FDA0-47AC-9A20-668BF6F14694}"/>
    <dgm:cxn modelId="{F365AD93-6BCC-437C-AF6E-8016E8F99B1F}" type="presOf" srcId="{4C2F15DE-B0A4-4E29-AAF1-55693CEF292C}" destId="{DAACC609-068A-4CB1-9FFF-FAD625819D21}" srcOrd="0" destOrd="0" presId="urn:microsoft.com/office/officeart/2005/8/layout/cycle3"/>
    <dgm:cxn modelId="{7FE662E6-2E9A-4194-82BF-A6B2D9304F1A}" srcId="{4FF78EC0-CA62-41E4-B268-574523F356E4}" destId="{3D72F69B-1727-40F0-9333-BE782983DEBC}" srcOrd="2" destOrd="0" parTransId="{137AC566-10AB-493B-9A16-E3241EB4F9EF}" sibTransId="{63860948-F631-4DF0-91EA-D4DB3E43EB1E}"/>
    <dgm:cxn modelId="{33B34950-A7DB-4BAC-940F-79C0D3DBC7CF}" type="presOf" srcId="{A22770D6-ECFD-4838-9829-D2DC65E95F0F}" destId="{AC0E42F9-3687-41F1-A775-0AAC8CB59CF0}" srcOrd="0" destOrd="0" presId="urn:microsoft.com/office/officeart/2005/8/layout/cycle3"/>
    <dgm:cxn modelId="{F042CCC8-7657-44B4-9857-5E6C129409A2}" type="presOf" srcId="{5C5F6822-8E6D-42DD-B000-95E1635B29A8}" destId="{D4E05824-6A39-426B-A13D-2C71BE2A30BA}" srcOrd="0" destOrd="0" presId="urn:microsoft.com/office/officeart/2005/8/layout/cycle3"/>
    <dgm:cxn modelId="{285F385C-CE62-4FA8-A98C-34BD5E0E26FD}" type="presOf" srcId="{1E9F7CFB-BBB7-4E97-8F7C-48BB859375C9}" destId="{FD5A1064-A70E-4259-BAC0-2D913F904F47}" srcOrd="0" destOrd="0" presId="urn:microsoft.com/office/officeart/2005/8/layout/cycle3"/>
    <dgm:cxn modelId="{C7CB1B65-EC6E-49B5-A316-747277F95DDF}" type="presOf" srcId="{3D72F69B-1727-40F0-9333-BE782983DEBC}" destId="{D4643BF0-E4A2-4660-B5E4-3621D6D18DFA}" srcOrd="0" destOrd="0" presId="urn:microsoft.com/office/officeart/2005/8/layout/cycle3"/>
    <dgm:cxn modelId="{462E4701-86DF-414D-93C8-201994C3EC33}" srcId="{4FF78EC0-CA62-41E4-B268-574523F356E4}" destId="{1E9F7CFB-BBB7-4E97-8F7C-48BB859375C9}" srcOrd="4" destOrd="0" parTransId="{01A4C62D-3D3E-45F2-A723-C2DB910AFF59}" sibTransId="{0A721CCF-03BA-4C8E-A697-4E06C7F52209}"/>
    <dgm:cxn modelId="{FB49C9C6-A63E-46F8-833B-258093CC2DF7}" type="presParOf" srcId="{4501CD75-68DA-48B7-AB7F-7CA81BD822AE}" destId="{1198E3BF-EE35-4643-8420-A9244EF50DBA}" srcOrd="0" destOrd="0" presId="urn:microsoft.com/office/officeart/2005/8/layout/cycle3"/>
    <dgm:cxn modelId="{2C9E2E95-8D48-4892-B5D2-2E170E947E1D}" type="presParOf" srcId="{1198E3BF-EE35-4643-8420-A9244EF50DBA}" destId="{6F31FDF2-503E-4794-99A5-0901CBF0F416}" srcOrd="0" destOrd="0" presId="urn:microsoft.com/office/officeart/2005/8/layout/cycle3"/>
    <dgm:cxn modelId="{AC9B14FB-B9F2-4713-8F78-58B4C2D54946}" type="presParOf" srcId="{1198E3BF-EE35-4643-8420-A9244EF50DBA}" destId="{E6464FBE-8F5A-4B86-BBB1-BAF249E84E12}" srcOrd="1" destOrd="0" presId="urn:microsoft.com/office/officeart/2005/8/layout/cycle3"/>
    <dgm:cxn modelId="{0E50F0EE-F7F2-44AC-81D6-4AC283A29538}" type="presParOf" srcId="{1198E3BF-EE35-4643-8420-A9244EF50DBA}" destId="{AC0E42F9-3687-41F1-A775-0AAC8CB59CF0}" srcOrd="2" destOrd="0" presId="urn:microsoft.com/office/officeart/2005/8/layout/cycle3"/>
    <dgm:cxn modelId="{B0469A26-095F-452E-B08C-285F5452248E}" type="presParOf" srcId="{1198E3BF-EE35-4643-8420-A9244EF50DBA}" destId="{D4643BF0-E4A2-4660-B5E4-3621D6D18DFA}" srcOrd="3" destOrd="0" presId="urn:microsoft.com/office/officeart/2005/8/layout/cycle3"/>
    <dgm:cxn modelId="{548A227A-BFC7-4CC9-97FE-F1D0A909C7C6}" type="presParOf" srcId="{1198E3BF-EE35-4643-8420-A9244EF50DBA}" destId="{DAACC609-068A-4CB1-9FFF-FAD625819D21}" srcOrd="4" destOrd="0" presId="urn:microsoft.com/office/officeart/2005/8/layout/cycle3"/>
    <dgm:cxn modelId="{82495141-56C5-4975-9646-24A392DBC52F}" type="presParOf" srcId="{1198E3BF-EE35-4643-8420-A9244EF50DBA}" destId="{FD5A1064-A70E-4259-BAC0-2D913F904F47}" srcOrd="5" destOrd="0" presId="urn:microsoft.com/office/officeart/2005/8/layout/cycle3"/>
    <dgm:cxn modelId="{A01E3809-F8CE-430D-A65E-94DFF1C6CBD3}" type="presParOf" srcId="{1198E3BF-EE35-4643-8420-A9244EF50DBA}" destId="{C0D7B7EB-7161-443A-A062-800947E078A2}" srcOrd="6" destOrd="0" presId="urn:microsoft.com/office/officeart/2005/8/layout/cycle3"/>
    <dgm:cxn modelId="{B567E626-D41C-4423-808C-467BED7769BE}" type="presParOf" srcId="{1198E3BF-EE35-4643-8420-A9244EF50DBA}" destId="{D4E05824-6A39-426B-A13D-2C71BE2A30BA}"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FF78EC0-CA62-41E4-B268-574523F356E4}" type="doc">
      <dgm:prSet loTypeId="urn:microsoft.com/office/officeart/2005/8/layout/cycle3" loCatId="cycle" qsTypeId="urn:microsoft.com/office/officeart/2005/8/quickstyle/simple2" qsCatId="simple" csTypeId="urn:microsoft.com/office/officeart/2005/8/colors/colorful2" csCatId="colorful" phldr="1"/>
      <dgm:spPr/>
      <dgm:t>
        <a:bodyPr/>
        <a:lstStyle/>
        <a:p>
          <a:endParaRPr lang="en-US"/>
        </a:p>
      </dgm:t>
    </dgm:pt>
    <dgm:pt modelId="{A6EECACA-38A2-4BE3-9806-B6F12CBC8422}">
      <dgm:prSet phldrT="[Text]" custT="1"/>
      <dgm:spPr>
        <a:solidFill>
          <a:srgbClr val="6666FF"/>
        </a:solidFill>
      </dgm:spPr>
      <dgm:t>
        <a:bodyPr/>
        <a:lstStyle/>
        <a:p>
          <a:r>
            <a:rPr lang="en-US" sz="1800" b="1" dirty="0" smtClean="0">
              <a:solidFill>
                <a:schemeClr val="tx1"/>
              </a:solidFill>
            </a:rPr>
            <a:t>Comp Plan Review/Updates</a:t>
          </a:r>
          <a:endParaRPr lang="en-US" sz="1800" b="1" dirty="0">
            <a:solidFill>
              <a:schemeClr val="tx1"/>
            </a:solidFill>
          </a:endParaRPr>
        </a:p>
      </dgm:t>
    </dgm:pt>
    <dgm:pt modelId="{2F9789C2-4FE9-404C-90E5-EE29376D6329}" type="parTrans" cxnId="{CFA37B0B-A98E-417A-9BC5-55E0251B9F5C}">
      <dgm:prSet/>
      <dgm:spPr/>
      <dgm:t>
        <a:bodyPr/>
        <a:lstStyle/>
        <a:p>
          <a:endParaRPr lang="en-US" sz="900" b="1"/>
        </a:p>
      </dgm:t>
    </dgm:pt>
    <dgm:pt modelId="{8E7EFC9C-EDE6-443B-AB94-7FA153ADC8E3}" type="sibTrans" cxnId="{CFA37B0B-A98E-417A-9BC5-55E0251B9F5C}">
      <dgm:prSet custT="1"/>
      <dgm:spPr/>
      <dgm:t>
        <a:bodyPr/>
        <a:lstStyle/>
        <a:p>
          <a:endParaRPr lang="en-US" sz="930" b="1" baseline="0"/>
        </a:p>
      </dgm:t>
    </dgm:pt>
    <dgm:pt modelId="{3D72F69B-1727-40F0-9333-BE782983DEBC}">
      <dgm:prSet phldrT="[Text]" custT="1"/>
      <dgm:spPr/>
      <dgm:t>
        <a:bodyPr/>
        <a:lstStyle/>
        <a:p>
          <a:pPr>
            <a:lnSpc>
              <a:spcPct val="100000"/>
            </a:lnSpc>
            <a:spcAft>
              <a:spcPts val="0"/>
            </a:spcAft>
          </a:pPr>
          <a:r>
            <a:rPr lang="en-US" sz="1800" b="1" dirty="0" smtClean="0">
              <a:solidFill>
                <a:schemeClr val="tx1"/>
              </a:solidFill>
            </a:rPr>
            <a:t>Epi Profile &amp; Needs</a:t>
          </a:r>
        </a:p>
        <a:p>
          <a:pPr>
            <a:lnSpc>
              <a:spcPct val="90000"/>
            </a:lnSpc>
            <a:spcAft>
              <a:spcPct val="35000"/>
            </a:spcAft>
          </a:pPr>
          <a:r>
            <a:rPr lang="en-US" sz="1800" b="1" dirty="0" smtClean="0">
              <a:solidFill>
                <a:schemeClr val="tx1"/>
              </a:solidFill>
            </a:rPr>
            <a:t>Assessment</a:t>
          </a:r>
          <a:endParaRPr lang="en-US" sz="1800" b="1" dirty="0">
            <a:solidFill>
              <a:schemeClr val="tx1"/>
            </a:solidFill>
          </a:endParaRPr>
        </a:p>
      </dgm:t>
    </dgm:pt>
    <dgm:pt modelId="{137AC566-10AB-493B-9A16-E3241EB4F9EF}" type="parTrans" cxnId="{7FE662E6-2E9A-4194-82BF-A6B2D9304F1A}">
      <dgm:prSet/>
      <dgm:spPr/>
      <dgm:t>
        <a:bodyPr/>
        <a:lstStyle/>
        <a:p>
          <a:endParaRPr lang="en-US" sz="900" b="1"/>
        </a:p>
      </dgm:t>
    </dgm:pt>
    <dgm:pt modelId="{63860948-F631-4DF0-91EA-D4DB3E43EB1E}" type="sibTrans" cxnId="{7FE662E6-2E9A-4194-82BF-A6B2D9304F1A}">
      <dgm:prSet custT="1"/>
      <dgm:spPr/>
      <dgm:t>
        <a:bodyPr/>
        <a:lstStyle/>
        <a:p>
          <a:endParaRPr lang="en-US" sz="900" b="1"/>
        </a:p>
      </dgm:t>
    </dgm:pt>
    <dgm:pt modelId="{4C2F15DE-B0A4-4E29-AAF1-55693CEF292C}">
      <dgm:prSet phldrT="[Text]" custT="1"/>
      <dgm:spPr/>
      <dgm:t>
        <a:bodyPr/>
        <a:lstStyle/>
        <a:p>
          <a:pPr>
            <a:spcAft>
              <a:spcPts val="0"/>
            </a:spcAft>
          </a:pPr>
          <a:r>
            <a:rPr lang="en-US" sz="2400" b="1" dirty="0" smtClean="0">
              <a:solidFill>
                <a:schemeClr val="tx1"/>
              </a:solidFill>
            </a:rPr>
            <a:t>Review of </a:t>
          </a:r>
        </a:p>
        <a:p>
          <a:pPr>
            <a:spcAft>
              <a:spcPts val="0"/>
            </a:spcAft>
          </a:pPr>
          <a:r>
            <a:rPr lang="en-US" sz="2400" b="1" dirty="0" smtClean="0">
              <a:solidFill>
                <a:schemeClr val="tx1"/>
              </a:solidFill>
            </a:rPr>
            <a:t>All Data </a:t>
          </a:r>
          <a:endParaRPr lang="en-US" sz="2400" b="1" dirty="0">
            <a:solidFill>
              <a:schemeClr val="tx1"/>
            </a:solidFill>
          </a:endParaRPr>
        </a:p>
      </dgm:t>
    </dgm:pt>
    <dgm:pt modelId="{A2079820-995E-41CA-9382-D14D42F43562}" type="parTrans" cxnId="{0BDDF326-707A-4F0A-8EE1-7995C60C2DDE}">
      <dgm:prSet/>
      <dgm:spPr/>
      <dgm:t>
        <a:bodyPr/>
        <a:lstStyle/>
        <a:p>
          <a:endParaRPr lang="en-US" sz="900" b="1"/>
        </a:p>
      </dgm:t>
    </dgm:pt>
    <dgm:pt modelId="{CD758D36-7F79-4D88-892D-6832FAD8C460}" type="sibTrans" cxnId="{0BDDF326-707A-4F0A-8EE1-7995C60C2DDE}">
      <dgm:prSet custT="1"/>
      <dgm:spPr/>
      <dgm:t>
        <a:bodyPr/>
        <a:lstStyle/>
        <a:p>
          <a:endParaRPr lang="en-US" sz="900" b="1"/>
        </a:p>
      </dgm:t>
    </dgm:pt>
    <dgm:pt modelId="{1E9F7CFB-BBB7-4E97-8F7C-48BB859375C9}">
      <dgm:prSet phldrT="[Text]" custT="1"/>
      <dgm:spPr/>
      <dgm:t>
        <a:bodyPr/>
        <a:lstStyle/>
        <a:p>
          <a:r>
            <a:rPr lang="en-US" sz="1800" b="1" dirty="0" smtClean="0">
              <a:solidFill>
                <a:schemeClr val="tx1"/>
              </a:solidFill>
            </a:rPr>
            <a:t>Priority Setting &amp; Resource Allocation</a:t>
          </a:r>
          <a:endParaRPr lang="en-US" sz="1800" b="1" dirty="0">
            <a:solidFill>
              <a:schemeClr val="tx1"/>
            </a:solidFill>
          </a:endParaRPr>
        </a:p>
      </dgm:t>
    </dgm:pt>
    <dgm:pt modelId="{01A4C62D-3D3E-45F2-A723-C2DB910AFF59}" type="parTrans" cxnId="{462E4701-86DF-414D-93C8-201994C3EC33}">
      <dgm:prSet/>
      <dgm:spPr/>
      <dgm:t>
        <a:bodyPr/>
        <a:lstStyle/>
        <a:p>
          <a:endParaRPr lang="en-US" sz="900" b="1"/>
        </a:p>
      </dgm:t>
    </dgm:pt>
    <dgm:pt modelId="{0A721CCF-03BA-4C8E-A697-4E06C7F52209}" type="sibTrans" cxnId="{462E4701-86DF-414D-93C8-201994C3EC33}">
      <dgm:prSet custT="1"/>
      <dgm:spPr/>
      <dgm:t>
        <a:bodyPr/>
        <a:lstStyle/>
        <a:p>
          <a:endParaRPr lang="en-US" sz="900" b="1">
            <a:solidFill>
              <a:schemeClr val="tx1"/>
            </a:solidFill>
          </a:endParaRPr>
        </a:p>
      </dgm:t>
    </dgm:pt>
    <dgm:pt modelId="{B420C9B6-D9D7-4D2E-8A43-8D6823CFB49B}">
      <dgm:prSet phldrT="[Text]" custT="1"/>
      <dgm:spPr/>
      <dgm:t>
        <a:bodyPr/>
        <a:lstStyle/>
        <a:p>
          <a:r>
            <a:rPr lang="en-US" sz="1800" b="1" dirty="0" smtClean="0">
              <a:solidFill>
                <a:schemeClr val="tx1"/>
              </a:solidFill>
            </a:rPr>
            <a:t>Data Review &amp; Reallocation</a:t>
          </a:r>
          <a:endParaRPr lang="en-US" sz="1800" b="1" dirty="0">
            <a:solidFill>
              <a:schemeClr val="tx1"/>
            </a:solidFill>
          </a:endParaRPr>
        </a:p>
      </dgm:t>
    </dgm:pt>
    <dgm:pt modelId="{7F2EDEE1-0A51-4ACC-997A-58EEB24DBE21}" type="parTrans" cxnId="{50C1D3E1-7A64-4336-9FBA-CB05FDD4DFB8}">
      <dgm:prSet/>
      <dgm:spPr/>
      <dgm:t>
        <a:bodyPr/>
        <a:lstStyle/>
        <a:p>
          <a:endParaRPr lang="en-US" sz="900" b="1"/>
        </a:p>
      </dgm:t>
    </dgm:pt>
    <dgm:pt modelId="{37C650EB-2982-4BA5-9516-521BABCB73F9}" type="sibTrans" cxnId="{50C1D3E1-7A64-4336-9FBA-CB05FDD4DFB8}">
      <dgm:prSet custT="1"/>
      <dgm:spPr/>
      <dgm:t>
        <a:bodyPr/>
        <a:lstStyle/>
        <a:p>
          <a:endParaRPr lang="en-US" sz="900" b="1"/>
        </a:p>
      </dgm:t>
    </dgm:pt>
    <dgm:pt modelId="{5C5F6822-8E6D-42DD-B000-95E1635B29A8}">
      <dgm:prSet custT="1"/>
      <dgm:spPr>
        <a:solidFill>
          <a:schemeClr val="accent4">
            <a:lumMod val="60000"/>
            <a:lumOff val="40000"/>
          </a:schemeClr>
        </a:solidFill>
      </dgm:spPr>
      <dgm:t>
        <a:bodyPr/>
        <a:lstStyle/>
        <a:p>
          <a:r>
            <a:rPr lang="en-US" sz="1800" b="1" dirty="0" smtClean="0">
              <a:solidFill>
                <a:schemeClr val="tx1"/>
              </a:solidFill>
            </a:rPr>
            <a:t>Evaluation &amp; Planning Outcomes</a:t>
          </a:r>
          <a:endParaRPr lang="en-US" sz="1800" b="1" dirty="0">
            <a:solidFill>
              <a:schemeClr val="tx1"/>
            </a:solidFill>
          </a:endParaRPr>
        </a:p>
      </dgm:t>
    </dgm:pt>
    <dgm:pt modelId="{F9191C85-5029-4B4F-B50F-1FAEB4FC96CD}" type="parTrans" cxnId="{7BA23A2D-B7A9-4D3C-AB78-8136E4CBD989}">
      <dgm:prSet/>
      <dgm:spPr/>
      <dgm:t>
        <a:bodyPr/>
        <a:lstStyle/>
        <a:p>
          <a:endParaRPr lang="en-US" sz="900" b="1"/>
        </a:p>
      </dgm:t>
    </dgm:pt>
    <dgm:pt modelId="{7CD83A72-FDA0-47AC-9A20-668BF6F14694}" type="sibTrans" cxnId="{7BA23A2D-B7A9-4D3C-AB78-8136E4CBD989}">
      <dgm:prSet custT="1"/>
      <dgm:spPr/>
      <dgm:t>
        <a:bodyPr/>
        <a:lstStyle/>
        <a:p>
          <a:endParaRPr lang="en-US" sz="900" b="1"/>
        </a:p>
      </dgm:t>
    </dgm:pt>
    <dgm:pt modelId="{A22770D6-ECFD-4838-9829-D2DC65E95F0F}">
      <dgm:prSet phldrT="[Text]" custT="1"/>
      <dgm:spPr>
        <a:solidFill>
          <a:schemeClr val="accent4">
            <a:lumMod val="40000"/>
            <a:lumOff val="60000"/>
          </a:schemeClr>
        </a:solidFill>
      </dgm:spPr>
      <dgm:t>
        <a:bodyPr/>
        <a:lstStyle/>
        <a:p>
          <a:r>
            <a:rPr lang="en-US" sz="1800" b="1" dirty="0" smtClean="0">
              <a:solidFill>
                <a:schemeClr val="tx1"/>
              </a:solidFill>
            </a:rPr>
            <a:t>Annual Plan to Plan</a:t>
          </a:r>
          <a:endParaRPr lang="en-US" sz="1800" b="1" dirty="0">
            <a:solidFill>
              <a:schemeClr val="tx1"/>
            </a:solidFill>
          </a:endParaRPr>
        </a:p>
      </dgm:t>
    </dgm:pt>
    <dgm:pt modelId="{2963CBB1-2278-4771-99B6-FD2DCBCC2D79}" type="parTrans" cxnId="{E2AD6E18-4CF5-4A1C-86DB-1BD41F696DC1}">
      <dgm:prSet/>
      <dgm:spPr/>
      <dgm:t>
        <a:bodyPr/>
        <a:lstStyle/>
        <a:p>
          <a:endParaRPr lang="en-US"/>
        </a:p>
      </dgm:t>
    </dgm:pt>
    <dgm:pt modelId="{A6E54BED-1759-48EC-B3C0-10747F7576DD}" type="sibTrans" cxnId="{E2AD6E18-4CF5-4A1C-86DB-1BD41F696DC1}">
      <dgm:prSet/>
      <dgm:spPr/>
      <dgm:t>
        <a:bodyPr/>
        <a:lstStyle/>
        <a:p>
          <a:endParaRPr lang="en-US"/>
        </a:p>
      </dgm:t>
    </dgm:pt>
    <dgm:pt modelId="{4501CD75-68DA-48B7-AB7F-7CA81BD822AE}" type="pres">
      <dgm:prSet presAssocID="{4FF78EC0-CA62-41E4-B268-574523F356E4}" presName="Name0" presStyleCnt="0">
        <dgm:presLayoutVars>
          <dgm:dir/>
          <dgm:resizeHandles val="exact"/>
        </dgm:presLayoutVars>
      </dgm:prSet>
      <dgm:spPr/>
      <dgm:t>
        <a:bodyPr/>
        <a:lstStyle/>
        <a:p>
          <a:endParaRPr lang="en-US"/>
        </a:p>
      </dgm:t>
    </dgm:pt>
    <dgm:pt modelId="{1198E3BF-EE35-4643-8420-A9244EF50DBA}" type="pres">
      <dgm:prSet presAssocID="{4FF78EC0-CA62-41E4-B268-574523F356E4}" presName="cycle" presStyleCnt="0"/>
      <dgm:spPr/>
    </dgm:pt>
    <dgm:pt modelId="{6F31FDF2-503E-4794-99A5-0901CBF0F416}" type="pres">
      <dgm:prSet presAssocID="{A6EECACA-38A2-4BE3-9806-B6F12CBC8422}" presName="nodeFirstNode" presStyleLbl="node1" presStyleIdx="0" presStyleCnt="7" custScaleX="148766">
        <dgm:presLayoutVars>
          <dgm:bulletEnabled val="1"/>
        </dgm:presLayoutVars>
      </dgm:prSet>
      <dgm:spPr/>
      <dgm:t>
        <a:bodyPr/>
        <a:lstStyle/>
        <a:p>
          <a:endParaRPr lang="en-US"/>
        </a:p>
      </dgm:t>
    </dgm:pt>
    <dgm:pt modelId="{E6464FBE-8F5A-4B86-BBB1-BAF249E84E12}" type="pres">
      <dgm:prSet presAssocID="{8E7EFC9C-EDE6-443B-AB94-7FA153ADC8E3}" presName="sibTransFirstNode" presStyleLbl="bgShp" presStyleIdx="0" presStyleCnt="1"/>
      <dgm:spPr/>
      <dgm:t>
        <a:bodyPr/>
        <a:lstStyle/>
        <a:p>
          <a:endParaRPr lang="en-US"/>
        </a:p>
      </dgm:t>
    </dgm:pt>
    <dgm:pt modelId="{AC0E42F9-3687-41F1-A775-0AAC8CB59CF0}" type="pres">
      <dgm:prSet presAssocID="{A22770D6-ECFD-4838-9829-D2DC65E95F0F}" presName="nodeFollowingNodes" presStyleLbl="node1" presStyleIdx="1" presStyleCnt="7" custRadScaleRad="105444" custRadScaleInc="19468">
        <dgm:presLayoutVars>
          <dgm:bulletEnabled val="1"/>
        </dgm:presLayoutVars>
      </dgm:prSet>
      <dgm:spPr/>
      <dgm:t>
        <a:bodyPr/>
        <a:lstStyle/>
        <a:p>
          <a:endParaRPr lang="en-US"/>
        </a:p>
      </dgm:t>
    </dgm:pt>
    <dgm:pt modelId="{D4643BF0-E4A2-4660-B5E4-3621D6D18DFA}" type="pres">
      <dgm:prSet presAssocID="{3D72F69B-1727-40F0-9333-BE782983DEBC}" presName="nodeFollowingNodes" presStyleLbl="node1" presStyleIdx="2" presStyleCnt="7" custScaleY="131407" custRadScaleRad="103824" custRadScaleInc="-21170">
        <dgm:presLayoutVars>
          <dgm:bulletEnabled val="1"/>
        </dgm:presLayoutVars>
      </dgm:prSet>
      <dgm:spPr/>
      <dgm:t>
        <a:bodyPr/>
        <a:lstStyle/>
        <a:p>
          <a:endParaRPr lang="en-US"/>
        </a:p>
      </dgm:t>
    </dgm:pt>
    <dgm:pt modelId="{DAACC609-068A-4CB1-9FFF-FAD625819D21}" type="pres">
      <dgm:prSet presAssocID="{4C2F15DE-B0A4-4E29-AAF1-55693CEF292C}" presName="nodeFollowingNodes" presStyleLbl="node1" presStyleIdx="3" presStyleCnt="7" custScaleX="163025" custScaleY="194484" custRadScaleRad="104945" custRadScaleInc="-35974">
        <dgm:presLayoutVars>
          <dgm:bulletEnabled val="1"/>
        </dgm:presLayoutVars>
      </dgm:prSet>
      <dgm:spPr/>
      <dgm:t>
        <a:bodyPr/>
        <a:lstStyle/>
        <a:p>
          <a:endParaRPr lang="en-US"/>
        </a:p>
      </dgm:t>
    </dgm:pt>
    <dgm:pt modelId="{FD5A1064-A70E-4259-BAC0-2D913F904F47}" type="pres">
      <dgm:prSet presAssocID="{1E9F7CFB-BBB7-4E97-8F7C-48BB859375C9}" presName="nodeFollowingNodes" presStyleLbl="node1" presStyleIdx="4" presStyleCnt="7" custScaleX="126726" custScaleY="122041" custRadScaleRad="111984" custRadScaleInc="45902">
        <dgm:presLayoutVars>
          <dgm:bulletEnabled val="1"/>
        </dgm:presLayoutVars>
      </dgm:prSet>
      <dgm:spPr/>
      <dgm:t>
        <a:bodyPr/>
        <a:lstStyle/>
        <a:p>
          <a:endParaRPr lang="en-US"/>
        </a:p>
      </dgm:t>
    </dgm:pt>
    <dgm:pt modelId="{C0D7B7EB-7161-443A-A062-800947E078A2}" type="pres">
      <dgm:prSet presAssocID="{B420C9B6-D9D7-4D2E-8A43-8D6823CFB49B}" presName="nodeFollowingNodes" presStyleLbl="node1" presStyleIdx="5" presStyleCnt="7" custScaleX="122037" custRadScaleRad="97933" custRadScaleInc="13702">
        <dgm:presLayoutVars>
          <dgm:bulletEnabled val="1"/>
        </dgm:presLayoutVars>
      </dgm:prSet>
      <dgm:spPr/>
      <dgm:t>
        <a:bodyPr/>
        <a:lstStyle/>
        <a:p>
          <a:endParaRPr lang="en-US"/>
        </a:p>
      </dgm:t>
    </dgm:pt>
    <dgm:pt modelId="{D4E05824-6A39-426B-A13D-2C71BE2A30BA}" type="pres">
      <dgm:prSet presAssocID="{5C5F6822-8E6D-42DD-B000-95E1635B29A8}" presName="nodeFollowingNodes" presStyleLbl="node1" presStyleIdx="6" presStyleCnt="7" custScaleY="138570" custRadScaleRad="112490" custRadScaleInc="-22693">
        <dgm:presLayoutVars>
          <dgm:bulletEnabled val="1"/>
        </dgm:presLayoutVars>
      </dgm:prSet>
      <dgm:spPr/>
      <dgm:t>
        <a:bodyPr/>
        <a:lstStyle/>
        <a:p>
          <a:endParaRPr lang="en-US"/>
        </a:p>
      </dgm:t>
    </dgm:pt>
  </dgm:ptLst>
  <dgm:cxnLst>
    <dgm:cxn modelId="{613375CC-562E-454D-90F4-64E8DF51A07D}" type="presOf" srcId="{B420C9B6-D9D7-4D2E-8A43-8D6823CFB49B}" destId="{C0D7B7EB-7161-443A-A062-800947E078A2}" srcOrd="0" destOrd="0" presId="urn:microsoft.com/office/officeart/2005/8/layout/cycle3"/>
    <dgm:cxn modelId="{0BDDF326-707A-4F0A-8EE1-7995C60C2DDE}" srcId="{4FF78EC0-CA62-41E4-B268-574523F356E4}" destId="{4C2F15DE-B0A4-4E29-AAF1-55693CEF292C}" srcOrd="3" destOrd="0" parTransId="{A2079820-995E-41CA-9382-D14D42F43562}" sibTransId="{CD758D36-7F79-4D88-892D-6832FAD8C460}"/>
    <dgm:cxn modelId="{CFA37B0B-A98E-417A-9BC5-55E0251B9F5C}" srcId="{4FF78EC0-CA62-41E4-B268-574523F356E4}" destId="{A6EECACA-38A2-4BE3-9806-B6F12CBC8422}" srcOrd="0" destOrd="0" parTransId="{2F9789C2-4FE9-404C-90E5-EE29376D6329}" sibTransId="{8E7EFC9C-EDE6-443B-AB94-7FA153ADC8E3}"/>
    <dgm:cxn modelId="{A06C3087-8FA5-43C9-BB90-D7725D76420D}" type="presOf" srcId="{A22770D6-ECFD-4838-9829-D2DC65E95F0F}" destId="{AC0E42F9-3687-41F1-A775-0AAC8CB59CF0}" srcOrd="0" destOrd="0" presId="urn:microsoft.com/office/officeart/2005/8/layout/cycle3"/>
    <dgm:cxn modelId="{C8131AD1-A6B4-4A79-AE7E-C1BBC48A8929}" type="presOf" srcId="{A6EECACA-38A2-4BE3-9806-B6F12CBC8422}" destId="{6F31FDF2-503E-4794-99A5-0901CBF0F416}" srcOrd="0" destOrd="0" presId="urn:microsoft.com/office/officeart/2005/8/layout/cycle3"/>
    <dgm:cxn modelId="{3F434F92-4AB4-4B42-A7E5-61F5F234208E}" type="presOf" srcId="{5C5F6822-8E6D-42DD-B000-95E1635B29A8}" destId="{D4E05824-6A39-426B-A13D-2C71BE2A30BA}" srcOrd="0" destOrd="0" presId="urn:microsoft.com/office/officeart/2005/8/layout/cycle3"/>
    <dgm:cxn modelId="{555640DC-1022-449A-9AB8-6EF54C4B7A02}" type="presOf" srcId="{1E9F7CFB-BBB7-4E97-8F7C-48BB859375C9}" destId="{FD5A1064-A70E-4259-BAC0-2D913F904F47}" srcOrd="0" destOrd="0" presId="urn:microsoft.com/office/officeart/2005/8/layout/cycle3"/>
    <dgm:cxn modelId="{0C4EB1C3-31F4-407A-9413-EF798D5005A2}" type="presOf" srcId="{4C2F15DE-B0A4-4E29-AAF1-55693CEF292C}" destId="{DAACC609-068A-4CB1-9FFF-FAD625819D21}" srcOrd="0" destOrd="0" presId="urn:microsoft.com/office/officeart/2005/8/layout/cycle3"/>
    <dgm:cxn modelId="{E2AD6E18-4CF5-4A1C-86DB-1BD41F696DC1}" srcId="{4FF78EC0-CA62-41E4-B268-574523F356E4}" destId="{A22770D6-ECFD-4838-9829-D2DC65E95F0F}" srcOrd="1" destOrd="0" parTransId="{2963CBB1-2278-4771-99B6-FD2DCBCC2D79}" sibTransId="{A6E54BED-1759-48EC-B3C0-10747F7576DD}"/>
    <dgm:cxn modelId="{50C1D3E1-7A64-4336-9FBA-CB05FDD4DFB8}" srcId="{4FF78EC0-CA62-41E4-B268-574523F356E4}" destId="{B420C9B6-D9D7-4D2E-8A43-8D6823CFB49B}" srcOrd="5" destOrd="0" parTransId="{7F2EDEE1-0A51-4ACC-997A-58EEB24DBE21}" sibTransId="{37C650EB-2982-4BA5-9516-521BABCB73F9}"/>
    <dgm:cxn modelId="{7BA23A2D-B7A9-4D3C-AB78-8136E4CBD989}" srcId="{4FF78EC0-CA62-41E4-B268-574523F356E4}" destId="{5C5F6822-8E6D-42DD-B000-95E1635B29A8}" srcOrd="6" destOrd="0" parTransId="{F9191C85-5029-4B4F-B50F-1FAEB4FC96CD}" sibTransId="{7CD83A72-FDA0-47AC-9A20-668BF6F14694}"/>
    <dgm:cxn modelId="{7FE662E6-2E9A-4194-82BF-A6B2D9304F1A}" srcId="{4FF78EC0-CA62-41E4-B268-574523F356E4}" destId="{3D72F69B-1727-40F0-9333-BE782983DEBC}" srcOrd="2" destOrd="0" parTransId="{137AC566-10AB-493B-9A16-E3241EB4F9EF}" sibTransId="{63860948-F631-4DF0-91EA-D4DB3E43EB1E}"/>
    <dgm:cxn modelId="{A6BB82E9-1BAB-4AA9-A945-180293376E0E}" type="presOf" srcId="{8E7EFC9C-EDE6-443B-AB94-7FA153ADC8E3}" destId="{E6464FBE-8F5A-4B86-BBB1-BAF249E84E12}" srcOrd="0" destOrd="0" presId="urn:microsoft.com/office/officeart/2005/8/layout/cycle3"/>
    <dgm:cxn modelId="{DA221231-BDF6-44F7-B1A1-F9C72334AC98}" type="presOf" srcId="{3D72F69B-1727-40F0-9333-BE782983DEBC}" destId="{D4643BF0-E4A2-4660-B5E4-3621D6D18DFA}" srcOrd="0" destOrd="0" presId="urn:microsoft.com/office/officeart/2005/8/layout/cycle3"/>
    <dgm:cxn modelId="{29AD918B-1875-435D-A5A2-CE2DA511658C}" type="presOf" srcId="{4FF78EC0-CA62-41E4-B268-574523F356E4}" destId="{4501CD75-68DA-48B7-AB7F-7CA81BD822AE}" srcOrd="0" destOrd="0" presId="urn:microsoft.com/office/officeart/2005/8/layout/cycle3"/>
    <dgm:cxn modelId="{462E4701-86DF-414D-93C8-201994C3EC33}" srcId="{4FF78EC0-CA62-41E4-B268-574523F356E4}" destId="{1E9F7CFB-BBB7-4E97-8F7C-48BB859375C9}" srcOrd="4" destOrd="0" parTransId="{01A4C62D-3D3E-45F2-A723-C2DB910AFF59}" sibTransId="{0A721CCF-03BA-4C8E-A697-4E06C7F52209}"/>
    <dgm:cxn modelId="{044C897C-6E15-4C87-AAF0-63F1CD6CAAA9}" type="presParOf" srcId="{4501CD75-68DA-48B7-AB7F-7CA81BD822AE}" destId="{1198E3BF-EE35-4643-8420-A9244EF50DBA}" srcOrd="0" destOrd="0" presId="urn:microsoft.com/office/officeart/2005/8/layout/cycle3"/>
    <dgm:cxn modelId="{8EF396FA-F0AF-415B-A5B5-4130A8008953}" type="presParOf" srcId="{1198E3BF-EE35-4643-8420-A9244EF50DBA}" destId="{6F31FDF2-503E-4794-99A5-0901CBF0F416}" srcOrd="0" destOrd="0" presId="urn:microsoft.com/office/officeart/2005/8/layout/cycle3"/>
    <dgm:cxn modelId="{05D31B15-0E60-440D-AEF1-3A5DB3AA5260}" type="presParOf" srcId="{1198E3BF-EE35-4643-8420-A9244EF50DBA}" destId="{E6464FBE-8F5A-4B86-BBB1-BAF249E84E12}" srcOrd="1" destOrd="0" presId="urn:microsoft.com/office/officeart/2005/8/layout/cycle3"/>
    <dgm:cxn modelId="{EE9E5EF2-32E7-4193-8DFC-D877EA5EB551}" type="presParOf" srcId="{1198E3BF-EE35-4643-8420-A9244EF50DBA}" destId="{AC0E42F9-3687-41F1-A775-0AAC8CB59CF0}" srcOrd="2" destOrd="0" presId="urn:microsoft.com/office/officeart/2005/8/layout/cycle3"/>
    <dgm:cxn modelId="{377D4DA5-2B54-4B04-B7ED-B79055D05C79}" type="presParOf" srcId="{1198E3BF-EE35-4643-8420-A9244EF50DBA}" destId="{D4643BF0-E4A2-4660-B5E4-3621D6D18DFA}" srcOrd="3" destOrd="0" presId="urn:microsoft.com/office/officeart/2005/8/layout/cycle3"/>
    <dgm:cxn modelId="{DFD4E4B8-3A76-4575-ACF3-5A425AE2FC85}" type="presParOf" srcId="{1198E3BF-EE35-4643-8420-A9244EF50DBA}" destId="{DAACC609-068A-4CB1-9FFF-FAD625819D21}" srcOrd="4" destOrd="0" presId="urn:microsoft.com/office/officeart/2005/8/layout/cycle3"/>
    <dgm:cxn modelId="{0AD865AF-63DA-47A2-9DA2-B0E3CFEB685F}" type="presParOf" srcId="{1198E3BF-EE35-4643-8420-A9244EF50DBA}" destId="{FD5A1064-A70E-4259-BAC0-2D913F904F47}" srcOrd="5" destOrd="0" presId="urn:microsoft.com/office/officeart/2005/8/layout/cycle3"/>
    <dgm:cxn modelId="{F873178F-1C80-4C34-97C1-DDB677F316CC}" type="presParOf" srcId="{1198E3BF-EE35-4643-8420-A9244EF50DBA}" destId="{C0D7B7EB-7161-443A-A062-800947E078A2}" srcOrd="6" destOrd="0" presId="urn:microsoft.com/office/officeart/2005/8/layout/cycle3"/>
    <dgm:cxn modelId="{E68F9096-E982-4866-9557-FEB93D19F84D}" type="presParOf" srcId="{1198E3BF-EE35-4643-8420-A9244EF50DBA}" destId="{D4E05824-6A39-426B-A13D-2C71BE2A30BA}"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FF78EC0-CA62-41E4-B268-574523F356E4}" type="doc">
      <dgm:prSet loTypeId="urn:microsoft.com/office/officeart/2005/8/layout/cycle3" loCatId="cycle" qsTypeId="urn:microsoft.com/office/officeart/2005/8/quickstyle/simple2" qsCatId="simple" csTypeId="urn:microsoft.com/office/officeart/2005/8/colors/colorful2" csCatId="colorful" phldr="1"/>
      <dgm:spPr/>
      <dgm:t>
        <a:bodyPr/>
        <a:lstStyle/>
        <a:p>
          <a:endParaRPr lang="en-US"/>
        </a:p>
      </dgm:t>
    </dgm:pt>
    <dgm:pt modelId="{A6EECACA-38A2-4BE3-9806-B6F12CBC8422}">
      <dgm:prSet phldrT="[Text]" custT="1"/>
      <dgm:spPr>
        <a:solidFill>
          <a:srgbClr val="6666FF"/>
        </a:solidFill>
      </dgm:spPr>
      <dgm:t>
        <a:bodyPr/>
        <a:lstStyle/>
        <a:p>
          <a:r>
            <a:rPr lang="en-US" sz="1800" b="1" dirty="0" smtClean="0">
              <a:solidFill>
                <a:schemeClr val="tx1"/>
              </a:solidFill>
            </a:rPr>
            <a:t>Comp Plan Review/Updates</a:t>
          </a:r>
          <a:endParaRPr lang="en-US" sz="1800" b="1" dirty="0">
            <a:solidFill>
              <a:schemeClr val="tx1"/>
            </a:solidFill>
          </a:endParaRPr>
        </a:p>
      </dgm:t>
    </dgm:pt>
    <dgm:pt modelId="{2F9789C2-4FE9-404C-90E5-EE29376D6329}" type="parTrans" cxnId="{CFA37B0B-A98E-417A-9BC5-55E0251B9F5C}">
      <dgm:prSet/>
      <dgm:spPr/>
      <dgm:t>
        <a:bodyPr/>
        <a:lstStyle/>
        <a:p>
          <a:endParaRPr lang="en-US" sz="900" b="1"/>
        </a:p>
      </dgm:t>
    </dgm:pt>
    <dgm:pt modelId="{8E7EFC9C-EDE6-443B-AB94-7FA153ADC8E3}" type="sibTrans" cxnId="{CFA37B0B-A98E-417A-9BC5-55E0251B9F5C}">
      <dgm:prSet custT="1"/>
      <dgm:spPr/>
      <dgm:t>
        <a:bodyPr/>
        <a:lstStyle/>
        <a:p>
          <a:endParaRPr lang="en-US" sz="930" b="1" baseline="0"/>
        </a:p>
      </dgm:t>
    </dgm:pt>
    <dgm:pt modelId="{3D72F69B-1727-40F0-9333-BE782983DEBC}">
      <dgm:prSet phldrT="[Text]" custT="1"/>
      <dgm:spPr/>
      <dgm:t>
        <a:bodyPr/>
        <a:lstStyle/>
        <a:p>
          <a:pPr>
            <a:lnSpc>
              <a:spcPct val="100000"/>
            </a:lnSpc>
            <a:spcAft>
              <a:spcPts val="0"/>
            </a:spcAft>
          </a:pPr>
          <a:r>
            <a:rPr lang="en-US" sz="1800" b="1" dirty="0" smtClean="0">
              <a:solidFill>
                <a:schemeClr val="tx1"/>
              </a:solidFill>
            </a:rPr>
            <a:t>Epi Profile &amp; </a:t>
          </a:r>
        </a:p>
        <a:p>
          <a:pPr>
            <a:lnSpc>
              <a:spcPct val="100000"/>
            </a:lnSpc>
            <a:spcAft>
              <a:spcPts val="0"/>
            </a:spcAft>
          </a:pPr>
          <a:r>
            <a:rPr lang="en-US" sz="1800" b="1" dirty="0" smtClean="0">
              <a:solidFill>
                <a:schemeClr val="tx1"/>
              </a:solidFill>
            </a:rPr>
            <a:t>Needs Assessment</a:t>
          </a:r>
          <a:endParaRPr lang="en-US" sz="1800" b="1" dirty="0">
            <a:solidFill>
              <a:schemeClr val="tx1"/>
            </a:solidFill>
          </a:endParaRPr>
        </a:p>
      </dgm:t>
    </dgm:pt>
    <dgm:pt modelId="{137AC566-10AB-493B-9A16-E3241EB4F9EF}" type="parTrans" cxnId="{7FE662E6-2E9A-4194-82BF-A6B2D9304F1A}">
      <dgm:prSet/>
      <dgm:spPr/>
      <dgm:t>
        <a:bodyPr/>
        <a:lstStyle/>
        <a:p>
          <a:endParaRPr lang="en-US" sz="900" b="1"/>
        </a:p>
      </dgm:t>
    </dgm:pt>
    <dgm:pt modelId="{63860948-F631-4DF0-91EA-D4DB3E43EB1E}" type="sibTrans" cxnId="{7FE662E6-2E9A-4194-82BF-A6B2D9304F1A}">
      <dgm:prSet custT="1"/>
      <dgm:spPr/>
      <dgm:t>
        <a:bodyPr/>
        <a:lstStyle/>
        <a:p>
          <a:endParaRPr lang="en-US" sz="900" b="1"/>
        </a:p>
      </dgm:t>
    </dgm:pt>
    <dgm:pt modelId="{4C2F15DE-B0A4-4E29-AAF1-55693CEF292C}">
      <dgm:prSet phldrT="[Text]" custT="1"/>
      <dgm:spPr/>
      <dgm:t>
        <a:bodyPr/>
        <a:lstStyle/>
        <a:p>
          <a:r>
            <a:rPr lang="en-US" sz="1800" b="1" dirty="0" smtClean="0">
              <a:solidFill>
                <a:schemeClr val="tx1"/>
              </a:solidFill>
            </a:rPr>
            <a:t>Review of All Data </a:t>
          </a:r>
          <a:endParaRPr lang="en-US" sz="1800" b="1" dirty="0">
            <a:solidFill>
              <a:schemeClr val="tx1"/>
            </a:solidFill>
          </a:endParaRPr>
        </a:p>
      </dgm:t>
    </dgm:pt>
    <dgm:pt modelId="{A2079820-995E-41CA-9382-D14D42F43562}" type="parTrans" cxnId="{0BDDF326-707A-4F0A-8EE1-7995C60C2DDE}">
      <dgm:prSet/>
      <dgm:spPr/>
      <dgm:t>
        <a:bodyPr/>
        <a:lstStyle/>
        <a:p>
          <a:endParaRPr lang="en-US" sz="900" b="1"/>
        </a:p>
      </dgm:t>
    </dgm:pt>
    <dgm:pt modelId="{CD758D36-7F79-4D88-892D-6832FAD8C460}" type="sibTrans" cxnId="{0BDDF326-707A-4F0A-8EE1-7995C60C2DDE}">
      <dgm:prSet custT="1"/>
      <dgm:spPr/>
      <dgm:t>
        <a:bodyPr/>
        <a:lstStyle/>
        <a:p>
          <a:endParaRPr lang="en-US" sz="900" b="1"/>
        </a:p>
      </dgm:t>
    </dgm:pt>
    <dgm:pt modelId="{1E9F7CFB-BBB7-4E97-8F7C-48BB859375C9}">
      <dgm:prSet phldrT="[Text]" custT="1"/>
      <dgm:spPr/>
      <dgm:t>
        <a:bodyPr/>
        <a:lstStyle/>
        <a:p>
          <a:r>
            <a:rPr lang="en-US" sz="2400" b="1" dirty="0" smtClean="0">
              <a:solidFill>
                <a:schemeClr val="tx1"/>
              </a:solidFill>
            </a:rPr>
            <a:t>Priority Setting &amp; Resource Allocation</a:t>
          </a:r>
          <a:endParaRPr lang="en-US" sz="2400" b="1" dirty="0">
            <a:solidFill>
              <a:schemeClr val="tx1"/>
            </a:solidFill>
          </a:endParaRPr>
        </a:p>
      </dgm:t>
    </dgm:pt>
    <dgm:pt modelId="{01A4C62D-3D3E-45F2-A723-C2DB910AFF59}" type="parTrans" cxnId="{462E4701-86DF-414D-93C8-201994C3EC33}">
      <dgm:prSet/>
      <dgm:spPr/>
      <dgm:t>
        <a:bodyPr/>
        <a:lstStyle/>
        <a:p>
          <a:endParaRPr lang="en-US" sz="900" b="1"/>
        </a:p>
      </dgm:t>
    </dgm:pt>
    <dgm:pt modelId="{0A721CCF-03BA-4C8E-A697-4E06C7F52209}" type="sibTrans" cxnId="{462E4701-86DF-414D-93C8-201994C3EC33}">
      <dgm:prSet custT="1"/>
      <dgm:spPr/>
      <dgm:t>
        <a:bodyPr/>
        <a:lstStyle/>
        <a:p>
          <a:endParaRPr lang="en-US" sz="900" b="1">
            <a:solidFill>
              <a:schemeClr val="tx1"/>
            </a:solidFill>
          </a:endParaRPr>
        </a:p>
      </dgm:t>
    </dgm:pt>
    <dgm:pt modelId="{B420C9B6-D9D7-4D2E-8A43-8D6823CFB49B}">
      <dgm:prSet phldrT="[Text]" custT="1"/>
      <dgm:spPr/>
      <dgm:t>
        <a:bodyPr/>
        <a:lstStyle/>
        <a:p>
          <a:r>
            <a:rPr lang="en-US" sz="1800" b="1" dirty="0" smtClean="0">
              <a:solidFill>
                <a:schemeClr val="tx1"/>
              </a:solidFill>
            </a:rPr>
            <a:t>Data Review &amp; Reallocation</a:t>
          </a:r>
          <a:endParaRPr lang="en-US" sz="1800" b="1" dirty="0">
            <a:solidFill>
              <a:schemeClr val="tx1"/>
            </a:solidFill>
          </a:endParaRPr>
        </a:p>
      </dgm:t>
    </dgm:pt>
    <dgm:pt modelId="{7F2EDEE1-0A51-4ACC-997A-58EEB24DBE21}" type="parTrans" cxnId="{50C1D3E1-7A64-4336-9FBA-CB05FDD4DFB8}">
      <dgm:prSet/>
      <dgm:spPr/>
      <dgm:t>
        <a:bodyPr/>
        <a:lstStyle/>
        <a:p>
          <a:endParaRPr lang="en-US" sz="900" b="1"/>
        </a:p>
      </dgm:t>
    </dgm:pt>
    <dgm:pt modelId="{37C650EB-2982-4BA5-9516-521BABCB73F9}" type="sibTrans" cxnId="{50C1D3E1-7A64-4336-9FBA-CB05FDD4DFB8}">
      <dgm:prSet custT="1"/>
      <dgm:spPr/>
      <dgm:t>
        <a:bodyPr/>
        <a:lstStyle/>
        <a:p>
          <a:endParaRPr lang="en-US" sz="900" b="1"/>
        </a:p>
      </dgm:t>
    </dgm:pt>
    <dgm:pt modelId="{5C5F6822-8E6D-42DD-B000-95E1635B29A8}">
      <dgm:prSet custT="1"/>
      <dgm:spPr>
        <a:solidFill>
          <a:schemeClr val="accent4">
            <a:lumMod val="60000"/>
            <a:lumOff val="40000"/>
          </a:schemeClr>
        </a:solidFill>
      </dgm:spPr>
      <dgm:t>
        <a:bodyPr/>
        <a:lstStyle/>
        <a:p>
          <a:pPr>
            <a:spcAft>
              <a:spcPts val="0"/>
            </a:spcAft>
          </a:pPr>
          <a:r>
            <a:rPr lang="en-US" sz="1800" b="1" dirty="0" smtClean="0">
              <a:solidFill>
                <a:schemeClr val="tx1"/>
              </a:solidFill>
            </a:rPr>
            <a:t>Evaluation &amp; </a:t>
          </a:r>
        </a:p>
        <a:p>
          <a:pPr>
            <a:spcAft>
              <a:spcPts val="0"/>
            </a:spcAft>
          </a:pPr>
          <a:r>
            <a:rPr lang="en-US" sz="1800" b="1" dirty="0" smtClean="0">
              <a:solidFill>
                <a:schemeClr val="tx1"/>
              </a:solidFill>
            </a:rPr>
            <a:t>Planning Outcomes</a:t>
          </a:r>
          <a:endParaRPr lang="en-US" sz="1800" b="1" dirty="0">
            <a:solidFill>
              <a:schemeClr val="tx1"/>
            </a:solidFill>
          </a:endParaRPr>
        </a:p>
      </dgm:t>
    </dgm:pt>
    <dgm:pt modelId="{F9191C85-5029-4B4F-B50F-1FAEB4FC96CD}" type="parTrans" cxnId="{7BA23A2D-B7A9-4D3C-AB78-8136E4CBD989}">
      <dgm:prSet/>
      <dgm:spPr/>
      <dgm:t>
        <a:bodyPr/>
        <a:lstStyle/>
        <a:p>
          <a:endParaRPr lang="en-US" sz="900" b="1"/>
        </a:p>
      </dgm:t>
    </dgm:pt>
    <dgm:pt modelId="{7CD83A72-FDA0-47AC-9A20-668BF6F14694}" type="sibTrans" cxnId="{7BA23A2D-B7A9-4D3C-AB78-8136E4CBD989}">
      <dgm:prSet custT="1"/>
      <dgm:spPr/>
      <dgm:t>
        <a:bodyPr/>
        <a:lstStyle/>
        <a:p>
          <a:endParaRPr lang="en-US" sz="900" b="1"/>
        </a:p>
      </dgm:t>
    </dgm:pt>
    <dgm:pt modelId="{A22770D6-ECFD-4838-9829-D2DC65E95F0F}">
      <dgm:prSet phldrT="[Text]" custT="1"/>
      <dgm:spPr>
        <a:solidFill>
          <a:schemeClr val="accent4">
            <a:lumMod val="40000"/>
            <a:lumOff val="60000"/>
          </a:schemeClr>
        </a:solidFill>
      </dgm:spPr>
      <dgm:t>
        <a:bodyPr/>
        <a:lstStyle/>
        <a:p>
          <a:pPr>
            <a:spcAft>
              <a:spcPts val="0"/>
            </a:spcAft>
          </a:pPr>
          <a:r>
            <a:rPr lang="en-US" sz="1800" b="1" dirty="0" smtClean="0">
              <a:solidFill>
                <a:schemeClr val="tx1"/>
              </a:solidFill>
            </a:rPr>
            <a:t>Annual Plan </a:t>
          </a:r>
        </a:p>
        <a:p>
          <a:pPr>
            <a:spcAft>
              <a:spcPct val="35000"/>
            </a:spcAft>
          </a:pPr>
          <a:r>
            <a:rPr lang="en-US" sz="1800" b="1" dirty="0" smtClean="0">
              <a:solidFill>
                <a:schemeClr val="tx1"/>
              </a:solidFill>
            </a:rPr>
            <a:t>to Plan</a:t>
          </a:r>
          <a:endParaRPr lang="en-US" sz="1800" b="1" dirty="0">
            <a:solidFill>
              <a:schemeClr val="tx1"/>
            </a:solidFill>
          </a:endParaRPr>
        </a:p>
      </dgm:t>
    </dgm:pt>
    <dgm:pt modelId="{2963CBB1-2278-4771-99B6-FD2DCBCC2D79}" type="parTrans" cxnId="{E2AD6E18-4CF5-4A1C-86DB-1BD41F696DC1}">
      <dgm:prSet/>
      <dgm:spPr/>
      <dgm:t>
        <a:bodyPr/>
        <a:lstStyle/>
        <a:p>
          <a:endParaRPr lang="en-US"/>
        </a:p>
      </dgm:t>
    </dgm:pt>
    <dgm:pt modelId="{A6E54BED-1759-48EC-B3C0-10747F7576DD}" type="sibTrans" cxnId="{E2AD6E18-4CF5-4A1C-86DB-1BD41F696DC1}">
      <dgm:prSet/>
      <dgm:spPr/>
      <dgm:t>
        <a:bodyPr/>
        <a:lstStyle/>
        <a:p>
          <a:endParaRPr lang="en-US"/>
        </a:p>
      </dgm:t>
    </dgm:pt>
    <dgm:pt modelId="{4501CD75-68DA-48B7-AB7F-7CA81BD822AE}" type="pres">
      <dgm:prSet presAssocID="{4FF78EC0-CA62-41E4-B268-574523F356E4}" presName="Name0" presStyleCnt="0">
        <dgm:presLayoutVars>
          <dgm:dir/>
          <dgm:resizeHandles val="exact"/>
        </dgm:presLayoutVars>
      </dgm:prSet>
      <dgm:spPr/>
      <dgm:t>
        <a:bodyPr/>
        <a:lstStyle/>
        <a:p>
          <a:endParaRPr lang="en-US"/>
        </a:p>
      </dgm:t>
    </dgm:pt>
    <dgm:pt modelId="{1198E3BF-EE35-4643-8420-A9244EF50DBA}" type="pres">
      <dgm:prSet presAssocID="{4FF78EC0-CA62-41E4-B268-574523F356E4}" presName="cycle" presStyleCnt="0"/>
      <dgm:spPr/>
    </dgm:pt>
    <dgm:pt modelId="{6F31FDF2-503E-4794-99A5-0901CBF0F416}" type="pres">
      <dgm:prSet presAssocID="{A6EECACA-38A2-4BE3-9806-B6F12CBC8422}" presName="nodeFirstNode" presStyleLbl="node1" presStyleIdx="0" presStyleCnt="7" custScaleX="129893" custScaleY="85627">
        <dgm:presLayoutVars>
          <dgm:bulletEnabled val="1"/>
        </dgm:presLayoutVars>
      </dgm:prSet>
      <dgm:spPr/>
      <dgm:t>
        <a:bodyPr/>
        <a:lstStyle/>
        <a:p>
          <a:endParaRPr lang="en-US"/>
        </a:p>
      </dgm:t>
    </dgm:pt>
    <dgm:pt modelId="{E6464FBE-8F5A-4B86-BBB1-BAF249E84E12}" type="pres">
      <dgm:prSet presAssocID="{8E7EFC9C-EDE6-443B-AB94-7FA153ADC8E3}" presName="sibTransFirstNode" presStyleLbl="bgShp" presStyleIdx="0" presStyleCnt="1"/>
      <dgm:spPr/>
      <dgm:t>
        <a:bodyPr/>
        <a:lstStyle/>
        <a:p>
          <a:endParaRPr lang="en-US"/>
        </a:p>
      </dgm:t>
    </dgm:pt>
    <dgm:pt modelId="{AC0E42F9-3687-41F1-A775-0AAC8CB59CF0}" type="pres">
      <dgm:prSet presAssocID="{A22770D6-ECFD-4838-9829-D2DC65E95F0F}" presName="nodeFollowingNodes" presStyleLbl="node1" presStyleIdx="1" presStyleCnt="7" custScaleX="110101" custScaleY="74516" custRadScaleRad="105444" custRadScaleInc="19468">
        <dgm:presLayoutVars>
          <dgm:bulletEnabled val="1"/>
        </dgm:presLayoutVars>
      </dgm:prSet>
      <dgm:spPr/>
      <dgm:t>
        <a:bodyPr/>
        <a:lstStyle/>
        <a:p>
          <a:endParaRPr lang="en-US"/>
        </a:p>
      </dgm:t>
    </dgm:pt>
    <dgm:pt modelId="{D4643BF0-E4A2-4660-B5E4-3621D6D18DFA}" type="pres">
      <dgm:prSet presAssocID="{3D72F69B-1727-40F0-9333-BE782983DEBC}" presName="nodeFollowingNodes" presStyleLbl="node1" presStyleIdx="2" presStyleCnt="7" custScaleX="144126" custScaleY="72286" custRadScaleRad="104139" custRadScaleInc="-16211">
        <dgm:presLayoutVars>
          <dgm:bulletEnabled val="1"/>
        </dgm:presLayoutVars>
      </dgm:prSet>
      <dgm:spPr/>
      <dgm:t>
        <a:bodyPr/>
        <a:lstStyle/>
        <a:p>
          <a:endParaRPr lang="en-US"/>
        </a:p>
      </dgm:t>
    </dgm:pt>
    <dgm:pt modelId="{DAACC609-068A-4CB1-9FFF-FAD625819D21}" type="pres">
      <dgm:prSet presAssocID="{4C2F15DE-B0A4-4E29-AAF1-55693CEF292C}" presName="nodeFollowingNodes" presStyleLbl="node1" presStyleIdx="3" presStyleCnt="7" custScaleX="85679" custScaleY="88038" custRadScaleRad="101366" custRadScaleInc="-32871">
        <dgm:presLayoutVars>
          <dgm:bulletEnabled val="1"/>
        </dgm:presLayoutVars>
      </dgm:prSet>
      <dgm:spPr/>
      <dgm:t>
        <a:bodyPr/>
        <a:lstStyle/>
        <a:p>
          <a:endParaRPr lang="en-US"/>
        </a:p>
      </dgm:t>
    </dgm:pt>
    <dgm:pt modelId="{FD5A1064-A70E-4259-BAC0-2D913F904F47}" type="pres">
      <dgm:prSet presAssocID="{1E9F7CFB-BBB7-4E97-8F7C-48BB859375C9}" presName="nodeFollowingNodes" presStyleLbl="node1" presStyleIdx="4" presStyleCnt="7" custScaleX="181825" custScaleY="215705" custRadScaleRad="111984" custRadScaleInc="45902">
        <dgm:presLayoutVars>
          <dgm:bulletEnabled val="1"/>
        </dgm:presLayoutVars>
      </dgm:prSet>
      <dgm:spPr/>
      <dgm:t>
        <a:bodyPr/>
        <a:lstStyle/>
        <a:p>
          <a:endParaRPr lang="en-US"/>
        </a:p>
      </dgm:t>
    </dgm:pt>
    <dgm:pt modelId="{C0D7B7EB-7161-443A-A062-800947E078A2}" type="pres">
      <dgm:prSet presAssocID="{B420C9B6-D9D7-4D2E-8A43-8D6823CFB49B}" presName="nodeFollowingNodes" presStyleLbl="node1" presStyleIdx="5" presStyleCnt="7" custScaleX="115483" custScaleY="86763" custRadScaleRad="102000" custRadScaleInc="19123">
        <dgm:presLayoutVars>
          <dgm:bulletEnabled val="1"/>
        </dgm:presLayoutVars>
      </dgm:prSet>
      <dgm:spPr/>
      <dgm:t>
        <a:bodyPr/>
        <a:lstStyle/>
        <a:p>
          <a:endParaRPr lang="en-US"/>
        </a:p>
      </dgm:t>
    </dgm:pt>
    <dgm:pt modelId="{D4E05824-6A39-426B-A13D-2C71BE2A30BA}" type="pres">
      <dgm:prSet presAssocID="{5C5F6822-8E6D-42DD-B000-95E1635B29A8}" presName="nodeFollowingNodes" presStyleLbl="node1" presStyleIdx="6" presStyleCnt="7" custScaleX="146634" custScaleY="98322" custRadScaleRad="112490" custRadScaleInc="-22693">
        <dgm:presLayoutVars>
          <dgm:bulletEnabled val="1"/>
        </dgm:presLayoutVars>
      </dgm:prSet>
      <dgm:spPr/>
      <dgm:t>
        <a:bodyPr/>
        <a:lstStyle/>
        <a:p>
          <a:endParaRPr lang="en-US"/>
        </a:p>
      </dgm:t>
    </dgm:pt>
  </dgm:ptLst>
  <dgm:cxnLst>
    <dgm:cxn modelId="{0BDDF326-707A-4F0A-8EE1-7995C60C2DDE}" srcId="{4FF78EC0-CA62-41E4-B268-574523F356E4}" destId="{4C2F15DE-B0A4-4E29-AAF1-55693CEF292C}" srcOrd="3" destOrd="0" parTransId="{A2079820-995E-41CA-9382-D14D42F43562}" sibTransId="{CD758D36-7F79-4D88-892D-6832FAD8C460}"/>
    <dgm:cxn modelId="{176FF10D-4DC1-4F94-A07E-882AEE526706}" type="presOf" srcId="{1E9F7CFB-BBB7-4E97-8F7C-48BB859375C9}" destId="{FD5A1064-A70E-4259-BAC0-2D913F904F47}" srcOrd="0" destOrd="0" presId="urn:microsoft.com/office/officeart/2005/8/layout/cycle3"/>
    <dgm:cxn modelId="{CFA37B0B-A98E-417A-9BC5-55E0251B9F5C}" srcId="{4FF78EC0-CA62-41E4-B268-574523F356E4}" destId="{A6EECACA-38A2-4BE3-9806-B6F12CBC8422}" srcOrd="0" destOrd="0" parTransId="{2F9789C2-4FE9-404C-90E5-EE29376D6329}" sibTransId="{8E7EFC9C-EDE6-443B-AB94-7FA153ADC8E3}"/>
    <dgm:cxn modelId="{28AD2DA1-A627-48E4-A8E8-2D2FBE1A7FE7}" type="presOf" srcId="{5C5F6822-8E6D-42DD-B000-95E1635B29A8}" destId="{D4E05824-6A39-426B-A13D-2C71BE2A30BA}" srcOrd="0" destOrd="0" presId="urn:microsoft.com/office/officeart/2005/8/layout/cycle3"/>
    <dgm:cxn modelId="{BD37CBCE-7AA0-4647-A8E0-6CEDA1FF9938}" type="presOf" srcId="{B420C9B6-D9D7-4D2E-8A43-8D6823CFB49B}" destId="{C0D7B7EB-7161-443A-A062-800947E078A2}" srcOrd="0" destOrd="0" presId="urn:microsoft.com/office/officeart/2005/8/layout/cycle3"/>
    <dgm:cxn modelId="{E34A74DA-32EA-440D-B4A3-2552E3D99183}" type="presOf" srcId="{3D72F69B-1727-40F0-9333-BE782983DEBC}" destId="{D4643BF0-E4A2-4660-B5E4-3621D6D18DFA}" srcOrd="0" destOrd="0" presId="urn:microsoft.com/office/officeart/2005/8/layout/cycle3"/>
    <dgm:cxn modelId="{53215F88-2E46-4481-963F-0E521DAF8009}" type="presOf" srcId="{8E7EFC9C-EDE6-443B-AB94-7FA153ADC8E3}" destId="{E6464FBE-8F5A-4B86-BBB1-BAF249E84E12}" srcOrd="0" destOrd="0" presId="urn:microsoft.com/office/officeart/2005/8/layout/cycle3"/>
    <dgm:cxn modelId="{50C1D3E1-7A64-4336-9FBA-CB05FDD4DFB8}" srcId="{4FF78EC0-CA62-41E4-B268-574523F356E4}" destId="{B420C9B6-D9D7-4D2E-8A43-8D6823CFB49B}" srcOrd="5" destOrd="0" parTransId="{7F2EDEE1-0A51-4ACC-997A-58EEB24DBE21}" sibTransId="{37C650EB-2982-4BA5-9516-521BABCB73F9}"/>
    <dgm:cxn modelId="{E2AD6E18-4CF5-4A1C-86DB-1BD41F696DC1}" srcId="{4FF78EC0-CA62-41E4-B268-574523F356E4}" destId="{A22770D6-ECFD-4838-9829-D2DC65E95F0F}" srcOrd="1" destOrd="0" parTransId="{2963CBB1-2278-4771-99B6-FD2DCBCC2D79}" sibTransId="{A6E54BED-1759-48EC-B3C0-10747F7576DD}"/>
    <dgm:cxn modelId="{D20844D8-2A70-432F-A974-DD68C78EFA17}" type="presOf" srcId="{A6EECACA-38A2-4BE3-9806-B6F12CBC8422}" destId="{6F31FDF2-503E-4794-99A5-0901CBF0F416}" srcOrd="0" destOrd="0" presId="urn:microsoft.com/office/officeart/2005/8/layout/cycle3"/>
    <dgm:cxn modelId="{7BA23A2D-B7A9-4D3C-AB78-8136E4CBD989}" srcId="{4FF78EC0-CA62-41E4-B268-574523F356E4}" destId="{5C5F6822-8E6D-42DD-B000-95E1635B29A8}" srcOrd="6" destOrd="0" parTransId="{F9191C85-5029-4B4F-B50F-1FAEB4FC96CD}" sibTransId="{7CD83A72-FDA0-47AC-9A20-668BF6F14694}"/>
    <dgm:cxn modelId="{7FE662E6-2E9A-4194-82BF-A6B2D9304F1A}" srcId="{4FF78EC0-CA62-41E4-B268-574523F356E4}" destId="{3D72F69B-1727-40F0-9333-BE782983DEBC}" srcOrd="2" destOrd="0" parTransId="{137AC566-10AB-493B-9A16-E3241EB4F9EF}" sibTransId="{63860948-F631-4DF0-91EA-D4DB3E43EB1E}"/>
    <dgm:cxn modelId="{38941D7D-D3B4-4227-8F5C-CE6C7C1A2FE2}" type="presOf" srcId="{4C2F15DE-B0A4-4E29-AAF1-55693CEF292C}" destId="{DAACC609-068A-4CB1-9FFF-FAD625819D21}" srcOrd="0" destOrd="0" presId="urn:microsoft.com/office/officeart/2005/8/layout/cycle3"/>
    <dgm:cxn modelId="{2F757739-FDE7-4D80-9DFF-862D1A098AF9}" type="presOf" srcId="{A22770D6-ECFD-4838-9829-D2DC65E95F0F}" destId="{AC0E42F9-3687-41F1-A775-0AAC8CB59CF0}" srcOrd="0" destOrd="0" presId="urn:microsoft.com/office/officeart/2005/8/layout/cycle3"/>
    <dgm:cxn modelId="{01A7C1C5-8984-47DE-B956-0A101206D6E0}" type="presOf" srcId="{4FF78EC0-CA62-41E4-B268-574523F356E4}" destId="{4501CD75-68DA-48B7-AB7F-7CA81BD822AE}" srcOrd="0" destOrd="0" presId="urn:microsoft.com/office/officeart/2005/8/layout/cycle3"/>
    <dgm:cxn modelId="{462E4701-86DF-414D-93C8-201994C3EC33}" srcId="{4FF78EC0-CA62-41E4-B268-574523F356E4}" destId="{1E9F7CFB-BBB7-4E97-8F7C-48BB859375C9}" srcOrd="4" destOrd="0" parTransId="{01A4C62D-3D3E-45F2-A723-C2DB910AFF59}" sibTransId="{0A721CCF-03BA-4C8E-A697-4E06C7F52209}"/>
    <dgm:cxn modelId="{7F8FEDCA-6259-4E50-BCC0-440512D1FD06}" type="presParOf" srcId="{4501CD75-68DA-48B7-AB7F-7CA81BD822AE}" destId="{1198E3BF-EE35-4643-8420-A9244EF50DBA}" srcOrd="0" destOrd="0" presId="urn:microsoft.com/office/officeart/2005/8/layout/cycle3"/>
    <dgm:cxn modelId="{29C249BB-D746-46BF-91B2-2F5DEB285C00}" type="presParOf" srcId="{1198E3BF-EE35-4643-8420-A9244EF50DBA}" destId="{6F31FDF2-503E-4794-99A5-0901CBF0F416}" srcOrd="0" destOrd="0" presId="urn:microsoft.com/office/officeart/2005/8/layout/cycle3"/>
    <dgm:cxn modelId="{65D5E926-9D9E-41B9-A74B-0F50C7B6C7B2}" type="presParOf" srcId="{1198E3BF-EE35-4643-8420-A9244EF50DBA}" destId="{E6464FBE-8F5A-4B86-BBB1-BAF249E84E12}" srcOrd="1" destOrd="0" presId="urn:microsoft.com/office/officeart/2005/8/layout/cycle3"/>
    <dgm:cxn modelId="{BD510419-CB43-486A-A1E1-6A658F94E7E5}" type="presParOf" srcId="{1198E3BF-EE35-4643-8420-A9244EF50DBA}" destId="{AC0E42F9-3687-41F1-A775-0AAC8CB59CF0}" srcOrd="2" destOrd="0" presId="urn:microsoft.com/office/officeart/2005/8/layout/cycle3"/>
    <dgm:cxn modelId="{9DFA9A9F-BEEE-4802-AAEB-5990E78B822C}" type="presParOf" srcId="{1198E3BF-EE35-4643-8420-A9244EF50DBA}" destId="{D4643BF0-E4A2-4660-B5E4-3621D6D18DFA}" srcOrd="3" destOrd="0" presId="urn:microsoft.com/office/officeart/2005/8/layout/cycle3"/>
    <dgm:cxn modelId="{9CFE9134-FA77-4BA3-A7E8-65B3F28852C5}" type="presParOf" srcId="{1198E3BF-EE35-4643-8420-A9244EF50DBA}" destId="{DAACC609-068A-4CB1-9FFF-FAD625819D21}" srcOrd="4" destOrd="0" presId="urn:microsoft.com/office/officeart/2005/8/layout/cycle3"/>
    <dgm:cxn modelId="{D2EA0BF5-4FA0-4019-B6AF-86DD8BE11DFE}" type="presParOf" srcId="{1198E3BF-EE35-4643-8420-A9244EF50DBA}" destId="{FD5A1064-A70E-4259-BAC0-2D913F904F47}" srcOrd="5" destOrd="0" presId="urn:microsoft.com/office/officeart/2005/8/layout/cycle3"/>
    <dgm:cxn modelId="{42A17036-FF04-47D0-80A2-B49797C2865B}" type="presParOf" srcId="{1198E3BF-EE35-4643-8420-A9244EF50DBA}" destId="{C0D7B7EB-7161-443A-A062-800947E078A2}" srcOrd="6" destOrd="0" presId="urn:microsoft.com/office/officeart/2005/8/layout/cycle3"/>
    <dgm:cxn modelId="{F0B8BA64-6C50-449D-A36E-1B0EDF109268}" type="presParOf" srcId="{1198E3BF-EE35-4643-8420-A9244EF50DBA}" destId="{D4E05824-6A39-426B-A13D-2C71BE2A30BA}"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FF78EC0-CA62-41E4-B268-574523F356E4}" type="doc">
      <dgm:prSet loTypeId="urn:microsoft.com/office/officeart/2005/8/layout/cycle3" loCatId="cycle" qsTypeId="urn:microsoft.com/office/officeart/2005/8/quickstyle/simple2" qsCatId="simple" csTypeId="urn:microsoft.com/office/officeart/2005/8/colors/colorful2" csCatId="colorful" phldr="1"/>
      <dgm:spPr/>
      <dgm:t>
        <a:bodyPr/>
        <a:lstStyle/>
        <a:p>
          <a:endParaRPr lang="en-US"/>
        </a:p>
      </dgm:t>
    </dgm:pt>
    <dgm:pt modelId="{A6EECACA-38A2-4BE3-9806-B6F12CBC8422}">
      <dgm:prSet phldrT="[Text]" custT="1"/>
      <dgm:spPr>
        <a:solidFill>
          <a:srgbClr val="6666FF"/>
        </a:solidFill>
      </dgm:spPr>
      <dgm:t>
        <a:bodyPr/>
        <a:lstStyle/>
        <a:p>
          <a:r>
            <a:rPr lang="en-US" sz="1800" b="1" dirty="0" smtClean="0">
              <a:solidFill>
                <a:schemeClr val="tx1"/>
              </a:solidFill>
            </a:rPr>
            <a:t>Comp Plan Review/Updates</a:t>
          </a:r>
          <a:endParaRPr lang="en-US" sz="1800" b="1" dirty="0">
            <a:solidFill>
              <a:schemeClr val="tx1"/>
            </a:solidFill>
          </a:endParaRPr>
        </a:p>
      </dgm:t>
    </dgm:pt>
    <dgm:pt modelId="{2F9789C2-4FE9-404C-90E5-EE29376D6329}" type="parTrans" cxnId="{CFA37B0B-A98E-417A-9BC5-55E0251B9F5C}">
      <dgm:prSet/>
      <dgm:spPr/>
      <dgm:t>
        <a:bodyPr/>
        <a:lstStyle/>
        <a:p>
          <a:endParaRPr lang="en-US" sz="900" b="1"/>
        </a:p>
      </dgm:t>
    </dgm:pt>
    <dgm:pt modelId="{8E7EFC9C-EDE6-443B-AB94-7FA153ADC8E3}" type="sibTrans" cxnId="{CFA37B0B-A98E-417A-9BC5-55E0251B9F5C}">
      <dgm:prSet custT="1"/>
      <dgm:spPr/>
      <dgm:t>
        <a:bodyPr/>
        <a:lstStyle/>
        <a:p>
          <a:endParaRPr lang="en-US" sz="930" b="1" baseline="0"/>
        </a:p>
      </dgm:t>
    </dgm:pt>
    <dgm:pt modelId="{3D72F69B-1727-40F0-9333-BE782983DEBC}">
      <dgm:prSet phldrT="[Text]" custT="1"/>
      <dgm:spPr/>
      <dgm:t>
        <a:bodyPr/>
        <a:lstStyle/>
        <a:p>
          <a:pPr>
            <a:lnSpc>
              <a:spcPct val="100000"/>
            </a:lnSpc>
            <a:spcAft>
              <a:spcPts val="0"/>
            </a:spcAft>
          </a:pPr>
          <a:r>
            <a:rPr lang="en-US" sz="1800" b="1" dirty="0" smtClean="0">
              <a:solidFill>
                <a:schemeClr val="tx1"/>
              </a:solidFill>
            </a:rPr>
            <a:t>Epi Profile &amp; </a:t>
          </a:r>
        </a:p>
        <a:p>
          <a:pPr>
            <a:lnSpc>
              <a:spcPct val="100000"/>
            </a:lnSpc>
            <a:spcAft>
              <a:spcPts val="0"/>
            </a:spcAft>
          </a:pPr>
          <a:r>
            <a:rPr lang="en-US" sz="1800" b="1" dirty="0" smtClean="0">
              <a:solidFill>
                <a:schemeClr val="tx1"/>
              </a:solidFill>
            </a:rPr>
            <a:t>Needs Assessment</a:t>
          </a:r>
          <a:endParaRPr lang="en-US" sz="1800" b="1" dirty="0">
            <a:solidFill>
              <a:schemeClr val="tx1"/>
            </a:solidFill>
          </a:endParaRPr>
        </a:p>
      </dgm:t>
    </dgm:pt>
    <dgm:pt modelId="{137AC566-10AB-493B-9A16-E3241EB4F9EF}" type="parTrans" cxnId="{7FE662E6-2E9A-4194-82BF-A6B2D9304F1A}">
      <dgm:prSet/>
      <dgm:spPr/>
      <dgm:t>
        <a:bodyPr/>
        <a:lstStyle/>
        <a:p>
          <a:endParaRPr lang="en-US" sz="900" b="1"/>
        </a:p>
      </dgm:t>
    </dgm:pt>
    <dgm:pt modelId="{63860948-F631-4DF0-91EA-D4DB3E43EB1E}" type="sibTrans" cxnId="{7FE662E6-2E9A-4194-82BF-A6B2D9304F1A}">
      <dgm:prSet custT="1"/>
      <dgm:spPr/>
      <dgm:t>
        <a:bodyPr/>
        <a:lstStyle/>
        <a:p>
          <a:endParaRPr lang="en-US" sz="900" b="1"/>
        </a:p>
      </dgm:t>
    </dgm:pt>
    <dgm:pt modelId="{4C2F15DE-B0A4-4E29-AAF1-55693CEF292C}">
      <dgm:prSet phldrT="[Text]" custT="1"/>
      <dgm:spPr/>
      <dgm:t>
        <a:bodyPr/>
        <a:lstStyle/>
        <a:p>
          <a:r>
            <a:rPr lang="en-US" sz="1800" b="1" dirty="0" smtClean="0">
              <a:solidFill>
                <a:schemeClr val="tx1"/>
              </a:solidFill>
            </a:rPr>
            <a:t>Review of All Data </a:t>
          </a:r>
          <a:endParaRPr lang="en-US" sz="1800" b="1" dirty="0">
            <a:solidFill>
              <a:schemeClr val="tx1"/>
            </a:solidFill>
          </a:endParaRPr>
        </a:p>
      </dgm:t>
    </dgm:pt>
    <dgm:pt modelId="{A2079820-995E-41CA-9382-D14D42F43562}" type="parTrans" cxnId="{0BDDF326-707A-4F0A-8EE1-7995C60C2DDE}">
      <dgm:prSet/>
      <dgm:spPr/>
      <dgm:t>
        <a:bodyPr/>
        <a:lstStyle/>
        <a:p>
          <a:endParaRPr lang="en-US" sz="900" b="1"/>
        </a:p>
      </dgm:t>
    </dgm:pt>
    <dgm:pt modelId="{CD758D36-7F79-4D88-892D-6832FAD8C460}" type="sibTrans" cxnId="{0BDDF326-707A-4F0A-8EE1-7995C60C2DDE}">
      <dgm:prSet custT="1"/>
      <dgm:spPr/>
      <dgm:t>
        <a:bodyPr/>
        <a:lstStyle/>
        <a:p>
          <a:endParaRPr lang="en-US" sz="900" b="1"/>
        </a:p>
      </dgm:t>
    </dgm:pt>
    <dgm:pt modelId="{1E9F7CFB-BBB7-4E97-8F7C-48BB859375C9}">
      <dgm:prSet phldrT="[Text]" custT="1"/>
      <dgm:spPr/>
      <dgm:t>
        <a:bodyPr/>
        <a:lstStyle/>
        <a:p>
          <a:r>
            <a:rPr lang="en-US" sz="1800" b="1" dirty="0" smtClean="0">
              <a:solidFill>
                <a:schemeClr val="tx1"/>
              </a:solidFill>
            </a:rPr>
            <a:t>Priority Setting &amp; Resource Allocation</a:t>
          </a:r>
          <a:endParaRPr lang="en-US" sz="1800" b="1" dirty="0">
            <a:solidFill>
              <a:schemeClr val="tx1"/>
            </a:solidFill>
          </a:endParaRPr>
        </a:p>
      </dgm:t>
    </dgm:pt>
    <dgm:pt modelId="{01A4C62D-3D3E-45F2-A723-C2DB910AFF59}" type="parTrans" cxnId="{462E4701-86DF-414D-93C8-201994C3EC33}">
      <dgm:prSet/>
      <dgm:spPr/>
      <dgm:t>
        <a:bodyPr/>
        <a:lstStyle/>
        <a:p>
          <a:endParaRPr lang="en-US" sz="900" b="1"/>
        </a:p>
      </dgm:t>
    </dgm:pt>
    <dgm:pt modelId="{0A721CCF-03BA-4C8E-A697-4E06C7F52209}" type="sibTrans" cxnId="{462E4701-86DF-414D-93C8-201994C3EC33}">
      <dgm:prSet custT="1"/>
      <dgm:spPr/>
      <dgm:t>
        <a:bodyPr/>
        <a:lstStyle/>
        <a:p>
          <a:endParaRPr lang="en-US" sz="900" b="1">
            <a:solidFill>
              <a:schemeClr val="tx1"/>
            </a:solidFill>
          </a:endParaRPr>
        </a:p>
      </dgm:t>
    </dgm:pt>
    <dgm:pt modelId="{B420C9B6-D9D7-4D2E-8A43-8D6823CFB49B}">
      <dgm:prSet phldrT="[Text]" custT="1"/>
      <dgm:spPr/>
      <dgm:t>
        <a:bodyPr/>
        <a:lstStyle/>
        <a:p>
          <a:r>
            <a:rPr lang="en-US" sz="2400" b="1" dirty="0" smtClean="0">
              <a:solidFill>
                <a:schemeClr val="tx1"/>
              </a:solidFill>
            </a:rPr>
            <a:t>Data Review &amp; Reallocation</a:t>
          </a:r>
          <a:endParaRPr lang="en-US" sz="2400" b="1" dirty="0">
            <a:solidFill>
              <a:schemeClr val="tx1"/>
            </a:solidFill>
          </a:endParaRPr>
        </a:p>
      </dgm:t>
    </dgm:pt>
    <dgm:pt modelId="{7F2EDEE1-0A51-4ACC-997A-58EEB24DBE21}" type="parTrans" cxnId="{50C1D3E1-7A64-4336-9FBA-CB05FDD4DFB8}">
      <dgm:prSet/>
      <dgm:spPr/>
      <dgm:t>
        <a:bodyPr/>
        <a:lstStyle/>
        <a:p>
          <a:endParaRPr lang="en-US" sz="900" b="1"/>
        </a:p>
      </dgm:t>
    </dgm:pt>
    <dgm:pt modelId="{37C650EB-2982-4BA5-9516-521BABCB73F9}" type="sibTrans" cxnId="{50C1D3E1-7A64-4336-9FBA-CB05FDD4DFB8}">
      <dgm:prSet custT="1"/>
      <dgm:spPr/>
      <dgm:t>
        <a:bodyPr/>
        <a:lstStyle/>
        <a:p>
          <a:endParaRPr lang="en-US" sz="900" b="1"/>
        </a:p>
      </dgm:t>
    </dgm:pt>
    <dgm:pt modelId="{5C5F6822-8E6D-42DD-B000-95E1635B29A8}">
      <dgm:prSet custT="1"/>
      <dgm:spPr>
        <a:solidFill>
          <a:schemeClr val="accent4">
            <a:lumMod val="60000"/>
            <a:lumOff val="40000"/>
          </a:schemeClr>
        </a:solidFill>
      </dgm:spPr>
      <dgm:t>
        <a:bodyPr/>
        <a:lstStyle/>
        <a:p>
          <a:pPr>
            <a:spcAft>
              <a:spcPts val="0"/>
            </a:spcAft>
          </a:pPr>
          <a:r>
            <a:rPr lang="en-US" sz="1800" b="1" dirty="0" smtClean="0">
              <a:solidFill>
                <a:schemeClr val="tx1"/>
              </a:solidFill>
            </a:rPr>
            <a:t>Evaluation &amp; </a:t>
          </a:r>
        </a:p>
        <a:p>
          <a:pPr>
            <a:spcAft>
              <a:spcPts val="0"/>
            </a:spcAft>
          </a:pPr>
          <a:r>
            <a:rPr lang="en-US" sz="1800" b="1" dirty="0" smtClean="0">
              <a:solidFill>
                <a:schemeClr val="tx1"/>
              </a:solidFill>
            </a:rPr>
            <a:t>Planning Outcomes</a:t>
          </a:r>
          <a:endParaRPr lang="en-US" sz="1800" b="1" dirty="0">
            <a:solidFill>
              <a:schemeClr val="tx1"/>
            </a:solidFill>
          </a:endParaRPr>
        </a:p>
      </dgm:t>
    </dgm:pt>
    <dgm:pt modelId="{F9191C85-5029-4B4F-B50F-1FAEB4FC96CD}" type="parTrans" cxnId="{7BA23A2D-B7A9-4D3C-AB78-8136E4CBD989}">
      <dgm:prSet/>
      <dgm:spPr/>
      <dgm:t>
        <a:bodyPr/>
        <a:lstStyle/>
        <a:p>
          <a:endParaRPr lang="en-US" sz="900" b="1"/>
        </a:p>
      </dgm:t>
    </dgm:pt>
    <dgm:pt modelId="{7CD83A72-FDA0-47AC-9A20-668BF6F14694}" type="sibTrans" cxnId="{7BA23A2D-B7A9-4D3C-AB78-8136E4CBD989}">
      <dgm:prSet custT="1"/>
      <dgm:spPr/>
      <dgm:t>
        <a:bodyPr/>
        <a:lstStyle/>
        <a:p>
          <a:endParaRPr lang="en-US" sz="900" b="1"/>
        </a:p>
      </dgm:t>
    </dgm:pt>
    <dgm:pt modelId="{A22770D6-ECFD-4838-9829-D2DC65E95F0F}">
      <dgm:prSet phldrT="[Text]" custT="1"/>
      <dgm:spPr>
        <a:solidFill>
          <a:schemeClr val="accent4">
            <a:lumMod val="40000"/>
            <a:lumOff val="60000"/>
          </a:schemeClr>
        </a:solidFill>
      </dgm:spPr>
      <dgm:t>
        <a:bodyPr/>
        <a:lstStyle/>
        <a:p>
          <a:pPr>
            <a:spcAft>
              <a:spcPts val="0"/>
            </a:spcAft>
          </a:pPr>
          <a:r>
            <a:rPr lang="en-US" sz="1800" b="1" dirty="0" smtClean="0">
              <a:solidFill>
                <a:schemeClr val="tx1"/>
              </a:solidFill>
            </a:rPr>
            <a:t>Annual Plan </a:t>
          </a:r>
        </a:p>
        <a:p>
          <a:pPr>
            <a:spcAft>
              <a:spcPct val="35000"/>
            </a:spcAft>
          </a:pPr>
          <a:r>
            <a:rPr lang="en-US" sz="1800" b="1" dirty="0" smtClean="0">
              <a:solidFill>
                <a:schemeClr val="tx1"/>
              </a:solidFill>
            </a:rPr>
            <a:t>to Plan</a:t>
          </a:r>
          <a:endParaRPr lang="en-US" sz="1800" b="1" dirty="0">
            <a:solidFill>
              <a:schemeClr val="tx1"/>
            </a:solidFill>
          </a:endParaRPr>
        </a:p>
      </dgm:t>
    </dgm:pt>
    <dgm:pt modelId="{2963CBB1-2278-4771-99B6-FD2DCBCC2D79}" type="parTrans" cxnId="{E2AD6E18-4CF5-4A1C-86DB-1BD41F696DC1}">
      <dgm:prSet/>
      <dgm:spPr/>
      <dgm:t>
        <a:bodyPr/>
        <a:lstStyle/>
        <a:p>
          <a:endParaRPr lang="en-US"/>
        </a:p>
      </dgm:t>
    </dgm:pt>
    <dgm:pt modelId="{A6E54BED-1759-48EC-B3C0-10747F7576DD}" type="sibTrans" cxnId="{E2AD6E18-4CF5-4A1C-86DB-1BD41F696DC1}">
      <dgm:prSet/>
      <dgm:spPr/>
      <dgm:t>
        <a:bodyPr/>
        <a:lstStyle/>
        <a:p>
          <a:endParaRPr lang="en-US"/>
        </a:p>
      </dgm:t>
    </dgm:pt>
    <dgm:pt modelId="{4501CD75-68DA-48B7-AB7F-7CA81BD822AE}" type="pres">
      <dgm:prSet presAssocID="{4FF78EC0-CA62-41E4-B268-574523F356E4}" presName="Name0" presStyleCnt="0">
        <dgm:presLayoutVars>
          <dgm:dir/>
          <dgm:resizeHandles val="exact"/>
        </dgm:presLayoutVars>
      </dgm:prSet>
      <dgm:spPr/>
      <dgm:t>
        <a:bodyPr/>
        <a:lstStyle/>
        <a:p>
          <a:endParaRPr lang="en-US"/>
        </a:p>
      </dgm:t>
    </dgm:pt>
    <dgm:pt modelId="{1198E3BF-EE35-4643-8420-A9244EF50DBA}" type="pres">
      <dgm:prSet presAssocID="{4FF78EC0-CA62-41E4-B268-574523F356E4}" presName="cycle" presStyleCnt="0"/>
      <dgm:spPr/>
    </dgm:pt>
    <dgm:pt modelId="{6F31FDF2-503E-4794-99A5-0901CBF0F416}" type="pres">
      <dgm:prSet presAssocID="{A6EECACA-38A2-4BE3-9806-B6F12CBC8422}" presName="nodeFirstNode" presStyleLbl="node1" presStyleIdx="0" presStyleCnt="7" custScaleX="129893" custScaleY="85627">
        <dgm:presLayoutVars>
          <dgm:bulletEnabled val="1"/>
        </dgm:presLayoutVars>
      </dgm:prSet>
      <dgm:spPr/>
      <dgm:t>
        <a:bodyPr/>
        <a:lstStyle/>
        <a:p>
          <a:endParaRPr lang="en-US"/>
        </a:p>
      </dgm:t>
    </dgm:pt>
    <dgm:pt modelId="{E6464FBE-8F5A-4B86-BBB1-BAF249E84E12}" type="pres">
      <dgm:prSet presAssocID="{8E7EFC9C-EDE6-443B-AB94-7FA153ADC8E3}" presName="sibTransFirstNode" presStyleLbl="bgShp" presStyleIdx="0" presStyleCnt="1"/>
      <dgm:spPr/>
      <dgm:t>
        <a:bodyPr/>
        <a:lstStyle/>
        <a:p>
          <a:endParaRPr lang="en-US"/>
        </a:p>
      </dgm:t>
    </dgm:pt>
    <dgm:pt modelId="{AC0E42F9-3687-41F1-A775-0AAC8CB59CF0}" type="pres">
      <dgm:prSet presAssocID="{A22770D6-ECFD-4838-9829-D2DC65E95F0F}" presName="nodeFollowingNodes" presStyleLbl="node1" presStyleIdx="1" presStyleCnt="7" custScaleX="110101" custScaleY="74516" custRadScaleRad="107588" custRadScaleInc="13963">
        <dgm:presLayoutVars>
          <dgm:bulletEnabled val="1"/>
        </dgm:presLayoutVars>
      </dgm:prSet>
      <dgm:spPr/>
      <dgm:t>
        <a:bodyPr/>
        <a:lstStyle/>
        <a:p>
          <a:endParaRPr lang="en-US"/>
        </a:p>
      </dgm:t>
    </dgm:pt>
    <dgm:pt modelId="{D4643BF0-E4A2-4660-B5E4-3621D6D18DFA}" type="pres">
      <dgm:prSet presAssocID="{3D72F69B-1727-40F0-9333-BE782983DEBC}" presName="nodeFollowingNodes" presStyleLbl="node1" presStyleIdx="2" presStyleCnt="7" custScaleX="144126" custScaleY="93841" custRadScaleRad="107261" custRadScaleInc="-25529">
        <dgm:presLayoutVars>
          <dgm:bulletEnabled val="1"/>
        </dgm:presLayoutVars>
      </dgm:prSet>
      <dgm:spPr/>
      <dgm:t>
        <a:bodyPr/>
        <a:lstStyle/>
        <a:p>
          <a:endParaRPr lang="en-US"/>
        </a:p>
      </dgm:t>
    </dgm:pt>
    <dgm:pt modelId="{DAACC609-068A-4CB1-9FFF-FAD625819D21}" type="pres">
      <dgm:prSet presAssocID="{4C2F15DE-B0A4-4E29-AAF1-55693CEF292C}" presName="nodeFollowingNodes" presStyleLbl="node1" presStyleIdx="3" presStyleCnt="7" custScaleX="85679" custScaleY="88038" custRadScaleRad="101366" custRadScaleInc="-32871">
        <dgm:presLayoutVars>
          <dgm:bulletEnabled val="1"/>
        </dgm:presLayoutVars>
      </dgm:prSet>
      <dgm:spPr/>
      <dgm:t>
        <a:bodyPr/>
        <a:lstStyle/>
        <a:p>
          <a:endParaRPr lang="en-US"/>
        </a:p>
      </dgm:t>
    </dgm:pt>
    <dgm:pt modelId="{FD5A1064-A70E-4259-BAC0-2D913F904F47}" type="pres">
      <dgm:prSet presAssocID="{1E9F7CFB-BBB7-4E97-8F7C-48BB859375C9}" presName="nodeFollowingNodes" presStyleLbl="node1" presStyleIdx="4" presStyleCnt="7" custScaleX="142867" custScaleY="78227" custRadScaleRad="116486" custRadScaleInc="38157">
        <dgm:presLayoutVars>
          <dgm:bulletEnabled val="1"/>
        </dgm:presLayoutVars>
      </dgm:prSet>
      <dgm:spPr/>
      <dgm:t>
        <a:bodyPr/>
        <a:lstStyle/>
        <a:p>
          <a:endParaRPr lang="en-US"/>
        </a:p>
      </dgm:t>
    </dgm:pt>
    <dgm:pt modelId="{C0D7B7EB-7161-443A-A062-800947E078A2}" type="pres">
      <dgm:prSet presAssocID="{B420C9B6-D9D7-4D2E-8A43-8D6823CFB49B}" presName="nodeFollowingNodes" presStyleLbl="node1" presStyleIdx="5" presStyleCnt="7" custScaleX="196923" custScaleY="203392" custRadScaleRad="97933" custRadScaleInc="13702">
        <dgm:presLayoutVars>
          <dgm:bulletEnabled val="1"/>
        </dgm:presLayoutVars>
      </dgm:prSet>
      <dgm:spPr/>
      <dgm:t>
        <a:bodyPr/>
        <a:lstStyle/>
        <a:p>
          <a:endParaRPr lang="en-US"/>
        </a:p>
      </dgm:t>
    </dgm:pt>
    <dgm:pt modelId="{D4E05824-6A39-426B-A13D-2C71BE2A30BA}" type="pres">
      <dgm:prSet presAssocID="{5C5F6822-8E6D-42DD-B000-95E1635B29A8}" presName="nodeFollowingNodes" presStyleLbl="node1" presStyleIdx="6" presStyleCnt="7" custScaleX="146634" custScaleY="75208" custRadScaleRad="114359" custRadScaleInc="-18836">
        <dgm:presLayoutVars>
          <dgm:bulletEnabled val="1"/>
        </dgm:presLayoutVars>
      </dgm:prSet>
      <dgm:spPr/>
      <dgm:t>
        <a:bodyPr/>
        <a:lstStyle/>
        <a:p>
          <a:endParaRPr lang="en-US"/>
        </a:p>
      </dgm:t>
    </dgm:pt>
  </dgm:ptLst>
  <dgm:cxnLst>
    <dgm:cxn modelId="{354B6CA8-2D3C-462B-A722-A907AFC85183}" type="presOf" srcId="{A22770D6-ECFD-4838-9829-D2DC65E95F0F}" destId="{AC0E42F9-3687-41F1-A775-0AAC8CB59CF0}" srcOrd="0" destOrd="0" presId="urn:microsoft.com/office/officeart/2005/8/layout/cycle3"/>
    <dgm:cxn modelId="{0BDDF326-707A-4F0A-8EE1-7995C60C2DDE}" srcId="{4FF78EC0-CA62-41E4-B268-574523F356E4}" destId="{4C2F15DE-B0A4-4E29-AAF1-55693CEF292C}" srcOrd="3" destOrd="0" parTransId="{A2079820-995E-41CA-9382-D14D42F43562}" sibTransId="{CD758D36-7F79-4D88-892D-6832FAD8C460}"/>
    <dgm:cxn modelId="{38F3F208-BB7B-43B8-A364-F802D9FB9FB0}" type="presOf" srcId="{B420C9B6-D9D7-4D2E-8A43-8D6823CFB49B}" destId="{C0D7B7EB-7161-443A-A062-800947E078A2}" srcOrd="0" destOrd="0" presId="urn:microsoft.com/office/officeart/2005/8/layout/cycle3"/>
    <dgm:cxn modelId="{CFA37B0B-A98E-417A-9BC5-55E0251B9F5C}" srcId="{4FF78EC0-CA62-41E4-B268-574523F356E4}" destId="{A6EECACA-38A2-4BE3-9806-B6F12CBC8422}" srcOrd="0" destOrd="0" parTransId="{2F9789C2-4FE9-404C-90E5-EE29376D6329}" sibTransId="{8E7EFC9C-EDE6-443B-AB94-7FA153ADC8E3}"/>
    <dgm:cxn modelId="{27626608-8893-4114-B2E7-054EB467C655}" type="presOf" srcId="{4FF78EC0-CA62-41E4-B268-574523F356E4}" destId="{4501CD75-68DA-48B7-AB7F-7CA81BD822AE}" srcOrd="0" destOrd="0" presId="urn:microsoft.com/office/officeart/2005/8/layout/cycle3"/>
    <dgm:cxn modelId="{F75A0D40-A40A-46C5-9123-46983C3ECB1C}" type="presOf" srcId="{8E7EFC9C-EDE6-443B-AB94-7FA153ADC8E3}" destId="{E6464FBE-8F5A-4B86-BBB1-BAF249E84E12}" srcOrd="0" destOrd="0" presId="urn:microsoft.com/office/officeart/2005/8/layout/cycle3"/>
    <dgm:cxn modelId="{EF60C7B4-F8B7-4B1B-A305-D2731FC32A4B}" type="presOf" srcId="{4C2F15DE-B0A4-4E29-AAF1-55693CEF292C}" destId="{DAACC609-068A-4CB1-9FFF-FAD625819D21}" srcOrd="0" destOrd="0" presId="urn:microsoft.com/office/officeart/2005/8/layout/cycle3"/>
    <dgm:cxn modelId="{E2AD6E18-4CF5-4A1C-86DB-1BD41F696DC1}" srcId="{4FF78EC0-CA62-41E4-B268-574523F356E4}" destId="{A22770D6-ECFD-4838-9829-D2DC65E95F0F}" srcOrd="1" destOrd="0" parTransId="{2963CBB1-2278-4771-99B6-FD2DCBCC2D79}" sibTransId="{A6E54BED-1759-48EC-B3C0-10747F7576DD}"/>
    <dgm:cxn modelId="{50C1D3E1-7A64-4336-9FBA-CB05FDD4DFB8}" srcId="{4FF78EC0-CA62-41E4-B268-574523F356E4}" destId="{B420C9B6-D9D7-4D2E-8A43-8D6823CFB49B}" srcOrd="5" destOrd="0" parTransId="{7F2EDEE1-0A51-4ACC-997A-58EEB24DBE21}" sibTransId="{37C650EB-2982-4BA5-9516-521BABCB73F9}"/>
    <dgm:cxn modelId="{7BA23A2D-B7A9-4D3C-AB78-8136E4CBD989}" srcId="{4FF78EC0-CA62-41E4-B268-574523F356E4}" destId="{5C5F6822-8E6D-42DD-B000-95E1635B29A8}" srcOrd="6" destOrd="0" parTransId="{F9191C85-5029-4B4F-B50F-1FAEB4FC96CD}" sibTransId="{7CD83A72-FDA0-47AC-9A20-668BF6F14694}"/>
    <dgm:cxn modelId="{7FE662E6-2E9A-4194-82BF-A6B2D9304F1A}" srcId="{4FF78EC0-CA62-41E4-B268-574523F356E4}" destId="{3D72F69B-1727-40F0-9333-BE782983DEBC}" srcOrd="2" destOrd="0" parTransId="{137AC566-10AB-493B-9A16-E3241EB4F9EF}" sibTransId="{63860948-F631-4DF0-91EA-D4DB3E43EB1E}"/>
    <dgm:cxn modelId="{97787454-AB74-4ECC-8639-0C59792D6919}" type="presOf" srcId="{A6EECACA-38A2-4BE3-9806-B6F12CBC8422}" destId="{6F31FDF2-503E-4794-99A5-0901CBF0F416}" srcOrd="0" destOrd="0" presId="urn:microsoft.com/office/officeart/2005/8/layout/cycle3"/>
    <dgm:cxn modelId="{6125CDCD-A495-4C27-8A35-9A3C5A3D2007}" type="presOf" srcId="{3D72F69B-1727-40F0-9333-BE782983DEBC}" destId="{D4643BF0-E4A2-4660-B5E4-3621D6D18DFA}" srcOrd="0" destOrd="0" presId="urn:microsoft.com/office/officeart/2005/8/layout/cycle3"/>
    <dgm:cxn modelId="{561465CC-CB54-40D3-85E2-ACB3B74A2F50}" type="presOf" srcId="{5C5F6822-8E6D-42DD-B000-95E1635B29A8}" destId="{D4E05824-6A39-426B-A13D-2C71BE2A30BA}" srcOrd="0" destOrd="0" presId="urn:microsoft.com/office/officeart/2005/8/layout/cycle3"/>
    <dgm:cxn modelId="{16511BA2-52B7-4AAD-9DC8-35EF2D1DA362}" type="presOf" srcId="{1E9F7CFB-BBB7-4E97-8F7C-48BB859375C9}" destId="{FD5A1064-A70E-4259-BAC0-2D913F904F47}" srcOrd="0" destOrd="0" presId="urn:microsoft.com/office/officeart/2005/8/layout/cycle3"/>
    <dgm:cxn modelId="{462E4701-86DF-414D-93C8-201994C3EC33}" srcId="{4FF78EC0-CA62-41E4-B268-574523F356E4}" destId="{1E9F7CFB-BBB7-4E97-8F7C-48BB859375C9}" srcOrd="4" destOrd="0" parTransId="{01A4C62D-3D3E-45F2-A723-C2DB910AFF59}" sibTransId="{0A721CCF-03BA-4C8E-A697-4E06C7F52209}"/>
    <dgm:cxn modelId="{EB931320-A6FC-4A21-90E3-EC4B297CE443}" type="presParOf" srcId="{4501CD75-68DA-48B7-AB7F-7CA81BD822AE}" destId="{1198E3BF-EE35-4643-8420-A9244EF50DBA}" srcOrd="0" destOrd="0" presId="urn:microsoft.com/office/officeart/2005/8/layout/cycle3"/>
    <dgm:cxn modelId="{B0D75C2B-98EC-44AB-84D9-325B6CBB6383}" type="presParOf" srcId="{1198E3BF-EE35-4643-8420-A9244EF50DBA}" destId="{6F31FDF2-503E-4794-99A5-0901CBF0F416}" srcOrd="0" destOrd="0" presId="urn:microsoft.com/office/officeart/2005/8/layout/cycle3"/>
    <dgm:cxn modelId="{0EE43A71-7792-4AD2-9075-43924AFD2404}" type="presParOf" srcId="{1198E3BF-EE35-4643-8420-A9244EF50DBA}" destId="{E6464FBE-8F5A-4B86-BBB1-BAF249E84E12}" srcOrd="1" destOrd="0" presId="urn:microsoft.com/office/officeart/2005/8/layout/cycle3"/>
    <dgm:cxn modelId="{E6EEA33C-7B4F-4E75-B03C-E266CC3BAC06}" type="presParOf" srcId="{1198E3BF-EE35-4643-8420-A9244EF50DBA}" destId="{AC0E42F9-3687-41F1-A775-0AAC8CB59CF0}" srcOrd="2" destOrd="0" presId="urn:microsoft.com/office/officeart/2005/8/layout/cycle3"/>
    <dgm:cxn modelId="{42CD6B54-6835-4132-AE4F-5182CEF5C3B2}" type="presParOf" srcId="{1198E3BF-EE35-4643-8420-A9244EF50DBA}" destId="{D4643BF0-E4A2-4660-B5E4-3621D6D18DFA}" srcOrd="3" destOrd="0" presId="urn:microsoft.com/office/officeart/2005/8/layout/cycle3"/>
    <dgm:cxn modelId="{3D2E9FDA-0F6B-46C4-B3CA-54BB869B1F71}" type="presParOf" srcId="{1198E3BF-EE35-4643-8420-A9244EF50DBA}" destId="{DAACC609-068A-4CB1-9FFF-FAD625819D21}" srcOrd="4" destOrd="0" presId="urn:microsoft.com/office/officeart/2005/8/layout/cycle3"/>
    <dgm:cxn modelId="{EEDCE2FC-9531-405E-AA8B-DE87EF395B4F}" type="presParOf" srcId="{1198E3BF-EE35-4643-8420-A9244EF50DBA}" destId="{FD5A1064-A70E-4259-BAC0-2D913F904F47}" srcOrd="5" destOrd="0" presId="urn:microsoft.com/office/officeart/2005/8/layout/cycle3"/>
    <dgm:cxn modelId="{99D0F068-ED2B-4BE3-9A8B-8D64A2FF93B3}" type="presParOf" srcId="{1198E3BF-EE35-4643-8420-A9244EF50DBA}" destId="{C0D7B7EB-7161-443A-A062-800947E078A2}" srcOrd="6" destOrd="0" presId="urn:microsoft.com/office/officeart/2005/8/layout/cycle3"/>
    <dgm:cxn modelId="{3B1221CF-C087-4542-9C25-A954B5DE952E}" type="presParOf" srcId="{1198E3BF-EE35-4643-8420-A9244EF50DBA}" destId="{D4E05824-6A39-426B-A13D-2C71BE2A30BA}"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38157A-C553-4B7D-AD38-E43A0FB97978}">
      <dsp:nvSpPr>
        <dsp:cNvPr id="0" name=""/>
        <dsp:cNvSpPr/>
      </dsp:nvSpPr>
      <dsp:spPr>
        <a:xfrm>
          <a:off x="-5009616" y="-725142"/>
          <a:ext cx="5968317" cy="5968317"/>
        </a:xfrm>
        <a:prstGeom prst="blockArc">
          <a:avLst>
            <a:gd name="adj1" fmla="val 18900000"/>
            <a:gd name="adj2" fmla="val 2700000"/>
            <a:gd name="adj3" fmla="val 362"/>
          </a:avLst>
        </a:pr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D96C70-3955-4741-8275-3083EF38C391}">
      <dsp:nvSpPr>
        <dsp:cNvPr id="0" name=""/>
        <dsp:cNvSpPr/>
      </dsp:nvSpPr>
      <dsp:spPr>
        <a:xfrm>
          <a:off x="460389" y="0"/>
          <a:ext cx="8394626" cy="694378"/>
        </a:xfrm>
        <a:prstGeom prst="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9756"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t>Unified Planning Body  for HIV Prevention, Care,  Other Programs    (HOPWA, STDs)</a:t>
          </a:r>
          <a:endParaRPr lang="en-US" sz="2000" b="1" kern="1200" dirty="0">
            <a:solidFill>
              <a:schemeClr val="bg1"/>
            </a:solidFill>
          </a:endParaRPr>
        </a:p>
      </dsp:txBody>
      <dsp:txXfrm>
        <a:off x="460389" y="0"/>
        <a:ext cx="8394626" cy="694378"/>
      </dsp:txXfrm>
    </dsp:sp>
    <dsp:sp modelId="{7EB8A90D-23D6-4368-BBEB-DFDD9DD5E096}">
      <dsp:nvSpPr>
        <dsp:cNvPr id="0" name=""/>
        <dsp:cNvSpPr/>
      </dsp:nvSpPr>
      <dsp:spPr>
        <a:xfrm>
          <a:off x="17426" y="55232"/>
          <a:ext cx="503552" cy="503552"/>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53366B9-44A7-420F-A701-8E8796FFFD6D}">
      <dsp:nvSpPr>
        <dsp:cNvPr id="0" name=""/>
        <dsp:cNvSpPr/>
      </dsp:nvSpPr>
      <dsp:spPr>
        <a:xfrm>
          <a:off x="673144" y="767240"/>
          <a:ext cx="8179340" cy="402841"/>
        </a:xfrm>
        <a:prstGeom prst="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9756" tIns="45720" rIns="45720" bIns="45720" numCol="1" spcCol="1270" anchor="ctr" anchorCtr="0">
          <a:noAutofit/>
        </a:bodyPr>
        <a:lstStyle/>
        <a:p>
          <a:pPr lvl="0" algn="l" defTabSz="800100">
            <a:lnSpc>
              <a:spcPct val="90000"/>
            </a:lnSpc>
            <a:spcBef>
              <a:spcPct val="0"/>
            </a:spcBef>
            <a:spcAft>
              <a:spcPct val="35000"/>
            </a:spcAft>
          </a:pPr>
          <a:r>
            <a:rPr lang="en-US" sz="1800" kern="1200" dirty="0" smtClean="0"/>
            <a:t> </a:t>
          </a:r>
          <a:r>
            <a:rPr lang="en-US" sz="2000" b="1" kern="1200" dirty="0" smtClean="0"/>
            <a:t>Unified Prevention-Care Planning Body</a:t>
          </a:r>
          <a:endParaRPr lang="en-US" sz="2000" b="1" kern="1200" dirty="0"/>
        </a:p>
      </dsp:txBody>
      <dsp:txXfrm>
        <a:off x="673144" y="767240"/>
        <a:ext cx="8179340" cy="402841"/>
      </dsp:txXfrm>
    </dsp:sp>
    <dsp:sp modelId="{F5DEDA6C-E8E0-495D-BAA1-8F8533657FFC}">
      <dsp:nvSpPr>
        <dsp:cNvPr id="0" name=""/>
        <dsp:cNvSpPr/>
      </dsp:nvSpPr>
      <dsp:spPr>
        <a:xfrm>
          <a:off x="434575" y="713468"/>
          <a:ext cx="503552" cy="503552"/>
        </a:xfrm>
        <a:prstGeom prst="ellipse">
          <a:avLst/>
        </a:prstGeom>
        <a:solidFill>
          <a:schemeClr val="lt1">
            <a:hueOff val="0"/>
            <a:satOff val="0"/>
            <a:lumOff val="0"/>
            <a:alphaOff val="0"/>
          </a:schemeClr>
        </a:solidFill>
        <a:ln w="12700" cap="flat" cmpd="sng" algn="ctr">
          <a:solidFill>
            <a:schemeClr val="accent4">
              <a:hueOff val="1732616"/>
              <a:satOff val="-7995"/>
              <a:lumOff val="294"/>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10BBA4-27B2-48C6-86DE-44F00813BEAA}">
      <dsp:nvSpPr>
        <dsp:cNvPr id="0" name=""/>
        <dsp:cNvSpPr/>
      </dsp:nvSpPr>
      <dsp:spPr>
        <a:xfrm>
          <a:off x="885809" y="1278803"/>
          <a:ext cx="7979426" cy="625649"/>
        </a:xfrm>
        <a:prstGeom prst="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9756"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t>Integrated Committee of a Larger Planning Body [or Linked to Prev &amp; Care Bodies]*</a:t>
          </a:r>
          <a:endParaRPr lang="en-US" sz="2000" b="1" kern="1200" dirty="0"/>
        </a:p>
      </dsp:txBody>
      <dsp:txXfrm>
        <a:off x="885809" y="1278803"/>
        <a:ext cx="7979426" cy="625649"/>
      </dsp:txXfrm>
    </dsp:sp>
    <dsp:sp modelId="{9C2427E9-5C1A-495F-912E-793EAFB15E7B}">
      <dsp:nvSpPr>
        <dsp:cNvPr id="0" name=""/>
        <dsp:cNvSpPr/>
      </dsp:nvSpPr>
      <dsp:spPr>
        <a:xfrm>
          <a:off x="615570" y="1357458"/>
          <a:ext cx="503552" cy="503552"/>
        </a:xfrm>
        <a:prstGeom prst="ellipse">
          <a:avLst/>
        </a:prstGeom>
        <a:solidFill>
          <a:schemeClr val="lt1">
            <a:hueOff val="0"/>
            <a:satOff val="0"/>
            <a:lumOff val="0"/>
            <a:alphaOff val="0"/>
          </a:schemeClr>
        </a:solidFill>
        <a:ln w="12700" cap="flat" cmpd="sng" algn="ctr">
          <a:solidFill>
            <a:schemeClr val="accent4">
              <a:hueOff val="3465231"/>
              <a:satOff val="-15989"/>
              <a:lumOff val="588"/>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1555A0-99C9-42AB-82B8-719D53CAAC61}">
      <dsp:nvSpPr>
        <dsp:cNvPr id="0" name=""/>
        <dsp:cNvSpPr/>
      </dsp:nvSpPr>
      <dsp:spPr>
        <a:xfrm>
          <a:off x="995706" y="2035495"/>
          <a:ext cx="7915595" cy="402841"/>
        </a:xfrm>
        <a:prstGeom prst="rect">
          <a:avLst/>
        </a:prstGeom>
        <a:solidFill>
          <a:schemeClr val="accent4">
            <a:hueOff val="5197847"/>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9756"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solidFill>
                <a:schemeClr val="bg1"/>
              </a:solidFill>
            </a:rPr>
            <a:t>Integrated Prevention and Care Plan [often Parts A-B]*</a:t>
          </a:r>
          <a:endParaRPr lang="en-US" sz="2000" b="1" kern="1200" dirty="0">
            <a:solidFill>
              <a:schemeClr val="bg1"/>
            </a:solidFill>
          </a:endParaRPr>
        </a:p>
      </dsp:txBody>
      <dsp:txXfrm>
        <a:off x="995706" y="2035495"/>
        <a:ext cx="7915595" cy="402841"/>
      </dsp:txXfrm>
    </dsp:sp>
    <dsp:sp modelId="{FFEE40E0-BDDE-4927-A150-D9BC02F0C4B7}">
      <dsp:nvSpPr>
        <dsp:cNvPr id="0" name=""/>
        <dsp:cNvSpPr/>
      </dsp:nvSpPr>
      <dsp:spPr>
        <a:xfrm>
          <a:off x="687729" y="1982710"/>
          <a:ext cx="503552" cy="503552"/>
        </a:xfrm>
        <a:prstGeom prst="ellipse">
          <a:avLst/>
        </a:prstGeom>
        <a:solidFill>
          <a:schemeClr val="lt1">
            <a:hueOff val="0"/>
            <a:satOff val="0"/>
            <a:lumOff val="0"/>
            <a:alphaOff val="0"/>
          </a:schemeClr>
        </a:solidFill>
        <a:ln w="12700" cap="flat" cmpd="sng" algn="ctr">
          <a:solidFill>
            <a:schemeClr val="accent4">
              <a:hueOff val="5197847"/>
              <a:satOff val="-23984"/>
              <a:lumOff val="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62298C79-7B0C-4DC4-9002-7C23D0246C33}">
      <dsp:nvSpPr>
        <dsp:cNvPr id="0" name=""/>
        <dsp:cNvSpPr/>
      </dsp:nvSpPr>
      <dsp:spPr>
        <a:xfrm>
          <a:off x="934851" y="2674277"/>
          <a:ext cx="7979426" cy="402841"/>
        </a:xfrm>
        <a:prstGeom prst="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9756"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solidFill>
                <a:schemeClr val="tx1"/>
              </a:solidFill>
            </a:rPr>
            <a:t>Joint</a:t>
          </a:r>
          <a:r>
            <a:rPr lang="en-US" sz="2000" b="1" kern="1200" dirty="0" smtClean="0"/>
            <a:t> </a:t>
          </a:r>
          <a:r>
            <a:rPr lang="en-US" sz="2000" b="1" kern="1200" dirty="0" smtClean="0">
              <a:solidFill>
                <a:schemeClr val="tx1"/>
              </a:solidFill>
            </a:rPr>
            <a:t>Projects or Activities (e.g., Information Gathering, Data Analysis)*</a:t>
          </a:r>
          <a:endParaRPr lang="en-US" sz="2000" b="1" kern="1200" dirty="0">
            <a:solidFill>
              <a:schemeClr val="tx1"/>
            </a:solidFill>
          </a:endParaRPr>
        </a:p>
      </dsp:txBody>
      <dsp:txXfrm>
        <a:off x="934851" y="2674277"/>
        <a:ext cx="7979426" cy="402841"/>
      </dsp:txXfrm>
    </dsp:sp>
    <dsp:sp modelId="{B522B5FA-E5A2-4FA7-A7AC-341627E762BE}">
      <dsp:nvSpPr>
        <dsp:cNvPr id="0" name=""/>
        <dsp:cNvSpPr/>
      </dsp:nvSpPr>
      <dsp:spPr>
        <a:xfrm>
          <a:off x="542625" y="2633926"/>
          <a:ext cx="503552" cy="503552"/>
        </a:xfrm>
        <a:prstGeom prst="ellipse">
          <a:avLst/>
        </a:prstGeom>
        <a:solidFill>
          <a:schemeClr val="lt1">
            <a:hueOff val="0"/>
            <a:satOff val="0"/>
            <a:lumOff val="0"/>
            <a:alphaOff val="0"/>
          </a:schemeClr>
        </a:solidFill>
        <a:ln w="12700" cap="flat" cmpd="sng" algn="ctr">
          <a:solidFill>
            <a:schemeClr val="accent4">
              <a:hueOff val="6930462"/>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EFF1FD-4B1C-47A3-83B2-EA9036D79FE6}">
      <dsp:nvSpPr>
        <dsp:cNvPr id="0" name=""/>
        <dsp:cNvSpPr/>
      </dsp:nvSpPr>
      <dsp:spPr>
        <a:xfrm>
          <a:off x="734937" y="3236342"/>
          <a:ext cx="8179340" cy="402841"/>
        </a:xfrm>
        <a:prstGeom prst="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9756" tIns="50800" rIns="50800" bIns="50800" numCol="1" spcCol="1270" anchor="ctr" anchorCtr="0">
          <a:noAutofit/>
        </a:bodyPr>
        <a:lstStyle/>
        <a:p>
          <a:pPr lvl="0" algn="l" defTabSz="889000">
            <a:lnSpc>
              <a:spcPct val="90000"/>
            </a:lnSpc>
            <a:spcBef>
              <a:spcPct val="0"/>
            </a:spcBef>
            <a:spcAft>
              <a:spcPct val="35000"/>
            </a:spcAft>
          </a:pPr>
          <a:r>
            <a:rPr lang="en-US" sz="2000" kern="1200" dirty="0" smtClean="0"/>
            <a:t>  </a:t>
          </a:r>
          <a:r>
            <a:rPr lang="en-US" sz="2000" b="1" kern="1200" dirty="0" smtClean="0"/>
            <a:t>Cross Representation*</a:t>
          </a:r>
          <a:endParaRPr lang="en-US" sz="2000" b="1" kern="1200" dirty="0"/>
        </a:p>
      </dsp:txBody>
      <dsp:txXfrm>
        <a:off x="734937" y="3236342"/>
        <a:ext cx="8179340" cy="402841"/>
      </dsp:txXfrm>
    </dsp:sp>
    <dsp:sp modelId="{FEE645A0-7CCF-4A5A-A570-1F8A84998A12}">
      <dsp:nvSpPr>
        <dsp:cNvPr id="0" name=""/>
        <dsp:cNvSpPr/>
      </dsp:nvSpPr>
      <dsp:spPr>
        <a:xfrm>
          <a:off x="423985" y="3191501"/>
          <a:ext cx="503552" cy="503552"/>
        </a:xfrm>
        <a:prstGeom prst="ellipse">
          <a:avLst/>
        </a:prstGeom>
        <a:solidFill>
          <a:schemeClr val="lt1">
            <a:hueOff val="0"/>
            <a:satOff val="0"/>
            <a:lumOff val="0"/>
            <a:alphaOff val="0"/>
          </a:schemeClr>
        </a:solidFill>
        <a:ln w="12700" cap="flat" cmpd="sng" algn="ctr">
          <a:solidFill>
            <a:schemeClr val="accent4">
              <a:hueOff val="8663078"/>
              <a:satOff val="-39973"/>
              <a:lumOff val="1471"/>
              <a:alphaOff val="0"/>
            </a:schemeClr>
          </a:solidFill>
          <a:prstDash val="solid"/>
          <a:miter lim="800000"/>
        </a:ln>
        <a:effectLst/>
      </dsp:spPr>
      <dsp:style>
        <a:lnRef idx="2">
          <a:scrgbClr r="0" g="0" b="0"/>
        </a:lnRef>
        <a:fillRef idx="1">
          <a:scrgbClr r="0" g="0" b="0"/>
        </a:fillRef>
        <a:effectRef idx="0">
          <a:scrgbClr r="0" g="0" b="0"/>
        </a:effectRef>
        <a:fontRef idx="minor"/>
      </dsp:style>
    </dsp:sp>
    <dsp:sp modelId="{9DA5B2D0-530C-4EC3-8EEC-60D10B807700}">
      <dsp:nvSpPr>
        <dsp:cNvPr id="0" name=""/>
        <dsp:cNvSpPr/>
      </dsp:nvSpPr>
      <dsp:spPr>
        <a:xfrm>
          <a:off x="370128" y="3819270"/>
          <a:ext cx="8544149" cy="402841"/>
        </a:xfrm>
        <a:prstGeom prst="rect">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9756" tIns="50800" rIns="50800" bIns="50800" numCol="1" spcCol="1270" anchor="ctr" anchorCtr="0">
          <a:noAutofit/>
        </a:bodyPr>
        <a:lstStyle/>
        <a:p>
          <a:pPr lvl="0" algn="l" defTabSz="889000">
            <a:lnSpc>
              <a:spcPct val="90000"/>
            </a:lnSpc>
            <a:spcBef>
              <a:spcPct val="0"/>
            </a:spcBef>
            <a:spcAft>
              <a:spcPct val="35000"/>
            </a:spcAft>
          </a:pPr>
          <a:r>
            <a:rPr lang="en-US" sz="2000" b="1" kern="1200" dirty="0" smtClean="0">
              <a:solidFill>
                <a:schemeClr val="tx1"/>
              </a:solidFill>
            </a:rPr>
            <a:t> Information Sharing*</a:t>
          </a:r>
          <a:endParaRPr lang="en-US" sz="2000" b="1" kern="1200" dirty="0">
            <a:solidFill>
              <a:schemeClr val="tx1"/>
            </a:solidFill>
          </a:endParaRPr>
        </a:p>
      </dsp:txBody>
      <dsp:txXfrm>
        <a:off x="370128" y="3819270"/>
        <a:ext cx="8544149" cy="402841"/>
      </dsp:txXfrm>
    </dsp:sp>
    <dsp:sp modelId="{6BCC6D5F-D37C-46B6-A0B2-A055153362D2}">
      <dsp:nvSpPr>
        <dsp:cNvPr id="0" name=""/>
        <dsp:cNvSpPr/>
      </dsp:nvSpPr>
      <dsp:spPr>
        <a:xfrm>
          <a:off x="0" y="3789678"/>
          <a:ext cx="503552" cy="503552"/>
        </a:xfrm>
        <a:prstGeom prst="ellipse">
          <a:avLst/>
        </a:prstGeom>
        <a:solidFill>
          <a:schemeClr val="lt1">
            <a:hueOff val="0"/>
            <a:satOff val="0"/>
            <a:lumOff val="0"/>
            <a:alphaOff val="0"/>
          </a:schemeClr>
        </a:solidFill>
        <a:ln w="12700" cap="flat" cmpd="sng" algn="ctr">
          <a:solidFill>
            <a:schemeClr val="accent4">
              <a:hueOff val="10395693"/>
              <a:satOff val="-47968"/>
              <a:lumOff val="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64FBE-8F5A-4B86-BBB1-BAF249E84E12}">
      <dsp:nvSpPr>
        <dsp:cNvPr id="0" name=""/>
        <dsp:cNvSpPr/>
      </dsp:nvSpPr>
      <dsp:spPr>
        <a:xfrm>
          <a:off x="1459379" y="-142135"/>
          <a:ext cx="5007572" cy="5007572"/>
        </a:xfrm>
        <a:prstGeom prst="circularArrow">
          <a:avLst>
            <a:gd name="adj1" fmla="val 5544"/>
            <a:gd name="adj2" fmla="val 330680"/>
            <a:gd name="adj3" fmla="val 14070988"/>
            <a:gd name="adj4" fmla="val 17208886"/>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31FDF2-503E-4794-99A5-0901CBF0F416}">
      <dsp:nvSpPr>
        <dsp:cNvPr id="0" name=""/>
        <dsp:cNvSpPr/>
      </dsp:nvSpPr>
      <dsp:spPr>
        <a:xfrm>
          <a:off x="2943174" y="52701"/>
          <a:ext cx="2039980" cy="672389"/>
        </a:xfrm>
        <a:prstGeom prst="roundRect">
          <a:avLst/>
        </a:prstGeom>
        <a:solidFill>
          <a:srgbClr val="6666FF"/>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Comp Plan Review/Updates</a:t>
          </a:r>
          <a:endParaRPr lang="en-US" sz="1800" b="1" kern="1200" dirty="0">
            <a:solidFill>
              <a:schemeClr val="tx1"/>
            </a:solidFill>
          </a:endParaRPr>
        </a:p>
      </dsp:txBody>
      <dsp:txXfrm>
        <a:off x="2975997" y="85524"/>
        <a:ext cx="1974334" cy="606743"/>
      </dsp:txXfrm>
    </dsp:sp>
    <dsp:sp modelId="{AC0E42F9-3687-41F1-A775-0AAC8CB59CF0}">
      <dsp:nvSpPr>
        <dsp:cNvPr id="0" name=""/>
        <dsp:cNvSpPr/>
      </dsp:nvSpPr>
      <dsp:spPr>
        <a:xfrm>
          <a:off x="5040803" y="1004501"/>
          <a:ext cx="1729145" cy="585140"/>
        </a:xfrm>
        <a:prstGeom prst="roundRect">
          <a:avLst/>
        </a:prstGeom>
        <a:solidFill>
          <a:schemeClr val="accent4">
            <a:lumMod val="40000"/>
            <a:lumOff val="6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en-US" sz="1800" b="1" kern="1200" dirty="0" smtClean="0">
              <a:solidFill>
                <a:schemeClr val="tx1"/>
              </a:solidFill>
            </a:rPr>
            <a:t>Annual Plan </a:t>
          </a:r>
        </a:p>
        <a:p>
          <a:pPr lvl="0" algn="ctr" defTabSz="800100">
            <a:lnSpc>
              <a:spcPct val="90000"/>
            </a:lnSpc>
            <a:spcBef>
              <a:spcPct val="0"/>
            </a:spcBef>
            <a:spcAft>
              <a:spcPct val="35000"/>
            </a:spcAft>
          </a:pPr>
          <a:r>
            <a:rPr lang="en-US" sz="1800" b="1" kern="1200" dirty="0" smtClean="0">
              <a:solidFill>
                <a:schemeClr val="tx1"/>
              </a:solidFill>
            </a:rPr>
            <a:t>to Plan</a:t>
          </a:r>
          <a:endParaRPr lang="en-US" sz="1800" b="1" kern="1200" dirty="0">
            <a:solidFill>
              <a:schemeClr val="tx1"/>
            </a:solidFill>
          </a:endParaRPr>
        </a:p>
      </dsp:txBody>
      <dsp:txXfrm>
        <a:off x="5069367" y="1033065"/>
        <a:ext cx="1672017" cy="528012"/>
      </dsp:txXfrm>
    </dsp:sp>
    <dsp:sp modelId="{D4643BF0-E4A2-4660-B5E4-3621D6D18DFA}">
      <dsp:nvSpPr>
        <dsp:cNvPr id="0" name=""/>
        <dsp:cNvSpPr/>
      </dsp:nvSpPr>
      <dsp:spPr>
        <a:xfrm>
          <a:off x="5242021" y="2210602"/>
          <a:ext cx="2021935" cy="736890"/>
        </a:xfrm>
        <a:prstGeom prst="roundRect">
          <a:avLst/>
        </a:prstGeom>
        <a:solidFill>
          <a:schemeClr val="accent2">
            <a:hueOff val="-485121"/>
            <a:satOff val="-27976"/>
            <a:lumOff val="287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r>
            <a:rPr lang="en-US" sz="1800" b="1" kern="1200" dirty="0" smtClean="0">
              <a:solidFill>
                <a:schemeClr val="tx1"/>
              </a:solidFill>
            </a:rPr>
            <a:t>Epi Profile &amp; </a:t>
          </a:r>
        </a:p>
        <a:p>
          <a:pPr lvl="0" algn="ctr" defTabSz="800100">
            <a:lnSpc>
              <a:spcPct val="100000"/>
            </a:lnSpc>
            <a:spcBef>
              <a:spcPct val="0"/>
            </a:spcBef>
            <a:spcAft>
              <a:spcPts val="0"/>
            </a:spcAft>
          </a:pPr>
          <a:r>
            <a:rPr lang="en-US" sz="1800" b="1" kern="1200" dirty="0" smtClean="0">
              <a:solidFill>
                <a:schemeClr val="tx1"/>
              </a:solidFill>
            </a:rPr>
            <a:t>Needs Assessment</a:t>
          </a:r>
          <a:endParaRPr lang="en-US" sz="1800" b="1" kern="1200" dirty="0">
            <a:solidFill>
              <a:schemeClr val="tx1"/>
            </a:solidFill>
          </a:endParaRPr>
        </a:p>
      </dsp:txBody>
      <dsp:txXfrm>
        <a:off x="5277993" y="2246574"/>
        <a:ext cx="1949991" cy="664946"/>
      </dsp:txXfrm>
    </dsp:sp>
    <dsp:sp modelId="{DAACC609-068A-4CB1-9FFF-FAD625819D21}">
      <dsp:nvSpPr>
        <dsp:cNvPr id="0" name=""/>
        <dsp:cNvSpPr/>
      </dsp:nvSpPr>
      <dsp:spPr>
        <a:xfrm>
          <a:off x="4762509" y="3575879"/>
          <a:ext cx="1345596" cy="691322"/>
        </a:xfrm>
        <a:prstGeom prst="roundRect">
          <a:avLst/>
        </a:prstGeom>
        <a:solidFill>
          <a:schemeClr val="accent2">
            <a:hueOff val="-727682"/>
            <a:satOff val="-41964"/>
            <a:lumOff val="431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Review of All Data </a:t>
          </a:r>
          <a:endParaRPr lang="en-US" sz="1800" b="1" kern="1200" dirty="0">
            <a:solidFill>
              <a:schemeClr val="tx1"/>
            </a:solidFill>
          </a:endParaRPr>
        </a:p>
      </dsp:txBody>
      <dsp:txXfrm>
        <a:off x="4796257" y="3609627"/>
        <a:ext cx="1278100" cy="623826"/>
      </dsp:txXfrm>
    </dsp:sp>
    <dsp:sp modelId="{FD5A1064-A70E-4259-BAC0-2D913F904F47}">
      <dsp:nvSpPr>
        <dsp:cNvPr id="0" name=""/>
        <dsp:cNvSpPr/>
      </dsp:nvSpPr>
      <dsp:spPr>
        <a:xfrm>
          <a:off x="1114388" y="3729107"/>
          <a:ext cx="2243738" cy="614280"/>
        </a:xfrm>
        <a:prstGeom prst="roundRect">
          <a:avLst/>
        </a:prstGeom>
        <a:solidFill>
          <a:schemeClr val="accent2">
            <a:hueOff val="-970242"/>
            <a:satOff val="-55952"/>
            <a:lumOff val="575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Priority Setting &amp; Resource Allocation</a:t>
          </a:r>
          <a:endParaRPr lang="en-US" sz="1800" b="1" kern="1200" dirty="0">
            <a:solidFill>
              <a:schemeClr val="tx1"/>
            </a:solidFill>
          </a:endParaRPr>
        </a:p>
      </dsp:txBody>
      <dsp:txXfrm>
        <a:off x="1144375" y="3759094"/>
        <a:ext cx="2183764" cy="554306"/>
      </dsp:txXfrm>
    </dsp:sp>
    <dsp:sp modelId="{C0D7B7EB-7161-443A-A062-800947E078A2}">
      <dsp:nvSpPr>
        <dsp:cNvPr id="0" name=""/>
        <dsp:cNvSpPr/>
      </dsp:nvSpPr>
      <dsp:spPr>
        <a:xfrm>
          <a:off x="936700" y="2666994"/>
          <a:ext cx="1872596" cy="659189"/>
        </a:xfrm>
        <a:prstGeom prst="roundRect">
          <a:avLst/>
        </a:prstGeom>
        <a:solidFill>
          <a:schemeClr val="accent2">
            <a:hueOff val="-1212803"/>
            <a:satOff val="-69940"/>
            <a:lumOff val="719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Data Review &amp; Reallocation</a:t>
          </a:r>
          <a:endParaRPr lang="en-US" sz="2000" b="1" kern="1200" dirty="0">
            <a:solidFill>
              <a:schemeClr val="tx1"/>
            </a:solidFill>
          </a:endParaRPr>
        </a:p>
      </dsp:txBody>
      <dsp:txXfrm>
        <a:off x="968879" y="2699173"/>
        <a:ext cx="1808238" cy="594831"/>
      </dsp:txXfrm>
    </dsp:sp>
    <dsp:sp modelId="{D4E05824-6A39-426B-A13D-2C71BE2A30BA}">
      <dsp:nvSpPr>
        <dsp:cNvPr id="0" name=""/>
        <dsp:cNvSpPr/>
      </dsp:nvSpPr>
      <dsp:spPr>
        <a:xfrm>
          <a:off x="571490" y="762005"/>
          <a:ext cx="2522645" cy="1667644"/>
        </a:xfrm>
        <a:prstGeom prst="roundRect">
          <a:avLst/>
        </a:prstGeom>
        <a:solidFill>
          <a:schemeClr val="accent4">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ts val="0"/>
            </a:spcAft>
          </a:pPr>
          <a:r>
            <a:rPr lang="en-US" sz="2400" b="1" kern="1200" dirty="0" smtClean="0">
              <a:solidFill>
                <a:schemeClr val="tx1"/>
              </a:solidFill>
            </a:rPr>
            <a:t>Evaluation &amp; </a:t>
          </a:r>
        </a:p>
        <a:p>
          <a:pPr lvl="0" algn="ctr" defTabSz="1066800">
            <a:lnSpc>
              <a:spcPct val="90000"/>
            </a:lnSpc>
            <a:spcBef>
              <a:spcPct val="0"/>
            </a:spcBef>
            <a:spcAft>
              <a:spcPts val="0"/>
            </a:spcAft>
          </a:pPr>
          <a:r>
            <a:rPr lang="en-US" sz="2400" b="1" kern="1200" dirty="0" smtClean="0">
              <a:solidFill>
                <a:schemeClr val="tx1"/>
              </a:solidFill>
            </a:rPr>
            <a:t>Planning </a:t>
          </a:r>
        </a:p>
        <a:p>
          <a:pPr lvl="0" algn="ctr" defTabSz="1066800">
            <a:lnSpc>
              <a:spcPct val="90000"/>
            </a:lnSpc>
            <a:spcBef>
              <a:spcPct val="0"/>
            </a:spcBef>
            <a:spcAft>
              <a:spcPts val="0"/>
            </a:spcAft>
          </a:pPr>
          <a:r>
            <a:rPr lang="en-US" sz="2400" b="1" kern="1200" dirty="0" smtClean="0">
              <a:solidFill>
                <a:schemeClr val="tx1"/>
              </a:solidFill>
            </a:rPr>
            <a:t>Outcomes</a:t>
          </a:r>
          <a:endParaRPr lang="en-US" sz="2400" b="1" kern="1200" dirty="0">
            <a:solidFill>
              <a:schemeClr val="tx1"/>
            </a:solidFill>
          </a:endParaRPr>
        </a:p>
      </dsp:txBody>
      <dsp:txXfrm>
        <a:off x="652898" y="843413"/>
        <a:ext cx="2359829" cy="15048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64FBE-8F5A-4B86-BBB1-BAF249E84E12}">
      <dsp:nvSpPr>
        <dsp:cNvPr id="0" name=""/>
        <dsp:cNvSpPr/>
      </dsp:nvSpPr>
      <dsp:spPr>
        <a:xfrm>
          <a:off x="1458280" y="-286700"/>
          <a:ext cx="5424587" cy="5424587"/>
        </a:xfrm>
        <a:prstGeom prst="circularArrow">
          <a:avLst>
            <a:gd name="adj1" fmla="val 5544"/>
            <a:gd name="adj2" fmla="val 330680"/>
            <a:gd name="adj3" fmla="val 13780726"/>
            <a:gd name="adj4" fmla="val 17383043"/>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31FDF2-503E-4794-99A5-0901CBF0F416}">
      <dsp:nvSpPr>
        <dsp:cNvPr id="0" name=""/>
        <dsp:cNvSpPr/>
      </dsp:nvSpPr>
      <dsp:spPr>
        <a:xfrm>
          <a:off x="2903137" y="-45241"/>
          <a:ext cx="2534873" cy="851966"/>
        </a:xfrm>
        <a:prstGeom prst="roundRect">
          <a:avLst/>
        </a:prstGeom>
        <a:solidFill>
          <a:srgbClr val="6666FF"/>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1"/>
              </a:solidFill>
            </a:rPr>
            <a:t>Comp Plan Review/Updates</a:t>
          </a:r>
          <a:endParaRPr lang="en-US" sz="2100" b="1" kern="1200" dirty="0">
            <a:solidFill>
              <a:schemeClr val="tx1"/>
            </a:solidFill>
          </a:endParaRPr>
        </a:p>
      </dsp:txBody>
      <dsp:txXfrm>
        <a:off x="2944727" y="-3651"/>
        <a:ext cx="2451693" cy="768786"/>
      </dsp:txXfrm>
    </dsp:sp>
    <dsp:sp modelId="{AC0E42F9-3687-41F1-A775-0AAC8CB59CF0}">
      <dsp:nvSpPr>
        <dsp:cNvPr id="0" name=""/>
        <dsp:cNvSpPr/>
      </dsp:nvSpPr>
      <dsp:spPr>
        <a:xfrm>
          <a:off x="5341136" y="1031933"/>
          <a:ext cx="1891706" cy="898901"/>
        </a:xfrm>
        <a:prstGeom prst="roundRect">
          <a:avLst/>
        </a:prstGeom>
        <a:solidFill>
          <a:schemeClr val="accent4">
            <a:lumMod val="40000"/>
            <a:lumOff val="6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1"/>
              </a:solidFill>
            </a:rPr>
            <a:t>Annual Plan to Plan</a:t>
          </a:r>
          <a:endParaRPr lang="en-US" sz="2100" b="1" kern="1200" dirty="0">
            <a:solidFill>
              <a:schemeClr val="tx1"/>
            </a:solidFill>
          </a:endParaRPr>
        </a:p>
      </dsp:txBody>
      <dsp:txXfrm>
        <a:off x="5385017" y="1075814"/>
        <a:ext cx="1803944" cy="811139"/>
      </dsp:txXfrm>
    </dsp:sp>
    <dsp:sp modelId="{D4643BF0-E4A2-4660-B5E4-3621D6D18DFA}">
      <dsp:nvSpPr>
        <dsp:cNvPr id="0" name=""/>
        <dsp:cNvSpPr/>
      </dsp:nvSpPr>
      <dsp:spPr>
        <a:xfrm>
          <a:off x="5716267" y="2367722"/>
          <a:ext cx="1703933" cy="1119543"/>
        </a:xfrm>
        <a:prstGeom prst="roundRect">
          <a:avLst/>
        </a:prstGeom>
        <a:solidFill>
          <a:schemeClr val="accent6">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100000"/>
            </a:lnSpc>
            <a:spcBef>
              <a:spcPct val="0"/>
            </a:spcBef>
            <a:spcAft>
              <a:spcPts val="0"/>
            </a:spcAft>
          </a:pPr>
          <a:r>
            <a:rPr lang="en-US" sz="2100" b="1" kern="1200" dirty="0" smtClean="0">
              <a:solidFill>
                <a:schemeClr val="tx1"/>
              </a:solidFill>
            </a:rPr>
            <a:t>Epi Profile &amp; Needs</a:t>
          </a:r>
        </a:p>
        <a:p>
          <a:pPr lvl="0" algn="ctr" defTabSz="933450">
            <a:lnSpc>
              <a:spcPct val="90000"/>
            </a:lnSpc>
            <a:spcBef>
              <a:spcPct val="0"/>
            </a:spcBef>
            <a:spcAft>
              <a:spcPct val="35000"/>
            </a:spcAft>
          </a:pPr>
          <a:r>
            <a:rPr lang="en-US" sz="2100" b="1" kern="1200" dirty="0" smtClean="0">
              <a:solidFill>
                <a:schemeClr val="tx1"/>
              </a:solidFill>
            </a:rPr>
            <a:t>Assessment</a:t>
          </a:r>
          <a:endParaRPr lang="en-US" sz="2100" b="1" kern="1200" dirty="0">
            <a:solidFill>
              <a:schemeClr val="tx1"/>
            </a:solidFill>
          </a:endParaRPr>
        </a:p>
      </dsp:txBody>
      <dsp:txXfrm>
        <a:off x="5770919" y="2422374"/>
        <a:ext cx="1594629" cy="1010239"/>
      </dsp:txXfrm>
    </dsp:sp>
    <dsp:sp modelId="{DAACC609-068A-4CB1-9FFF-FAD625819D21}">
      <dsp:nvSpPr>
        <dsp:cNvPr id="0" name=""/>
        <dsp:cNvSpPr/>
      </dsp:nvSpPr>
      <dsp:spPr>
        <a:xfrm>
          <a:off x="4953007" y="4040093"/>
          <a:ext cx="1786062" cy="884912"/>
        </a:xfrm>
        <a:prstGeom prst="roundRect">
          <a:avLst/>
        </a:prstGeom>
        <a:solidFill>
          <a:srgbClr val="00B0F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ts val="0"/>
            </a:spcAft>
          </a:pPr>
          <a:r>
            <a:rPr lang="en-US" sz="2100" b="1" kern="1200" dirty="0" smtClean="0">
              <a:solidFill>
                <a:schemeClr val="tx1"/>
              </a:solidFill>
            </a:rPr>
            <a:t>Review of </a:t>
          </a:r>
        </a:p>
        <a:p>
          <a:pPr lvl="0" algn="ctr" defTabSz="933450">
            <a:lnSpc>
              <a:spcPct val="90000"/>
            </a:lnSpc>
            <a:spcBef>
              <a:spcPct val="0"/>
            </a:spcBef>
            <a:spcAft>
              <a:spcPts val="0"/>
            </a:spcAft>
          </a:pPr>
          <a:r>
            <a:rPr lang="en-US" sz="2100" b="1" kern="1200" dirty="0" smtClean="0">
              <a:solidFill>
                <a:schemeClr val="tx1"/>
              </a:solidFill>
            </a:rPr>
            <a:t>All Data </a:t>
          </a:r>
          <a:endParaRPr lang="en-US" sz="2100" b="1" kern="1200" dirty="0">
            <a:solidFill>
              <a:schemeClr val="tx1"/>
            </a:solidFill>
          </a:endParaRPr>
        </a:p>
      </dsp:txBody>
      <dsp:txXfrm>
        <a:off x="4996205" y="4083291"/>
        <a:ext cx="1699666" cy="798516"/>
      </dsp:txXfrm>
    </dsp:sp>
    <dsp:sp modelId="{FD5A1064-A70E-4259-BAC0-2D913F904F47}">
      <dsp:nvSpPr>
        <dsp:cNvPr id="0" name=""/>
        <dsp:cNvSpPr/>
      </dsp:nvSpPr>
      <dsp:spPr>
        <a:xfrm>
          <a:off x="1215889" y="3961544"/>
          <a:ext cx="2159326" cy="1039748"/>
        </a:xfrm>
        <a:prstGeom prst="roundRect">
          <a:avLst/>
        </a:prstGeom>
        <a:solidFill>
          <a:schemeClr val="accent2">
            <a:hueOff val="-970242"/>
            <a:satOff val="-55952"/>
            <a:lumOff val="575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1"/>
              </a:solidFill>
            </a:rPr>
            <a:t>Priority Setting &amp; Resource Allocation</a:t>
          </a:r>
          <a:endParaRPr lang="en-US" sz="2100" b="1" kern="1200" dirty="0">
            <a:solidFill>
              <a:schemeClr val="tx1"/>
            </a:solidFill>
          </a:endParaRPr>
        </a:p>
      </dsp:txBody>
      <dsp:txXfrm>
        <a:off x="1266645" y="4012300"/>
        <a:ext cx="2057814" cy="938236"/>
      </dsp:txXfrm>
    </dsp:sp>
    <dsp:sp modelId="{C0D7B7EB-7161-443A-A062-800947E078A2}">
      <dsp:nvSpPr>
        <dsp:cNvPr id="0" name=""/>
        <dsp:cNvSpPr/>
      </dsp:nvSpPr>
      <dsp:spPr>
        <a:xfrm>
          <a:off x="880848" y="2531982"/>
          <a:ext cx="2079428" cy="851966"/>
        </a:xfrm>
        <a:prstGeom prst="roundRect">
          <a:avLst/>
        </a:prstGeom>
        <a:solidFill>
          <a:srgbClr val="00B050"/>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1"/>
              </a:solidFill>
            </a:rPr>
            <a:t>Data Review &amp; Reallocation</a:t>
          </a:r>
          <a:endParaRPr lang="en-US" sz="2100" b="1" kern="1200" dirty="0">
            <a:solidFill>
              <a:schemeClr val="tx1"/>
            </a:solidFill>
          </a:endParaRPr>
        </a:p>
      </dsp:txBody>
      <dsp:txXfrm>
        <a:off x="922438" y="2573572"/>
        <a:ext cx="1996248" cy="768786"/>
      </dsp:txXfrm>
    </dsp:sp>
    <dsp:sp modelId="{D4E05824-6A39-426B-A13D-2C71BE2A30BA}">
      <dsp:nvSpPr>
        <dsp:cNvPr id="0" name=""/>
        <dsp:cNvSpPr/>
      </dsp:nvSpPr>
      <dsp:spPr>
        <a:xfrm>
          <a:off x="1028728" y="867667"/>
          <a:ext cx="1703933" cy="1180570"/>
        </a:xfrm>
        <a:prstGeom prst="roundRect">
          <a:avLst/>
        </a:prstGeom>
        <a:solidFill>
          <a:schemeClr val="accent4">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tx1"/>
              </a:solidFill>
            </a:rPr>
            <a:t>Evaluation &amp; Planning Outcomes</a:t>
          </a:r>
          <a:endParaRPr lang="en-US" sz="2100" b="1" kern="1200" dirty="0">
            <a:solidFill>
              <a:schemeClr val="tx1"/>
            </a:solidFill>
          </a:endParaRPr>
        </a:p>
      </dsp:txBody>
      <dsp:txXfrm>
        <a:off x="1086359" y="925298"/>
        <a:ext cx="1588671" cy="10653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1E213F-BA1C-4255-BDA6-21B9C03AADB9}">
      <dsp:nvSpPr>
        <dsp:cNvPr id="0" name=""/>
        <dsp:cNvSpPr/>
      </dsp:nvSpPr>
      <dsp:spPr>
        <a:xfrm>
          <a:off x="1390641" y="-24882"/>
          <a:ext cx="2356032" cy="2356272"/>
        </a:xfrm>
        <a:prstGeom prst="circularArrow">
          <a:avLst>
            <a:gd name="adj1" fmla="val 10980"/>
            <a:gd name="adj2" fmla="val 1142322"/>
            <a:gd name="adj3" fmla="val 4500000"/>
            <a:gd name="adj4" fmla="val 10800000"/>
            <a:gd name="adj5" fmla="val 125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89B960-2D48-4438-9F3B-B18CA651D3A7}">
      <dsp:nvSpPr>
        <dsp:cNvPr id="0" name=""/>
        <dsp:cNvSpPr/>
      </dsp:nvSpPr>
      <dsp:spPr>
        <a:xfrm>
          <a:off x="1945896" y="852906"/>
          <a:ext cx="1314799" cy="657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Input</a:t>
          </a:r>
          <a:endParaRPr lang="en-US" sz="2000" b="1" kern="1200" dirty="0"/>
        </a:p>
      </dsp:txBody>
      <dsp:txXfrm>
        <a:off x="1945896" y="852906"/>
        <a:ext cx="1314799" cy="657331"/>
      </dsp:txXfrm>
    </dsp:sp>
    <dsp:sp modelId="{B35CBD01-2141-4A44-9640-4B70D989486C}">
      <dsp:nvSpPr>
        <dsp:cNvPr id="0" name=""/>
        <dsp:cNvSpPr/>
      </dsp:nvSpPr>
      <dsp:spPr>
        <a:xfrm>
          <a:off x="762006" y="1447808"/>
          <a:ext cx="2356032" cy="2356272"/>
        </a:xfrm>
        <a:prstGeom prst="leftCircularArrow">
          <a:avLst>
            <a:gd name="adj1" fmla="val 10980"/>
            <a:gd name="adj2" fmla="val 1142322"/>
            <a:gd name="adj3" fmla="val 6300000"/>
            <a:gd name="adj4" fmla="val 18900000"/>
            <a:gd name="adj5" fmla="val 12500"/>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8A54C6-6614-47FD-9FF8-E0A296D7351B}">
      <dsp:nvSpPr>
        <dsp:cNvPr id="0" name=""/>
        <dsp:cNvSpPr/>
      </dsp:nvSpPr>
      <dsp:spPr>
        <a:xfrm>
          <a:off x="1288718" y="2209434"/>
          <a:ext cx="1314799" cy="657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Analysis</a:t>
          </a:r>
          <a:endParaRPr lang="en-US" sz="2000" b="1" kern="1200" dirty="0"/>
        </a:p>
      </dsp:txBody>
      <dsp:txXfrm>
        <a:off x="1288718" y="2209434"/>
        <a:ext cx="1314799" cy="657331"/>
      </dsp:txXfrm>
    </dsp:sp>
    <dsp:sp modelId="{8523F584-BD4A-4929-A352-EF98E8A789A5}">
      <dsp:nvSpPr>
        <dsp:cNvPr id="0" name=""/>
        <dsp:cNvSpPr/>
      </dsp:nvSpPr>
      <dsp:spPr>
        <a:xfrm>
          <a:off x="1425722" y="2713055"/>
          <a:ext cx="2356032" cy="2356272"/>
        </a:xfrm>
        <a:prstGeom prst="circularArrow">
          <a:avLst>
            <a:gd name="adj1" fmla="val 10980"/>
            <a:gd name="adj2" fmla="val 1142322"/>
            <a:gd name="adj3" fmla="val 4500000"/>
            <a:gd name="adj4" fmla="val 13500000"/>
            <a:gd name="adj5" fmla="val 12500"/>
          </a:avLst>
        </a:prstGeom>
        <a:solidFill>
          <a:schemeClr val="accent4">
            <a:hueOff val="6930462"/>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75FA9B-DB30-4AF6-9B30-DACF2358C6E3}">
      <dsp:nvSpPr>
        <dsp:cNvPr id="0" name=""/>
        <dsp:cNvSpPr/>
      </dsp:nvSpPr>
      <dsp:spPr>
        <a:xfrm>
          <a:off x="1945896" y="3565962"/>
          <a:ext cx="1314799" cy="657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Decision Making</a:t>
          </a:r>
          <a:endParaRPr lang="en-US" sz="2000" b="1" kern="1200" dirty="0"/>
        </a:p>
      </dsp:txBody>
      <dsp:txXfrm>
        <a:off x="1945896" y="3565962"/>
        <a:ext cx="1314799" cy="657331"/>
      </dsp:txXfrm>
    </dsp:sp>
    <dsp:sp modelId="{7481B3E1-B0C4-4412-911F-309B67B4A9E3}">
      <dsp:nvSpPr>
        <dsp:cNvPr id="0" name=""/>
        <dsp:cNvSpPr/>
      </dsp:nvSpPr>
      <dsp:spPr>
        <a:xfrm>
          <a:off x="939136" y="4223294"/>
          <a:ext cx="2024128" cy="2025106"/>
        </a:xfrm>
        <a:prstGeom prst="blockArc">
          <a:avLst>
            <a:gd name="adj1" fmla="val 0"/>
            <a:gd name="adj2" fmla="val 18900000"/>
            <a:gd name="adj3" fmla="val 12740"/>
          </a:avLst>
        </a:prstGeom>
        <a:solidFill>
          <a:schemeClr val="accent4">
            <a:hueOff val="10395693"/>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FB5F0F-F70D-4A99-B302-39F84DBDCDF7}">
      <dsp:nvSpPr>
        <dsp:cNvPr id="0" name=""/>
        <dsp:cNvSpPr/>
      </dsp:nvSpPr>
      <dsp:spPr>
        <a:xfrm>
          <a:off x="1288718" y="4922490"/>
          <a:ext cx="1314799" cy="6573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Report Back</a:t>
          </a:r>
          <a:endParaRPr lang="en-US" sz="2000" b="1" kern="1200" dirty="0"/>
        </a:p>
      </dsp:txBody>
      <dsp:txXfrm>
        <a:off x="1288718" y="4922490"/>
        <a:ext cx="1314799" cy="6573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64FBE-8F5A-4B86-BBB1-BAF249E84E12}">
      <dsp:nvSpPr>
        <dsp:cNvPr id="0" name=""/>
        <dsp:cNvSpPr/>
      </dsp:nvSpPr>
      <dsp:spPr>
        <a:xfrm>
          <a:off x="2085751" y="-705013"/>
          <a:ext cx="4780991" cy="4780991"/>
        </a:xfrm>
        <a:prstGeom prst="circularArrow">
          <a:avLst>
            <a:gd name="adj1" fmla="val 5544"/>
            <a:gd name="adj2" fmla="val 330680"/>
            <a:gd name="adj3" fmla="val 12272928"/>
            <a:gd name="adj4" fmla="val 18384374"/>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31FDF2-503E-4794-99A5-0901CBF0F416}">
      <dsp:nvSpPr>
        <dsp:cNvPr id="0" name=""/>
        <dsp:cNvSpPr/>
      </dsp:nvSpPr>
      <dsp:spPr>
        <a:xfrm>
          <a:off x="2734419" y="-187522"/>
          <a:ext cx="3483653" cy="1327795"/>
        </a:xfrm>
        <a:prstGeom prst="roundRect">
          <a:avLst/>
        </a:prstGeom>
        <a:solidFill>
          <a:srgbClr val="6666FF"/>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Comp Plan Review/Updates</a:t>
          </a:r>
          <a:endParaRPr lang="en-US" sz="2400" b="1" kern="1200" dirty="0">
            <a:solidFill>
              <a:schemeClr val="tx1"/>
            </a:solidFill>
          </a:endParaRPr>
        </a:p>
      </dsp:txBody>
      <dsp:txXfrm>
        <a:off x="2799237" y="-122704"/>
        <a:ext cx="3354017" cy="1198159"/>
      </dsp:txXfrm>
    </dsp:sp>
    <dsp:sp modelId="{AC0E42F9-3687-41F1-A775-0AAC8CB59CF0}">
      <dsp:nvSpPr>
        <dsp:cNvPr id="0" name=""/>
        <dsp:cNvSpPr/>
      </dsp:nvSpPr>
      <dsp:spPr>
        <a:xfrm>
          <a:off x="5912771" y="1240285"/>
          <a:ext cx="1543268" cy="762593"/>
        </a:xfrm>
        <a:prstGeom prst="roundRect">
          <a:avLst/>
        </a:prstGeom>
        <a:solidFill>
          <a:schemeClr val="accent4">
            <a:lumMod val="40000"/>
            <a:lumOff val="6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Annual Plan to Plan</a:t>
          </a:r>
          <a:endParaRPr lang="en-US" sz="1800" b="1" kern="1200" dirty="0">
            <a:solidFill>
              <a:schemeClr val="tx1"/>
            </a:solidFill>
          </a:endParaRPr>
        </a:p>
      </dsp:txBody>
      <dsp:txXfrm>
        <a:off x="5949998" y="1277512"/>
        <a:ext cx="1468814" cy="688139"/>
      </dsp:txXfrm>
    </dsp:sp>
    <dsp:sp modelId="{D4643BF0-E4A2-4660-B5E4-3621D6D18DFA}">
      <dsp:nvSpPr>
        <dsp:cNvPr id="0" name=""/>
        <dsp:cNvSpPr/>
      </dsp:nvSpPr>
      <dsp:spPr>
        <a:xfrm>
          <a:off x="5393516" y="2232238"/>
          <a:ext cx="2231783" cy="666704"/>
        </a:xfrm>
        <a:prstGeom prst="roundRect">
          <a:avLst/>
        </a:prstGeom>
        <a:solidFill>
          <a:schemeClr val="accent2">
            <a:hueOff val="-485121"/>
            <a:satOff val="-27976"/>
            <a:lumOff val="287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en-US" sz="1800" b="1" kern="1200" dirty="0" smtClean="0">
              <a:solidFill>
                <a:schemeClr val="tx1"/>
              </a:solidFill>
            </a:rPr>
            <a:t>Epi Profile &amp; Needs</a:t>
          </a:r>
        </a:p>
        <a:p>
          <a:pPr lvl="0" algn="ctr" defTabSz="800100">
            <a:lnSpc>
              <a:spcPct val="90000"/>
            </a:lnSpc>
            <a:spcBef>
              <a:spcPct val="0"/>
            </a:spcBef>
            <a:spcAft>
              <a:spcPts val="0"/>
            </a:spcAft>
          </a:pPr>
          <a:r>
            <a:rPr lang="en-US" sz="1800" b="1" kern="1200" dirty="0" smtClean="0">
              <a:solidFill>
                <a:schemeClr val="tx1"/>
              </a:solidFill>
            </a:rPr>
            <a:t>Assessment</a:t>
          </a:r>
          <a:endParaRPr lang="en-US" sz="1800" b="1" kern="1200" dirty="0">
            <a:solidFill>
              <a:schemeClr val="tx1"/>
            </a:solidFill>
          </a:endParaRPr>
        </a:p>
      </dsp:txBody>
      <dsp:txXfrm>
        <a:off x="5426062" y="2264784"/>
        <a:ext cx="2166691" cy="601612"/>
      </dsp:txXfrm>
    </dsp:sp>
    <dsp:sp modelId="{DAACC609-068A-4CB1-9FFF-FAD625819D21}">
      <dsp:nvSpPr>
        <dsp:cNvPr id="0" name=""/>
        <dsp:cNvSpPr/>
      </dsp:nvSpPr>
      <dsp:spPr>
        <a:xfrm>
          <a:off x="4956720" y="3305731"/>
          <a:ext cx="1466254" cy="818198"/>
        </a:xfrm>
        <a:prstGeom prst="roundRect">
          <a:avLst/>
        </a:prstGeom>
        <a:solidFill>
          <a:schemeClr val="accent2">
            <a:hueOff val="-727682"/>
            <a:satOff val="-41964"/>
            <a:lumOff val="431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Review of All Data </a:t>
          </a:r>
          <a:endParaRPr lang="en-US" sz="1800" b="1" kern="1200" dirty="0">
            <a:solidFill>
              <a:schemeClr val="tx1"/>
            </a:solidFill>
          </a:endParaRPr>
        </a:p>
      </dsp:txBody>
      <dsp:txXfrm>
        <a:off x="4996661" y="3345672"/>
        <a:ext cx="1386372" cy="738316"/>
      </dsp:txXfrm>
    </dsp:sp>
    <dsp:sp modelId="{FD5A1064-A70E-4259-BAC0-2D913F904F47}">
      <dsp:nvSpPr>
        <dsp:cNvPr id="0" name=""/>
        <dsp:cNvSpPr/>
      </dsp:nvSpPr>
      <dsp:spPr>
        <a:xfrm>
          <a:off x="2341930" y="3222566"/>
          <a:ext cx="1973520" cy="938720"/>
        </a:xfrm>
        <a:prstGeom prst="roundRect">
          <a:avLst/>
        </a:prstGeom>
        <a:solidFill>
          <a:schemeClr val="accent2">
            <a:hueOff val="-970242"/>
            <a:satOff val="-55952"/>
            <a:lumOff val="575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Priority Setting &amp; Resource Allocation</a:t>
          </a:r>
          <a:endParaRPr lang="en-US" sz="1800" b="1" kern="1200" dirty="0">
            <a:solidFill>
              <a:schemeClr val="tx1"/>
            </a:solidFill>
          </a:endParaRPr>
        </a:p>
      </dsp:txBody>
      <dsp:txXfrm>
        <a:off x="2387755" y="3268391"/>
        <a:ext cx="1881870" cy="847070"/>
      </dsp:txXfrm>
    </dsp:sp>
    <dsp:sp modelId="{C0D7B7EB-7161-443A-A062-800947E078A2}">
      <dsp:nvSpPr>
        <dsp:cNvPr id="0" name=""/>
        <dsp:cNvSpPr/>
      </dsp:nvSpPr>
      <dsp:spPr>
        <a:xfrm>
          <a:off x="1606374" y="2469723"/>
          <a:ext cx="1908928" cy="589788"/>
        </a:xfrm>
        <a:prstGeom prst="roundRect">
          <a:avLst/>
        </a:prstGeom>
        <a:solidFill>
          <a:schemeClr val="accent2">
            <a:hueOff val="-1212803"/>
            <a:satOff val="-69940"/>
            <a:lumOff val="719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Data Review &amp; Reallocation</a:t>
          </a:r>
          <a:endParaRPr lang="en-US" sz="1800" b="1" kern="1200" dirty="0">
            <a:solidFill>
              <a:schemeClr val="tx1"/>
            </a:solidFill>
          </a:endParaRPr>
        </a:p>
      </dsp:txBody>
      <dsp:txXfrm>
        <a:off x="1635165" y="2498514"/>
        <a:ext cx="1851346" cy="532206"/>
      </dsp:txXfrm>
    </dsp:sp>
    <dsp:sp modelId="{D4E05824-6A39-426B-A13D-2C71BE2A30BA}">
      <dsp:nvSpPr>
        <dsp:cNvPr id="0" name=""/>
        <dsp:cNvSpPr/>
      </dsp:nvSpPr>
      <dsp:spPr>
        <a:xfrm>
          <a:off x="1502334" y="1228972"/>
          <a:ext cx="1816375" cy="889387"/>
        </a:xfrm>
        <a:prstGeom prst="roundRect">
          <a:avLst/>
        </a:prstGeom>
        <a:solidFill>
          <a:schemeClr val="accent4">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Evaluation &amp; Planning Outcomes</a:t>
          </a:r>
          <a:endParaRPr lang="en-US" sz="1800" b="1" kern="1200" dirty="0">
            <a:solidFill>
              <a:schemeClr val="tx1"/>
            </a:solidFill>
          </a:endParaRPr>
        </a:p>
      </dsp:txBody>
      <dsp:txXfrm>
        <a:off x="1545750" y="1272388"/>
        <a:ext cx="1729543" cy="8025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64FBE-8F5A-4B86-BBB1-BAF249E84E12}">
      <dsp:nvSpPr>
        <dsp:cNvPr id="0" name=""/>
        <dsp:cNvSpPr/>
      </dsp:nvSpPr>
      <dsp:spPr>
        <a:xfrm>
          <a:off x="1536709" y="-101353"/>
          <a:ext cx="4642943" cy="4642943"/>
        </a:xfrm>
        <a:prstGeom prst="circularArrow">
          <a:avLst>
            <a:gd name="adj1" fmla="val 5544"/>
            <a:gd name="adj2" fmla="val 330680"/>
            <a:gd name="adj3" fmla="val 13950849"/>
            <a:gd name="adj4" fmla="val 17280401"/>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31FDF2-503E-4794-99A5-0901CBF0F416}">
      <dsp:nvSpPr>
        <dsp:cNvPr id="0" name=""/>
        <dsp:cNvSpPr/>
      </dsp:nvSpPr>
      <dsp:spPr>
        <a:xfrm>
          <a:off x="2854212" y="-14472"/>
          <a:ext cx="2007938" cy="873592"/>
        </a:xfrm>
        <a:prstGeom prst="roundRect">
          <a:avLst/>
        </a:prstGeom>
        <a:solidFill>
          <a:srgbClr val="6666FF"/>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Comp Plan Review/Updates</a:t>
          </a:r>
          <a:endParaRPr lang="en-US" sz="1800" b="1" kern="1200" dirty="0">
            <a:solidFill>
              <a:schemeClr val="tx1"/>
            </a:solidFill>
          </a:endParaRPr>
        </a:p>
      </dsp:txBody>
      <dsp:txXfrm>
        <a:off x="2896857" y="28173"/>
        <a:ext cx="1922648" cy="788302"/>
      </dsp:txXfrm>
    </dsp:sp>
    <dsp:sp modelId="{AC0E42F9-3687-41F1-A775-0AAC8CB59CF0}">
      <dsp:nvSpPr>
        <dsp:cNvPr id="0" name=""/>
        <dsp:cNvSpPr/>
      </dsp:nvSpPr>
      <dsp:spPr>
        <a:xfrm>
          <a:off x="4429756" y="1017084"/>
          <a:ext cx="2678678" cy="1493374"/>
        </a:xfrm>
        <a:prstGeom prst="roundRect">
          <a:avLst/>
        </a:prstGeom>
        <a:solidFill>
          <a:schemeClr val="accent4">
            <a:lumMod val="40000"/>
            <a:lumOff val="6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ts val="0"/>
            </a:spcAft>
          </a:pPr>
          <a:r>
            <a:rPr lang="en-US" sz="2400" b="1" kern="1200" dirty="0" smtClean="0">
              <a:solidFill>
                <a:schemeClr val="tx1"/>
              </a:solidFill>
            </a:rPr>
            <a:t>Annual </a:t>
          </a:r>
        </a:p>
        <a:p>
          <a:pPr lvl="0" algn="ctr" defTabSz="1066800">
            <a:lnSpc>
              <a:spcPct val="90000"/>
            </a:lnSpc>
            <a:spcBef>
              <a:spcPct val="0"/>
            </a:spcBef>
            <a:spcAft>
              <a:spcPts val="0"/>
            </a:spcAft>
          </a:pPr>
          <a:r>
            <a:rPr lang="en-US" sz="2400" b="1" kern="1200" dirty="0" smtClean="0">
              <a:solidFill>
                <a:schemeClr val="tx1"/>
              </a:solidFill>
            </a:rPr>
            <a:t>Plan to Plan</a:t>
          </a:r>
          <a:endParaRPr lang="en-US" sz="2400" b="1" kern="1200" dirty="0">
            <a:solidFill>
              <a:schemeClr val="tx1"/>
            </a:solidFill>
          </a:endParaRPr>
        </a:p>
      </dsp:txBody>
      <dsp:txXfrm>
        <a:off x="4502657" y="1089985"/>
        <a:ext cx="2532876" cy="1347572"/>
      </dsp:txXfrm>
    </dsp:sp>
    <dsp:sp modelId="{D4643BF0-E4A2-4660-B5E4-3621D6D18DFA}">
      <dsp:nvSpPr>
        <dsp:cNvPr id="0" name=""/>
        <dsp:cNvSpPr/>
      </dsp:nvSpPr>
      <dsp:spPr>
        <a:xfrm>
          <a:off x="4599467" y="2782701"/>
          <a:ext cx="2332750" cy="502396"/>
        </a:xfrm>
        <a:prstGeom prst="roundRect">
          <a:avLst/>
        </a:prstGeom>
        <a:solidFill>
          <a:schemeClr val="accent2">
            <a:hueOff val="-485121"/>
            <a:satOff val="-27976"/>
            <a:lumOff val="287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r>
            <a:rPr lang="en-US" sz="1800" b="1" kern="1200" dirty="0" smtClean="0">
              <a:solidFill>
                <a:schemeClr val="tx1"/>
              </a:solidFill>
            </a:rPr>
            <a:t>Epi Profile &amp; Needs</a:t>
          </a:r>
        </a:p>
        <a:p>
          <a:pPr lvl="0" algn="ctr" defTabSz="800100">
            <a:lnSpc>
              <a:spcPct val="90000"/>
            </a:lnSpc>
            <a:spcBef>
              <a:spcPct val="0"/>
            </a:spcBef>
            <a:spcAft>
              <a:spcPct val="35000"/>
            </a:spcAft>
          </a:pPr>
          <a:r>
            <a:rPr lang="en-US" sz="1800" b="1" kern="1200" dirty="0" smtClean="0">
              <a:solidFill>
                <a:schemeClr val="tx1"/>
              </a:solidFill>
            </a:rPr>
            <a:t>Assessment</a:t>
          </a:r>
          <a:endParaRPr lang="en-US" sz="1800" b="1" kern="1200" dirty="0">
            <a:solidFill>
              <a:schemeClr val="tx1"/>
            </a:solidFill>
          </a:endParaRPr>
        </a:p>
      </dsp:txBody>
      <dsp:txXfrm>
        <a:off x="4623992" y="2807226"/>
        <a:ext cx="2283700" cy="453346"/>
      </dsp:txXfrm>
    </dsp:sp>
    <dsp:sp modelId="{DAACC609-068A-4CB1-9FFF-FAD625819D21}">
      <dsp:nvSpPr>
        <dsp:cNvPr id="0" name=""/>
        <dsp:cNvSpPr/>
      </dsp:nvSpPr>
      <dsp:spPr>
        <a:xfrm>
          <a:off x="4563959" y="3665327"/>
          <a:ext cx="1412141" cy="648314"/>
        </a:xfrm>
        <a:prstGeom prst="roundRect">
          <a:avLst/>
        </a:prstGeom>
        <a:solidFill>
          <a:schemeClr val="accent2">
            <a:hueOff val="-727682"/>
            <a:satOff val="-41964"/>
            <a:lumOff val="431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Review of All Data </a:t>
          </a:r>
          <a:endParaRPr lang="en-US" sz="1800" b="1" kern="1200" dirty="0">
            <a:solidFill>
              <a:schemeClr val="tx1"/>
            </a:solidFill>
          </a:endParaRPr>
        </a:p>
      </dsp:txBody>
      <dsp:txXfrm>
        <a:off x="4595607" y="3696975"/>
        <a:ext cx="1348845" cy="585018"/>
      </dsp:txXfrm>
    </dsp:sp>
    <dsp:sp modelId="{FD5A1064-A70E-4259-BAC0-2D913F904F47}">
      <dsp:nvSpPr>
        <dsp:cNvPr id="0" name=""/>
        <dsp:cNvSpPr/>
      </dsp:nvSpPr>
      <dsp:spPr>
        <a:xfrm>
          <a:off x="1434233" y="3772373"/>
          <a:ext cx="2371687" cy="541158"/>
        </a:xfrm>
        <a:prstGeom prst="roundRect">
          <a:avLst/>
        </a:prstGeom>
        <a:solidFill>
          <a:schemeClr val="accent2">
            <a:hueOff val="-970242"/>
            <a:satOff val="-55952"/>
            <a:lumOff val="575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en-US" sz="1800" b="1" kern="1200" dirty="0" smtClean="0">
              <a:solidFill>
                <a:schemeClr val="tx1"/>
              </a:solidFill>
            </a:rPr>
            <a:t>Priority Setting &amp; Resource Allocation</a:t>
          </a:r>
          <a:endParaRPr lang="en-US" sz="1800" b="1" kern="1200" dirty="0">
            <a:solidFill>
              <a:schemeClr val="tx1"/>
            </a:solidFill>
          </a:endParaRPr>
        </a:p>
      </dsp:txBody>
      <dsp:txXfrm>
        <a:off x="1460650" y="3798790"/>
        <a:ext cx="2318853" cy="488324"/>
      </dsp:txXfrm>
    </dsp:sp>
    <dsp:sp modelId="{C0D7B7EB-7161-443A-A062-800947E078A2}">
      <dsp:nvSpPr>
        <dsp:cNvPr id="0" name=""/>
        <dsp:cNvSpPr/>
      </dsp:nvSpPr>
      <dsp:spPr>
        <a:xfrm>
          <a:off x="1071054" y="2488491"/>
          <a:ext cx="1763475" cy="568021"/>
        </a:xfrm>
        <a:prstGeom prst="roundRect">
          <a:avLst/>
        </a:prstGeom>
        <a:solidFill>
          <a:schemeClr val="accent2">
            <a:hueOff val="-1212803"/>
            <a:satOff val="-69940"/>
            <a:lumOff val="719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Data Review &amp; Reallocation</a:t>
          </a:r>
          <a:endParaRPr lang="en-US" sz="1800" b="1" kern="1200" dirty="0">
            <a:solidFill>
              <a:schemeClr val="tx1"/>
            </a:solidFill>
          </a:endParaRPr>
        </a:p>
      </dsp:txBody>
      <dsp:txXfrm>
        <a:off x="1098782" y="2516219"/>
        <a:ext cx="1708019" cy="512565"/>
      </dsp:txXfrm>
    </dsp:sp>
    <dsp:sp modelId="{D4E05824-6A39-426B-A13D-2C71BE2A30BA}">
      <dsp:nvSpPr>
        <dsp:cNvPr id="0" name=""/>
        <dsp:cNvSpPr/>
      </dsp:nvSpPr>
      <dsp:spPr>
        <a:xfrm>
          <a:off x="947005" y="1124269"/>
          <a:ext cx="1810194" cy="921549"/>
        </a:xfrm>
        <a:prstGeom prst="roundRect">
          <a:avLst/>
        </a:prstGeom>
        <a:solidFill>
          <a:schemeClr val="accent4">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en-US" sz="1800" b="1" kern="1200" dirty="0" smtClean="0">
              <a:solidFill>
                <a:schemeClr val="tx1"/>
              </a:solidFill>
            </a:rPr>
            <a:t>Evaluation &amp; Planning Outcomes</a:t>
          </a:r>
          <a:endParaRPr lang="en-US" sz="1800" b="1" kern="1200" dirty="0">
            <a:solidFill>
              <a:schemeClr val="tx1"/>
            </a:solidFill>
          </a:endParaRPr>
        </a:p>
      </dsp:txBody>
      <dsp:txXfrm>
        <a:off x="991991" y="1169255"/>
        <a:ext cx="1720222" cy="83157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64FBE-8F5A-4B86-BBB1-BAF249E84E12}">
      <dsp:nvSpPr>
        <dsp:cNvPr id="0" name=""/>
        <dsp:cNvSpPr/>
      </dsp:nvSpPr>
      <dsp:spPr>
        <a:xfrm>
          <a:off x="1421969" y="-222575"/>
          <a:ext cx="4590126" cy="4590126"/>
        </a:xfrm>
        <a:prstGeom prst="circularArrow">
          <a:avLst>
            <a:gd name="adj1" fmla="val 5544"/>
            <a:gd name="adj2" fmla="val 330680"/>
            <a:gd name="adj3" fmla="val 13934113"/>
            <a:gd name="adj4" fmla="val 17290426"/>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31FDF2-503E-4794-99A5-0901CBF0F416}">
      <dsp:nvSpPr>
        <dsp:cNvPr id="0" name=""/>
        <dsp:cNvSpPr/>
      </dsp:nvSpPr>
      <dsp:spPr>
        <a:xfrm>
          <a:off x="2754082" y="7502"/>
          <a:ext cx="2000994" cy="603303"/>
        </a:xfrm>
        <a:prstGeom prst="roundRect">
          <a:avLst/>
        </a:prstGeom>
        <a:solidFill>
          <a:srgbClr val="6666FF"/>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Comp Plan Review/Updates</a:t>
          </a:r>
          <a:endParaRPr lang="en-US" sz="1800" b="1" kern="1200" dirty="0">
            <a:solidFill>
              <a:schemeClr val="tx1"/>
            </a:solidFill>
          </a:endParaRPr>
        </a:p>
      </dsp:txBody>
      <dsp:txXfrm>
        <a:off x="2783533" y="36953"/>
        <a:ext cx="1942092" cy="544401"/>
      </dsp:txXfrm>
    </dsp:sp>
    <dsp:sp modelId="{AC0E42F9-3687-41F1-A775-0AAC8CB59CF0}">
      <dsp:nvSpPr>
        <dsp:cNvPr id="0" name=""/>
        <dsp:cNvSpPr/>
      </dsp:nvSpPr>
      <dsp:spPr>
        <a:xfrm>
          <a:off x="4514814" y="714812"/>
          <a:ext cx="1747361" cy="657831"/>
        </a:xfrm>
        <a:prstGeom prst="roundRect">
          <a:avLst/>
        </a:prstGeom>
        <a:solidFill>
          <a:schemeClr val="accent4">
            <a:lumMod val="40000"/>
            <a:lumOff val="6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en-US" sz="1800" b="1" kern="1200" dirty="0" smtClean="0">
              <a:solidFill>
                <a:schemeClr val="tx1"/>
              </a:solidFill>
            </a:rPr>
            <a:t>Annual </a:t>
          </a:r>
        </a:p>
        <a:p>
          <a:pPr lvl="0" algn="ctr" defTabSz="800100">
            <a:lnSpc>
              <a:spcPct val="90000"/>
            </a:lnSpc>
            <a:spcBef>
              <a:spcPct val="0"/>
            </a:spcBef>
            <a:spcAft>
              <a:spcPts val="0"/>
            </a:spcAft>
          </a:pPr>
          <a:r>
            <a:rPr lang="en-US" sz="1800" b="1" kern="1200" dirty="0" smtClean="0">
              <a:solidFill>
                <a:schemeClr val="tx1"/>
              </a:solidFill>
            </a:rPr>
            <a:t>Plan to Plan</a:t>
          </a:r>
          <a:endParaRPr lang="en-US" sz="1800" b="1" kern="1200" dirty="0">
            <a:solidFill>
              <a:schemeClr val="tx1"/>
            </a:solidFill>
          </a:endParaRPr>
        </a:p>
      </dsp:txBody>
      <dsp:txXfrm>
        <a:off x="4546927" y="746925"/>
        <a:ext cx="1683135" cy="593605"/>
      </dsp:txXfrm>
    </dsp:sp>
    <dsp:sp modelId="{D4643BF0-E4A2-4660-B5E4-3621D6D18DFA}">
      <dsp:nvSpPr>
        <dsp:cNvPr id="0" name=""/>
        <dsp:cNvSpPr/>
      </dsp:nvSpPr>
      <dsp:spPr>
        <a:xfrm>
          <a:off x="4514175" y="1586842"/>
          <a:ext cx="2650616" cy="1609012"/>
        </a:xfrm>
        <a:prstGeom prst="roundRect">
          <a:avLst/>
        </a:prstGeom>
        <a:solidFill>
          <a:schemeClr val="accent2">
            <a:hueOff val="-485121"/>
            <a:satOff val="-27976"/>
            <a:lumOff val="287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00000"/>
            </a:lnSpc>
            <a:spcBef>
              <a:spcPct val="0"/>
            </a:spcBef>
            <a:spcAft>
              <a:spcPts val="0"/>
            </a:spcAft>
          </a:pPr>
          <a:r>
            <a:rPr lang="en-US" sz="2400" b="1" kern="1200" dirty="0" smtClean="0">
              <a:solidFill>
                <a:schemeClr val="tx1"/>
              </a:solidFill>
            </a:rPr>
            <a:t>Epi Profile &amp; Needs</a:t>
          </a:r>
        </a:p>
        <a:p>
          <a:pPr lvl="0" algn="ctr" defTabSz="1066800">
            <a:lnSpc>
              <a:spcPct val="90000"/>
            </a:lnSpc>
            <a:spcBef>
              <a:spcPct val="0"/>
            </a:spcBef>
            <a:spcAft>
              <a:spcPts val="0"/>
            </a:spcAft>
          </a:pPr>
          <a:r>
            <a:rPr lang="en-US" sz="2400" b="1" kern="1200" dirty="0" smtClean="0">
              <a:solidFill>
                <a:schemeClr val="tx1"/>
              </a:solidFill>
            </a:rPr>
            <a:t>Assessment</a:t>
          </a:r>
          <a:endParaRPr lang="en-US" sz="2400" b="1" kern="1200" dirty="0">
            <a:solidFill>
              <a:schemeClr val="tx1"/>
            </a:solidFill>
          </a:endParaRPr>
        </a:p>
      </dsp:txBody>
      <dsp:txXfrm>
        <a:off x="4592720" y="1665387"/>
        <a:ext cx="2493526" cy="1451922"/>
      </dsp:txXfrm>
    </dsp:sp>
    <dsp:sp modelId="{DAACC609-068A-4CB1-9FFF-FAD625819D21}">
      <dsp:nvSpPr>
        <dsp:cNvPr id="0" name=""/>
        <dsp:cNvSpPr/>
      </dsp:nvSpPr>
      <dsp:spPr>
        <a:xfrm>
          <a:off x="4506988" y="3516800"/>
          <a:ext cx="1396998" cy="660397"/>
        </a:xfrm>
        <a:prstGeom prst="roundRect">
          <a:avLst/>
        </a:prstGeom>
        <a:solidFill>
          <a:schemeClr val="accent2">
            <a:hueOff val="-727682"/>
            <a:satOff val="-41964"/>
            <a:lumOff val="431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Review of All Data </a:t>
          </a:r>
          <a:endParaRPr lang="en-US" sz="1800" b="1" kern="1200" dirty="0">
            <a:solidFill>
              <a:schemeClr val="tx1"/>
            </a:solidFill>
          </a:endParaRPr>
        </a:p>
      </dsp:txBody>
      <dsp:txXfrm>
        <a:off x="4539226" y="3549038"/>
        <a:ext cx="1332522" cy="595921"/>
      </dsp:txXfrm>
    </dsp:sp>
    <dsp:sp modelId="{FD5A1064-A70E-4259-BAC0-2D913F904F47}">
      <dsp:nvSpPr>
        <dsp:cNvPr id="0" name=""/>
        <dsp:cNvSpPr/>
      </dsp:nvSpPr>
      <dsp:spPr>
        <a:xfrm>
          <a:off x="1591188" y="3386619"/>
          <a:ext cx="2053309" cy="814928"/>
        </a:xfrm>
        <a:prstGeom prst="roundRect">
          <a:avLst/>
        </a:prstGeom>
        <a:solidFill>
          <a:schemeClr val="accent2">
            <a:hueOff val="-970242"/>
            <a:satOff val="-55952"/>
            <a:lumOff val="575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Priority Setting &amp; Resource Allocation</a:t>
          </a:r>
          <a:endParaRPr lang="en-US" sz="1800" b="1" kern="1200" dirty="0">
            <a:solidFill>
              <a:schemeClr val="tx1"/>
            </a:solidFill>
          </a:endParaRPr>
        </a:p>
      </dsp:txBody>
      <dsp:txXfrm>
        <a:off x="1630970" y="3426401"/>
        <a:ext cx="1973745" cy="735364"/>
      </dsp:txXfrm>
    </dsp:sp>
    <dsp:sp modelId="{C0D7B7EB-7161-443A-A062-800947E078A2}">
      <dsp:nvSpPr>
        <dsp:cNvPr id="0" name=""/>
        <dsp:cNvSpPr/>
      </dsp:nvSpPr>
      <dsp:spPr>
        <a:xfrm>
          <a:off x="1103620" y="2336440"/>
          <a:ext cx="1666935" cy="561930"/>
        </a:xfrm>
        <a:prstGeom prst="roundRect">
          <a:avLst/>
        </a:prstGeom>
        <a:solidFill>
          <a:schemeClr val="accent2">
            <a:hueOff val="-1212803"/>
            <a:satOff val="-69940"/>
            <a:lumOff val="719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Data Review &amp; Reallocation</a:t>
          </a:r>
          <a:endParaRPr lang="en-US" sz="1800" b="1" kern="1200" dirty="0">
            <a:solidFill>
              <a:schemeClr val="tx1"/>
            </a:solidFill>
          </a:endParaRPr>
        </a:p>
      </dsp:txBody>
      <dsp:txXfrm>
        <a:off x="1131051" y="2363871"/>
        <a:ext cx="1612073" cy="507068"/>
      </dsp:txXfrm>
    </dsp:sp>
    <dsp:sp modelId="{D4E05824-6A39-426B-A13D-2C71BE2A30BA}">
      <dsp:nvSpPr>
        <dsp:cNvPr id="0" name=""/>
        <dsp:cNvSpPr/>
      </dsp:nvSpPr>
      <dsp:spPr>
        <a:xfrm>
          <a:off x="1065967" y="987605"/>
          <a:ext cx="1410707" cy="942083"/>
        </a:xfrm>
        <a:prstGeom prst="roundRect">
          <a:avLst/>
        </a:prstGeom>
        <a:solidFill>
          <a:schemeClr val="accent4">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Evaluation &amp; Planning Outcomes</a:t>
          </a:r>
          <a:endParaRPr lang="en-US" sz="1800" b="1" kern="1200" dirty="0">
            <a:solidFill>
              <a:schemeClr val="tx1"/>
            </a:solidFill>
          </a:endParaRPr>
        </a:p>
      </dsp:txBody>
      <dsp:txXfrm>
        <a:off x="1111956" y="1033594"/>
        <a:ext cx="1318729" cy="8501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64FBE-8F5A-4B86-BBB1-BAF249E84E12}">
      <dsp:nvSpPr>
        <dsp:cNvPr id="0" name=""/>
        <dsp:cNvSpPr/>
      </dsp:nvSpPr>
      <dsp:spPr>
        <a:xfrm>
          <a:off x="1820777" y="-366508"/>
          <a:ext cx="4515702" cy="4515702"/>
        </a:xfrm>
        <a:prstGeom prst="circularArrow">
          <a:avLst>
            <a:gd name="adj1" fmla="val 5544"/>
            <a:gd name="adj2" fmla="val 330680"/>
            <a:gd name="adj3" fmla="val 13781206"/>
            <a:gd name="adj4" fmla="val 17382751"/>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31FDF2-503E-4794-99A5-0901CBF0F416}">
      <dsp:nvSpPr>
        <dsp:cNvPr id="0" name=""/>
        <dsp:cNvSpPr/>
      </dsp:nvSpPr>
      <dsp:spPr>
        <a:xfrm>
          <a:off x="3023769" y="-165567"/>
          <a:ext cx="2109719" cy="709072"/>
        </a:xfrm>
        <a:prstGeom prst="roundRect">
          <a:avLst/>
        </a:prstGeom>
        <a:solidFill>
          <a:srgbClr val="6666FF"/>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Comp Plan Review/Updates</a:t>
          </a:r>
          <a:endParaRPr lang="en-US" sz="1800" b="1" kern="1200" dirty="0">
            <a:solidFill>
              <a:schemeClr val="tx1"/>
            </a:solidFill>
          </a:endParaRPr>
        </a:p>
      </dsp:txBody>
      <dsp:txXfrm>
        <a:off x="3058383" y="-130953"/>
        <a:ext cx="2040491" cy="639844"/>
      </dsp:txXfrm>
    </dsp:sp>
    <dsp:sp modelId="{AC0E42F9-3687-41F1-A775-0AAC8CB59CF0}">
      <dsp:nvSpPr>
        <dsp:cNvPr id="0" name=""/>
        <dsp:cNvSpPr/>
      </dsp:nvSpPr>
      <dsp:spPr>
        <a:xfrm>
          <a:off x="5131368" y="750663"/>
          <a:ext cx="1418145" cy="709072"/>
        </a:xfrm>
        <a:prstGeom prst="roundRect">
          <a:avLst/>
        </a:prstGeom>
        <a:solidFill>
          <a:schemeClr val="accent4">
            <a:lumMod val="40000"/>
            <a:lumOff val="6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Annual Plan to Plan</a:t>
          </a:r>
          <a:endParaRPr lang="en-US" sz="1800" b="1" kern="1200" dirty="0">
            <a:solidFill>
              <a:schemeClr val="tx1"/>
            </a:solidFill>
          </a:endParaRPr>
        </a:p>
      </dsp:txBody>
      <dsp:txXfrm>
        <a:off x="5165982" y="785277"/>
        <a:ext cx="1348917" cy="639844"/>
      </dsp:txXfrm>
    </dsp:sp>
    <dsp:sp modelId="{D4643BF0-E4A2-4660-B5E4-3621D6D18DFA}">
      <dsp:nvSpPr>
        <dsp:cNvPr id="0" name=""/>
        <dsp:cNvSpPr/>
      </dsp:nvSpPr>
      <dsp:spPr>
        <a:xfrm>
          <a:off x="5365489" y="1764911"/>
          <a:ext cx="1418145" cy="931771"/>
        </a:xfrm>
        <a:prstGeom prst="roundRect">
          <a:avLst/>
        </a:prstGeom>
        <a:solidFill>
          <a:schemeClr val="accent2">
            <a:hueOff val="-485121"/>
            <a:satOff val="-27976"/>
            <a:lumOff val="287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r>
            <a:rPr lang="en-US" sz="1800" b="1" kern="1200" dirty="0" smtClean="0">
              <a:solidFill>
                <a:schemeClr val="tx1"/>
              </a:solidFill>
            </a:rPr>
            <a:t>Epi Profile &amp; Needs</a:t>
          </a:r>
        </a:p>
        <a:p>
          <a:pPr lvl="0" algn="ctr" defTabSz="800100">
            <a:lnSpc>
              <a:spcPct val="90000"/>
            </a:lnSpc>
            <a:spcBef>
              <a:spcPct val="0"/>
            </a:spcBef>
            <a:spcAft>
              <a:spcPct val="35000"/>
            </a:spcAft>
          </a:pPr>
          <a:r>
            <a:rPr lang="en-US" sz="1800" b="1" kern="1200" dirty="0" smtClean="0">
              <a:solidFill>
                <a:schemeClr val="tx1"/>
              </a:solidFill>
            </a:rPr>
            <a:t>Assessment</a:t>
          </a:r>
          <a:endParaRPr lang="en-US" sz="1800" b="1" kern="1200" dirty="0">
            <a:solidFill>
              <a:schemeClr val="tx1"/>
            </a:solidFill>
          </a:endParaRPr>
        </a:p>
      </dsp:txBody>
      <dsp:txXfrm>
        <a:off x="5410974" y="1810396"/>
        <a:ext cx="1327175" cy="840801"/>
      </dsp:txXfrm>
    </dsp:sp>
    <dsp:sp modelId="{DAACC609-068A-4CB1-9FFF-FAD625819D21}">
      <dsp:nvSpPr>
        <dsp:cNvPr id="0" name=""/>
        <dsp:cNvSpPr/>
      </dsp:nvSpPr>
      <dsp:spPr>
        <a:xfrm>
          <a:off x="4272351" y="2929241"/>
          <a:ext cx="2311932" cy="1379033"/>
        </a:xfrm>
        <a:prstGeom prst="roundRect">
          <a:avLst/>
        </a:prstGeom>
        <a:solidFill>
          <a:schemeClr val="accent2">
            <a:hueOff val="-727682"/>
            <a:satOff val="-41964"/>
            <a:lumOff val="431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ts val="0"/>
            </a:spcAft>
          </a:pPr>
          <a:r>
            <a:rPr lang="en-US" sz="2400" b="1" kern="1200" dirty="0" smtClean="0">
              <a:solidFill>
                <a:schemeClr val="tx1"/>
              </a:solidFill>
            </a:rPr>
            <a:t>Review of </a:t>
          </a:r>
        </a:p>
        <a:p>
          <a:pPr lvl="0" algn="ctr" defTabSz="1066800">
            <a:lnSpc>
              <a:spcPct val="90000"/>
            </a:lnSpc>
            <a:spcBef>
              <a:spcPct val="0"/>
            </a:spcBef>
            <a:spcAft>
              <a:spcPts val="0"/>
            </a:spcAft>
          </a:pPr>
          <a:r>
            <a:rPr lang="en-US" sz="2400" b="1" kern="1200" dirty="0" smtClean="0">
              <a:solidFill>
                <a:schemeClr val="tx1"/>
              </a:solidFill>
            </a:rPr>
            <a:t>All Data </a:t>
          </a:r>
          <a:endParaRPr lang="en-US" sz="2400" b="1" kern="1200" dirty="0">
            <a:solidFill>
              <a:schemeClr val="tx1"/>
            </a:solidFill>
          </a:endParaRPr>
        </a:p>
      </dsp:txBody>
      <dsp:txXfrm>
        <a:off x="4339670" y="2996560"/>
        <a:ext cx="2177294" cy="1244395"/>
      </dsp:txXfrm>
    </dsp:sp>
    <dsp:sp modelId="{FD5A1064-A70E-4259-BAC0-2D913F904F47}">
      <dsp:nvSpPr>
        <dsp:cNvPr id="0" name=""/>
        <dsp:cNvSpPr/>
      </dsp:nvSpPr>
      <dsp:spPr>
        <a:xfrm>
          <a:off x="1619186" y="3169901"/>
          <a:ext cx="1797159" cy="865359"/>
        </a:xfrm>
        <a:prstGeom prst="roundRect">
          <a:avLst/>
        </a:prstGeom>
        <a:solidFill>
          <a:schemeClr val="accent2">
            <a:hueOff val="-970242"/>
            <a:satOff val="-55952"/>
            <a:lumOff val="575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Priority Setting &amp; Resource Allocation</a:t>
          </a:r>
          <a:endParaRPr lang="en-US" sz="1800" b="1" kern="1200" dirty="0">
            <a:solidFill>
              <a:schemeClr val="tx1"/>
            </a:solidFill>
          </a:endParaRPr>
        </a:p>
      </dsp:txBody>
      <dsp:txXfrm>
        <a:off x="1661429" y="3212144"/>
        <a:ext cx="1712673" cy="780873"/>
      </dsp:txXfrm>
    </dsp:sp>
    <dsp:sp modelId="{C0D7B7EB-7161-443A-A062-800947E078A2}">
      <dsp:nvSpPr>
        <dsp:cNvPr id="0" name=""/>
        <dsp:cNvSpPr/>
      </dsp:nvSpPr>
      <dsp:spPr>
        <a:xfrm>
          <a:off x="1340274" y="1979844"/>
          <a:ext cx="1730662" cy="709072"/>
        </a:xfrm>
        <a:prstGeom prst="roundRect">
          <a:avLst/>
        </a:prstGeom>
        <a:solidFill>
          <a:schemeClr val="accent2">
            <a:hueOff val="-1212803"/>
            <a:satOff val="-69940"/>
            <a:lumOff val="719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Data Review &amp; Reallocation</a:t>
          </a:r>
          <a:endParaRPr lang="en-US" sz="1800" b="1" kern="1200" dirty="0">
            <a:solidFill>
              <a:schemeClr val="tx1"/>
            </a:solidFill>
          </a:endParaRPr>
        </a:p>
      </dsp:txBody>
      <dsp:txXfrm>
        <a:off x="1374888" y="2014458"/>
        <a:ext cx="1661434" cy="639844"/>
      </dsp:txXfrm>
    </dsp:sp>
    <dsp:sp modelId="{D4E05824-6A39-426B-A13D-2C71BE2A30BA}">
      <dsp:nvSpPr>
        <dsp:cNvPr id="0" name=""/>
        <dsp:cNvSpPr/>
      </dsp:nvSpPr>
      <dsp:spPr>
        <a:xfrm>
          <a:off x="1463344" y="594412"/>
          <a:ext cx="1418145" cy="982562"/>
        </a:xfrm>
        <a:prstGeom prst="roundRect">
          <a:avLst/>
        </a:prstGeom>
        <a:solidFill>
          <a:schemeClr val="accent4">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Evaluation &amp; Planning Outcomes</a:t>
          </a:r>
          <a:endParaRPr lang="en-US" sz="1800" b="1" kern="1200" dirty="0">
            <a:solidFill>
              <a:schemeClr val="tx1"/>
            </a:solidFill>
          </a:endParaRPr>
        </a:p>
      </dsp:txBody>
      <dsp:txXfrm>
        <a:off x="1511309" y="642377"/>
        <a:ext cx="1322215" cy="8866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64FBE-8F5A-4B86-BBB1-BAF249E84E12}">
      <dsp:nvSpPr>
        <dsp:cNvPr id="0" name=""/>
        <dsp:cNvSpPr/>
      </dsp:nvSpPr>
      <dsp:spPr>
        <a:xfrm>
          <a:off x="1574680" y="-363656"/>
          <a:ext cx="4642943" cy="4642943"/>
        </a:xfrm>
        <a:prstGeom prst="circularArrow">
          <a:avLst>
            <a:gd name="adj1" fmla="val 5544"/>
            <a:gd name="adj2" fmla="val 330680"/>
            <a:gd name="adj3" fmla="val 14069576"/>
            <a:gd name="adj4" fmla="val 17209722"/>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31FDF2-503E-4794-99A5-0901CBF0F416}">
      <dsp:nvSpPr>
        <dsp:cNvPr id="0" name=""/>
        <dsp:cNvSpPr/>
      </dsp:nvSpPr>
      <dsp:spPr>
        <a:xfrm>
          <a:off x="2949743" y="-182877"/>
          <a:ext cx="1892818" cy="623884"/>
        </a:xfrm>
        <a:prstGeom prst="roundRect">
          <a:avLst/>
        </a:prstGeom>
        <a:solidFill>
          <a:srgbClr val="6666FF"/>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Comp Plan Review/Updates</a:t>
          </a:r>
          <a:endParaRPr lang="en-US" sz="1800" b="1" kern="1200" dirty="0">
            <a:solidFill>
              <a:schemeClr val="tx1"/>
            </a:solidFill>
          </a:endParaRPr>
        </a:p>
      </dsp:txBody>
      <dsp:txXfrm>
        <a:off x="2980199" y="-152421"/>
        <a:ext cx="1831906" cy="562972"/>
      </dsp:txXfrm>
    </dsp:sp>
    <dsp:sp modelId="{AC0E42F9-3687-41F1-A775-0AAC8CB59CF0}">
      <dsp:nvSpPr>
        <dsp:cNvPr id="0" name=""/>
        <dsp:cNvSpPr/>
      </dsp:nvSpPr>
      <dsp:spPr>
        <a:xfrm>
          <a:off x="4905405" y="799648"/>
          <a:ext cx="1604406" cy="542928"/>
        </a:xfrm>
        <a:prstGeom prst="roundRect">
          <a:avLst/>
        </a:prstGeom>
        <a:solidFill>
          <a:schemeClr val="accent4">
            <a:lumMod val="40000"/>
            <a:lumOff val="6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en-US" sz="1800" b="1" kern="1200" dirty="0" smtClean="0">
              <a:solidFill>
                <a:schemeClr val="tx1"/>
              </a:solidFill>
            </a:rPr>
            <a:t>Annual Plan </a:t>
          </a:r>
        </a:p>
        <a:p>
          <a:pPr lvl="0" algn="ctr" defTabSz="800100">
            <a:lnSpc>
              <a:spcPct val="90000"/>
            </a:lnSpc>
            <a:spcBef>
              <a:spcPct val="0"/>
            </a:spcBef>
            <a:spcAft>
              <a:spcPct val="35000"/>
            </a:spcAft>
          </a:pPr>
          <a:r>
            <a:rPr lang="en-US" sz="1800" b="1" kern="1200" dirty="0" smtClean="0">
              <a:solidFill>
                <a:schemeClr val="tx1"/>
              </a:solidFill>
            </a:rPr>
            <a:t>to Plan</a:t>
          </a:r>
          <a:endParaRPr lang="en-US" sz="1800" b="1" kern="1200" dirty="0">
            <a:solidFill>
              <a:schemeClr val="tx1"/>
            </a:solidFill>
          </a:endParaRPr>
        </a:p>
      </dsp:txBody>
      <dsp:txXfrm>
        <a:off x="4931909" y="826152"/>
        <a:ext cx="1551398" cy="489920"/>
      </dsp:txXfrm>
    </dsp:sp>
    <dsp:sp modelId="{D4643BF0-E4A2-4660-B5E4-3621D6D18DFA}">
      <dsp:nvSpPr>
        <dsp:cNvPr id="0" name=""/>
        <dsp:cNvSpPr/>
      </dsp:nvSpPr>
      <dsp:spPr>
        <a:xfrm>
          <a:off x="4898215" y="2045508"/>
          <a:ext cx="2100223" cy="526680"/>
        </a:xfrm>
        <a:prstGeom prst="roundRect">
          <a:avLst/>
        </a:prstGeom>
        <a:solidFill>
          <a:schemeClr val="accent2">
            <a:hueOff val="-485121"/>
            <a:satOff val="-27976"/>
            <a:lumOff val="287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r>
            <a:rPr lang="en-US" sz="1800" b="1" kern="1200" dirty="0" smtClean="0">
              <a:solidFill>
                <a:schemeClr val="tx1"/>
              </a:solidFill>
            </a:rPr>
            <a:t>Epi Profile &amp; </a:t>
          </a:r>
        </a:p>
        <a:p>
          <a:pPr lvl="0" algn="ctr" defTabSz="800100">
            <a:lnSpc>
              <a:spcPct val="100000"/>
            </a:lnSpc>
            <a:spcBef>
              <a:spcPct val="0"/>
            </a:spcBef>
            <a:spcAft>
              <a:spcPts val="0"/>
            </a:spcAft>
          </a:pPr>
          <a:r>
            <a:rPr lang="en-US" sz="1800" b="1" kern="1200" dirty="0" smtClean="0">
              <a:solidFill>
                <a:schemeClr val="tx1"/>
              </a:solidFill>
            </a:rPr>
            <a:t>Needs Assessment</a:t>
          </a:r>
          <a:endParaRPr lang="en-US" sz="1800" b="1" kern="1200" dirty="0">
            <a:solidFill>
              <a:schemeClr val="tx1"/>
            </a:solidFill>
          </a:endParaRPr>
        </a:p>
      </dsp:txBody>
      <dsp:txXfrm>
        <a:off x="4923925" y="2071218"/>
        <a:ext cx="2048803" cy="475260"/>
      </dsp:txXfrm>
    </dsp:sp>
    <dsp:sp modelId="{DAACC609-068A-4CB1-9FFF-FAD625819D21}">
      <dsp:nvSpPr>
        <dsp:cNvPr id="0" name=""/>
        <dsp:cNvSpPr/>
      </dsp:nvSpPr>
      <dsp:spPr>
        <a:xfrm>
          <a:off x="4575484" y="3314249"/>
          <a:ext cx="1248525" cy="641450"/>
        </a:xfrm>
        <a:prstGeom prst="roundRect">
          <a:avLst/>
        </a:prstGeom>
        <a:solidFill>
          <a:schemeClr val="accent2">
            <a:hueOff val="-727682"/>
            <a:satOff val="-41964"/>
            <a:lumOff val="431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Review of All Data </a:t>
          </a:r>
          <a:endParaRPr lang="en-US" sz="1800" b="1" kern="1200" dirty="0">
            <a:solidFill>
              <a:schemeClr val="tx1"/>
            </a:solidFill>
          </a:endParaRPr>
        </a:p>
      </dsp:txBody>
      <dsp:txXfrm>
        <a:off x="4606797" y="3345562"/>
        <a:ext cx="1185899" cy="578824"/>
      </dsp:txXfrm>
    </dsp:sp>
    <dsp:sp modelId="{FD5A1064-A70E-4259-BAC0-2D913F904F47}">
      <dsp:nvSpPr>
        <dsp:cNvPr id="0" name=""/>
        <dsp:cNvSpPr/>
      </dsp:nvSpPr>
      <dsp:spPr>
        <a:xfrm>
          <a:off x="966519" y="2853043"/>
          <a:ext cx="2649578" cy="1571641"/>
        </a:xfrm>
        <a:prstGeom prst="roundRect">
          <a:avLst/>
        </a:prstGeom>
        <a:solidFill>
          <a:schemeClr val="accent2">
            <a:hueOff val="-970242"/>
            <a:satOff val="-55952"/>
            <a:lumOff val="575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Priority Setting &amp; Resource Allocation</a:t>
          </a:r>
          <a:endParaRPr lang="en-US" sz="2400" b="1" kern="1200" dirty="0">
            <a:solidFill>
              <a:schemeClr val="tx1"/>
            </a:solidFill>
          </a:endParaRPr>
        </a:p>
      </dsp:txBody>
      <dsp:txXfrm>
        <a:off x="1043240" y="2929764"/>
        <a:ext cx="2496136" cy="1418199"/>
      </dsp:txXfrm>
    </dsp:sp>
    <dsp:sp modelId="{C0D7B7EB-7161-443A-A062-800947E078A2}">
      <dsp:nvSpPr>
        <dsp:cNvPr id="0" name=""/>
        <dsp:cNvSpPr/>
      </dsp:nvSpPr>
      <dsp:spPr>
        <a:xfrm>
          <a:off x="1040761" y="1942645"/>
          <a:ext cx="1682833" cy="632161"/>
        </a:xfrm>
        <a:prstGeom prst="roundRect">
          <a:avLst/>
        </a:prstGeom>
        <a:solidFill>
          <a:schemeClr val="accent2">
            <a:hueOff val="-1212803"/>
            <a:satOff val="-69940"/>
            <a:lumOff val="719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Data Review &amp; Reallocation</a:t>
          </a:r>
          <a:endParaRPr lang="en-US" sz="1800" b="1" kern="1200" dirty="0">
            <a:solidFill>
              <a:schemeClr val="tx1"/>
            </a:solidFill>
          </a:endParaRPr>
        </a:p>
      </dsp:txBody>
      <dsp:txXfrm>
        <a:off x="1071621" y="1973505"/>
        <a:ext cx="1621113" cy="570441"/>
      </dsp:txXfrm>
    </dsp:sp>
    <dsp:sp modelId="{D4E05824-6A39-426B-A13D-2C71BE2A30BA}">
      <dsp:nvSpPr>
        <dsp:cNvPr id="0" name=""/>
        <dsp:cNvSpPr/>
      </dsp:nvSpPr>
      <dsp:spPr>
        <a:xfrm>
          <a:off x="867843" y="692867"/>
          <a:ext cx="2136770" cy="716380"/>
        </a:xfrm>
        <a:prstGeom prst="roundRect">
          <a:avLst/>
        </a:prstGeom>
        <a:solidFill>
          <a:schemeClr val="accent4">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en-US" sz="1800" b="1" kern="1200" dirty="0" smtClean="0">
              <a:solidFill>
                <a:schemeClr val="tx1"/>
              </a:solidFill>
            </a:rPr>
            <a:t>Evaluation &amp; </a:t>
          </a:r>
        </a:p>
        <a:p>
          <a:pPr lvl="0" algn="ctr" defTabSz="800100">
            <a:lnSpc>
              <a:spcPct val="90000"/>
            </a:lnSpc>
            <a:spcBef>
              <a:spcPct val="0"/>
            </a:spcBef>
            <a:spcAft>
              <a:spcPts val="0"/>
            </a:spcAft>
          </a:pPr>
          <a:r>
            <a:rPr lang="en-US" sz="1800" b="1" kern="1200" dirty="0" smtClean="0">
              <a:solidFill>
                <a:schemeClr val="tx1"/>
              </a:solidFill>
            </a:rPr>
            <a:t>Planning Outcomes</a:t>
          </a:r>
          <a:endParaRPr lang="en-US" sz="1800" b="1" kern="1200" dirty="0">
            <a:solidFill>
              <a:schemeClr val="tx1"/>
            </a:solidFill>
          </a:endParaRPr>
        </a:p>
      </dsp:txBody>
      <dsp:txXfrm>
        <a:off x="902814" y="727838"/>
        <a:ext cx="2066828" cy="64643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464FBE-8F5A-4B86-BBB1-BAF249E84E12}">
      <dsp:nvSpPr>
        <dsp:cNvPr id="0" name=""/>
        <dsp:cNvSpPr/>
      </dsp:nvSpPr>
      <dsp:spPr>
        <a:xfrm>
          <a:off x="1704009" y="-142135"/>
          <a:ext cx="5007572" cy="5007572"/>
        </a:xfrm>
        <a:prstGeom prst="circularArrow">
          <a:avLst>
            <a:gd name="adj1" fmla="val 5544"/>
            <a:gd name="adj2" fmla="val 330680"/>
            <a:gd name="adj3" fmla="val 14070988"/>
            <a:gd name="adj4" fmla="val 17208886"/>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F31FDF2-503E-4794-99A5-0901CBF0F416}">
      <dsp:nvSpPr>
        <dsp:cNvPr id="0" name=""/>
        <dsp:cNvSpPr/>
      </dsp:nvSpPr>
      <dsp:spPr>
        <a:xfrm>
          <a:off x="3187804" y="52701"/>
          <a:ext cx="2039980" cy="672389"/>
        </a:xfrm>
        <a:prstGeom prst="roundRect">
          <a:avLst/>
        </a:prstGeom>
        <a:solidFill>
          <a:srgbClr val="6666FF"/>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Comp Plan Review/Updates</a:t>
          </a:r>
          <a:endParaRPr lang="en-US" sz="1800" b="1" kern="1200" dirty="0">
            <a:solidFill>
              <a:schemeClr val="tx1"/>
            </a:solidFill>
          </a:endParaRPr>
        </a:p>
      </dsp:txBody>
      <dsp:txXfrm>
        <a:off x="3220627" y="85524"/>
        <a:ext cx="1974334" cy="606743"/>
      </dsp:txXfrm>
    </dsp:sp>
    <dsp:sp modelId="{AC0E42F9-3687-41F1-A775-0AAC8CB59CF0}">
      <dsp:nvSpPr>
        <dsp:cNvPr id="0" name=""/>
        <dsp:cNvSpPr/>
      </dsp:nvSpPr>
      <dsp:spPr>
        <a:xfrm>
          <a:off x="5285434" y="1004501"/>
          <a:ext cx="1729145" cy="585140"/>
        </a:xfrm>
        <a:prstGeom prst="roundRect">
          <a:avLst/>
        </a:prstGeom>
        <a:solidFill>
          <a:schemeClr val="accent4">
            <a:lumMod val="40000"/>
            <a:lumOff val="6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en-US" sz="1800" b="1" kern="1200" dirty="0" smtClean="0">
              <a:solidFill>
                <a:schemeClr val="tx1"/>
              </a:solidFill>
            </a:rPr>
            <a:t>Annual Plan </a:t>
          </a:r>
        </a:p>
        <a:p>
          <a:pPr lvl="0" algn="ctr" defTabSz="800100">
            <a:lnSpc>
              <a:spcPct val="90000"/>
            </a:lnSpc>
            <a:spcBef>
              <a:spcPct val="0"/>
            </a:spcBef>
            <a:spcAft>
              <a:spcPct val="35000"/>
            </a:spcAft>
          </a:pPr>
          <a:r>
            <a:rPr lang="en-US" sz="1800" b="1" kern="1200" dirty="0" smtClean="0">
              <a:solidFill>
                <a:schemeClr val="tx1"/>
              </a:solidFill>
            </a:rPr>
            <a:t>to Plan</a:t>
          </a:r>
          <a:endParaRPr lang="en-US" sz="1800" b="1" kern="1200" dirty="0">
            <a:solidFill>
              <a:schemeClr val="tx1"/>
            </a:solidFill>
          </a:endParaRPr>
        </a:p>
      </dsp:txBody>
      <dsp:txXfrm>
        <a:off x="5313998" y="1033065"/>
        <a:ext cx="1672017" cy="528012"/>
      </dsp:txXfrm>
    </dsp:sp>
    <dsp:sp modelId="{D4643BF0-E4A2-4660-B5E4-3621D6D18DFA}">
      <dsp:nvSpPr>
        <dsp:cNvPr id="0" name=""/>
        <dsp:cNvSpPr/>
      </dsp:nvSpPr>
      <dsp:spPr>
        <a:xfrm>
          <a:off x="5365864" y="2210602"/>
          <a:ext cx="2263511" cy="736890"/>
        </a:xfrm>
        <a:prstGeom prst="roundRect">
          <a:avLst/>
        </a:prstGeom>
        <a:solidFill>
          <a:schemeClr val="accent2">
            <a:hueOff val="-485121"/>
            <a:satOff val="-27976"/>
            <a:lumOff val="287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100000"/>
            </a:lnSpc>
            <a:spcBef>
              <a:spcPct val="0"/>
            </a:spcBef>
            <a:spcAft>
              <a:spcPts val="0"/>
            </a:spcAft>
          </a:pPr>
          <a:r>
            <a:rPr lang="en-US" sz="1800" b="1" kern="1200" dirty="0" smtClean="0">
              <a:solidFill>
                <a:schemeClr val="tx1"/>
              </a:solidFill>
            </a:rPr>
            <a:t>Epi Profile &amp; </a:t>
          </a:r>
        </a:p>
        <a:p>
          <a:pPr lvl="0" algn="ctr" defTabSz="800100">
            <a:lnSpc>
              <a:spcPct val="100000"/>
            </a:lnSpc>
            <a:spcBef>
              <a:spcPct val="0"/>
            </a:spcBef>
            <a:spcAft>
              <a:spcPts val="0"/>
            </a:spcAft>
          </a:pPr>
          <a:r>
            <a:rPr lang="en-US" sz="1800" b="1" kern="1200" dirty="0" smtClean="0">
              <a:solidFill>
                <a:schemeClr val="tx1"/>
              </a:solidFill>
            </a:rPr>
            <a:t>Needs Assessment</a:t>
          </a:r>
          <a:endParaRPr lang="en-US" sz="1800" b="1" kern="1200" dirty="0">
            <a:solidFill>
              <a:schemeClr val="tx1"/>
            </a:solidFill>
          </a:endParaRPr>
        </a:p>
      </dsp:txBody>
      <dsp:txXfrm>
        <a:off x="5401836" y="2246574"/>
        <a:ext cx="2191567" cy="664946"/>
      </dsp:txXfrm>
    </dsp:sp>
    <dsp:sp modelId="{DAACC609-068A-4CB1-9FFF-FAD625819D21}">
      <dsp:nvSpPr>
        <dsp:cNvPr id="0" name=""/>
        <dsp:cNvSpPr/>
      </dsp:nvSpPr>
      <dsp:spPr>
        <a:xfrm>
          <a:off x="4940968" y="3824478"/>
          <a:ext cx="1345596" cy="691322"/>
        </a:xfrm>
        <a:prstGeom prst="roundRect">
          <a:avLst/>
        </a:prstGeom>
        <a:solidFill>
          <a:schemeClr val="accent2">
            <a:hueOff val="-727682"/>
            <a:satOff val="-41964"/>
            <a:lumOff val="431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Review of All Data </a:t>
          </a:r>
          <a:endParaRPr lang="en-US" sz="1800" b="1" kern="1200" dirty="0">
            <a:solidFill>
              <a:schemeClr val="tx1"/>
            </a:solidFill>
          </a:endParaRPr>
        </a:p>
      </dsp:txBody>
      <dsp:txXfrm>
        <a:off x="4974716" y="3858226"/>
        <a:ext cx="1278100" cy="623826"/>
      </dsp:txXfrm>
    </dsp:sp>
    <dsp:sp modelId="{FD5A1064-A70E-4259-BAC0-2D913F904F47}">
      <dsp:nvSpPr>
        <dsp:cNvPr id="0" name=""/>
        <dsp:cNvSpPr/>
      </dsp:nvSpPr>
      <dsp:spPr>
        <a:xfrm>
          <a:off x="1393131" y="4039805"/>
          <a:ext cx="2243738" cy="614280"/>
        </a:xfrm>
        <a:prstGeom prst="roundRect">
          <a:avLst/>
        </a:prstGeom>
        <a:solidFill>
          <a:schemeClr val="accent2">
            <a:hueOff val="-970242"/>
            <a:satOff val="-55952"/>
            <a:lumOff val="575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rPr>
            <a:t>Priority Setting &amp; Resource Allocation</a:t>
          </a:r>
          <a:endParaRPr lang="en-US" sz="1800" b="1" kern="1200" dirty="0">
            <a:solidFill>
              <a:schemeClr val="tx1"/>
            </a:solidFill>
          </a:endParaRPr>
        </a:p>
      </dsp:txBody>
      <dsp:txXfrm>
        <a:off x="1423118" y="4069792"/>
        <a:ext cx="2183764" cy="554306"/>
      </dsp:txXfrm>
    </dsp:sp>
    <dsp:sp modelId="{C0D7B7EB-7161-443A-A062-800947E078A2}">
      <dsp:nvSpPr>
        <dsp:cNvPr id="0" name=""/>
        <dsp:cNvSpPr/>
      </dsp:nvSpPr>
      <dsp:spPr>
        <a:xfrm>
          <a:off x="584407" y="1969423"/>
          <a:ext cx="3092693" cy="1597144"/>
        </a:xfrm>
        <a:prstGeom prst="roundRect">
          <a:avLst/>
        </a:prstGeom>
        <a:solidFill>
          <a:schemeClr val="accent2">
            <a:hueOff val="-1212803"/>
            <a:satOff val="-69940"/>
            <a:lumOff val="719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Data Review &amp; Reallocation</a:t>
          </a:r>
          <a:endParaRPr lang="en-US" sz="2400" b="1" kern="1200" dirty="0">
            <a:solidFill>
              <a:schemeClr val="tx1"/>
            </a:solidFill>
          </a:endParaRPr>
        </a:p>
      </dsp:txBody>
      <dsp:txXfrm>
        <a:off x="662373" y="2047389"/>
        <a:ext cx="2936761" cy="1441212"/>
      </dsp:txXfrm>
    </dsp:sp>
    <dsp:sp modelId="{D4E05824-6A39-426B-A13D-2C71BE2A30BA}">
      <dsp:nvSpPr>
        <dsp:cNvPr id="0" name=""/>
        <dsp:cNvSpPr/>
      </dsp:nvSpPr>
      <dsp:spPr>
        <a:xfrm>
          <a:off x="943499" y="1004495"/>
          <a:ext cx="2302899" cy="590574"/>
        </a:xfrm>
        <a:prstGeom prst="roundRect">
          <a:avLst/>
        </a:prstGeom>
        <a:solidFill>
          <a:schemeClr val="accent4">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0"/>
            </a:spcAft>
          </a:pPr>
          <a:r>
            <a:rPr lang="en-US" sz="1800" b="1" kern="1200" dirty="0" smtClean="0">
              <a:solidFill>
                <a:schemeClr val="tx1"/>
              </a:solidFill>
            </a:rPr>
            <a:t>Evaluation &amp; </a:t>
          </a:r>
        </a:p>
        <a:p>
          <a:pPr lvl="0" algn="ctr" defTabSz="800100">
            <a:lnSpc>
              <a:spcPct val="90000"/>
            </a:lnSpc>
            <a:spcBef>
              <a:spcPct val="0"/>
            </a:spcBef>
            <a:spcAft>
              <a:spcPts val="0"/>
            </a:spcAft>
          </a:pPr>
          <a:r>
            <a:rPr lang="en-US" sz="1800" b="1" kern="1200" dirty="0" smtClean="0">
              <a:solidFill>
                <a:schemeClr val="tx1"/>
              </a:solidFill>
            </a:rPr>
            <a:t>Planning Outcomes</a:t>
          </a:r>
          <a:endParaRPr lang="en-US" sz="1800" b="1" kern="1200" dirty="0">
            <a:solidFill>
              <a:schemeClr val="tx1"/>
            </a:solidFill>
          </a:endParaRPr>
        </a:p>
      </dsp:txBody>
      <dsp:txXfrm>
        <a:off x="972328" y="1033324"/>
        <a:ext cx="2245241" cy="532916"/>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9.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r>
              <a:rPr lang="en-US" dirty="0" smtClean="0"/>
              <a:t>Planning 101</a:t>
            </a:r>
            <a:endParaRPr lang="en-US" dirty="0"/>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r>
              <a:rPr lang="en-US" dirty="0" smtClean="0"/>
              <a:t>Updated April 2017</a:t>
            </a:r>
            <a:endParaRPr lang="en-US" dirty="0"/>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1144006C-EC4C-485C-BEF9-5CE1BA8B0C39}" type="slidenum">
              <a:rPr lang="en-US" smtClean="0"/>
              <a:t>‹#›</a:t>
            </a:fld>
            <a:endParaRPr lang="en-US" dirty="0"/>
          </a:p>
        </p:txBody>
      </p:sp>
    </p:spTree>
    <p:extLst>
      <p:ext uri="{BB962C8B-B14F-4D97-AF65-F5344CB8AC3E}">
        <p14:creationId xmlns:p14="http://schemas.microsoft.com/office/powerpoint/2010/main" val="1147665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EA7350D7-FA7E-46B8-A1DA-E08FEF394640}" type="datetimeFigureOut">
              <a:rPr lang="en-US" smtClean="0"/>
              <a:t>1/30/2018</a:t>
            </a:fld>
            <a:endParaRPr lang="en-US" dirty="0"/>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DF9BB412-6BBE-4B6F-943E-9A07238E54A2}" type="slidenum">
              <a:rPr lang="en-US" smtClean="0"/>
              <a:t>‹#›</a:t>
            </a:fld>
            <a:endParaRPr lang="en-US" dirty="0"/>
          </a:p>
        </p:txBody>
      </p:sp>
    </p:spTree>
    <p:extLst>
      <p:ext uri="{BB962C8B-B14F-4D97-AF65-F5344CB8AC3E}">
        <p14:creationId xmlns:p14="http://schemas.microsoft.com/office/powerpoint/2010/main" val="478537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1C1A5-E91E-4678-A708-112BACA1C368}" type="slidenum">
              <a:rPr lang="en-US" smtClean="0"/>
              <a:t>1</a:t>
            </a:fld>
            <a:endParaRPr lang="en-US" dirty="0"/>
          </a:p>
        </p:txBody>
      </p:sp>
    </p:spTree>
    <p:extLst>
      <p:ext uri="{BB962C8B-B14F-4D97-AF65-F5344CB8AC3E}">
        <p14:creationId xmlns:p14="http://schemas.microsoft.com/office/powerpoint/2010/main" val="792785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EGM-</a:t>
            </a:r>
          </a:p>
          <a:p>
            <a:r>
              <a:rPr lang="en-US" dirty="0" smtClean="0"/>
              <a:t>Stop and ask for questions and</a:t>
            </a:r>
            <a:r>
              <a:rPr lang="en-US" baseline="0" dirty="0" smtClean="0"/>
              <a:t> clarifications from audience.</a:t>
            </a:r>
            <a:endParaRPr lang="en-US" dirty="0" smtClean="0"/>
          </a:p>
          <a:p>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16</a:t>
            </a:fld>
            <a:endParaRPr lang="en-US" dirty="0"/>
          </a:p>
        </p:txBody>
      </p:sp>
    </p:spTree>
    <p:extLst>
      <p:ext uri="{BB962C8B-B14F-4D97-AF65-F5344CB8AC3E}">
        <p14:creationId xmlns:p14="http://schemas.microsoft.com/office/powerpoint/2010/main" val="2268983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EGM</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17</a:t>
            </a:fld>
            <a:endParaRPr lang="en-US" dirty="0"/>
          </a:p>
        </p:txBody>
      </p:sp>
    </p:spTree>
    <p:extLst>
      <p:ext uri="{BB962C8B-B14F-4D97-AF65-F5344CB8AC3E}">
        <p14:creationId xmlns:p14="http://schemas.microsoft.com/office/powerpoint/2010/main" val="1478262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B1C1A5-E91E-4678-A708-112BACA1C368}" type="slidenum">
              <a:rPr lang="en-US" smtClean="0"/>
              <a:t>18</a:t>
            </a:fld>
            <a:endParaRPr lang="en-US" dirty="0"/>
          </a:p>
        </p:txBody>
      </p:sp>
    </p:spTree>
    <p:extLst>
      <p:ext uri="{BB962C8B-B14F-4D97-AF65-F5344CB8AC3E}">
        <p14:creationId xmlns:p14="http://schemas.microsoft.com/office/powerpoint/2010/main" val="2325732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5388" indent="-286688" eaLnBrk="0" hangingPunct="0">
              <a:spcBef>
                <a:spcPct val="30000"/>
              </a:spcBef>
              <a:defRPr sz="1200">
                <a:solidFill>
                  <a:schemeClr val="tx1"/>
                </a:solidFill>
                <a:latin typeface="Calibri" pitchFamily="34" charset="0"/>
              </a:defRPr>
            </a:lvl2pPr>
            <a:lvl3pPr marL="1146751" indent="-229350" eaLnBrk="0" hangingPunct="0">
              <a:spcBef>
                <a:spcPct val="30000"/>
              </a:spcBef>
              <a:defRPr sz="1200">
                <a:solidFill>
                  <a:schemeClr val="tx1"/>
                </a:solidFill>
                <a:latin typeface="Calibri" pitchFamily="34" charset="0"/>
              </a:defRPr>
            </a:lvl3pPr>
            <a:lvl4pPr marL="1605451" indent="-229350" eaLnBrk="0" hangingPunct="0">
              <a:spcBef>
                <a:spcPct val="30000"/>
              </a:spcBef>
              <a:defRPr sz="1200">
                <a:solidFill>
                  <a:schemeClr val="tx1"/>
                </a:solidFill>
                <a:latin typeface="Calibri" pitchFamily="34" charset="0"/>
              </a:defRPr>
            </a:lvl4pPr>
            <a:lvl5pPr marL="2064152" indent="-229350" eaLnBrk="0" hangingPunct="0">
              <a:spcBef>
                <a:spcPct val="30000"/>
              </a:spcBef>
              <a:defRPr sz="1200">
                <a:solidFill>
                  <a:schemeClr val="tx1"/>
                </a:solidFill>
                <a:latin typeface="Calibri" pitchFamily="34" charset="0"/>
              </a:defRPr>
            </a:lvl5pPr>
            <a:lvl6pPr marL="2522852" indent="-229350" eaLnBrk="0" fontAlgn="base" hangingPunct="0">
              <a:spcBef>
                <a:spcPct val="30000"/>
              </a:spcBef>
              <a:spcAft>
                <a:spcPct val="0"/>
              </a:spcAft>
              <a:defRPr sz="1200">
                <a:solidFill>
                  <a:schemeClr val="tx1"/>
                </a:solidFill>
                <a:latin typeface="Calibri" pitchFamily="34" charset="0"/>
              </a:defRPr>
            </a:lvl6pPr>
            <a:lvl7pPr marL="2981552" indent="-229350" eaLnBrk="0" fontAlgn="base" hangingPunct="0">
              <a:spcBef>
                <a:spcPct val="30000"/>
              </a:spcBef>
              <a:spcAft>
                <a:spcPct val="0"/>
              </a:spcAft>
              <a:defRPr sz="1200">
                <a:solidFill>
                  <a:schemeClr val="tx1"/>
                </a:solidFill>
                <a:latin typeface="Calibri" pitchFamily="34" charset="0"/>
              </a:defRPr>
            </a:lvl7pPr>
            <a:lvl8pPr marL="3440253" indent="-229350" eaLnBrk="0" fontAlgn="base" hangingPunct="0">
              <a:spcBef>
                <a:spcPct val="30000"/>
              </a:spcBef>
              <a:spcAft>
                <a:spcPct val="0"/>
              </a:spcAft>
              <a:defRPr sz="1200">
                <a:solidFill>
                  <a:schemeClr val="tx1"/>
                </a:solidFill>
                <a:latin typeface="Calibri" pitchFamily="34" charset="0"/>
              </a:defRPr>
            </a:lvl8pPr>
            <a:lvl9pPr marL="3898953" indent="-22935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1DC9800-A189-486E-9112-9154857D0534}" type="slidenum">
              <a:rPr lang="en-US" altLang="en-US" smtClean="0">
                <a:latin typeface="CopprplGoth Bd BT" pitchFamily="34" charset="0"/>
              </a:rPr>
              <a:pPr eaLnBrk="1" hangingPunct="1">
                <a:spcBef>
                  <a:spcPct val="0"/>
                </a:spcBef>
              </a:pPr>
              <a:t>19</a:t>
            </a:fld>
            <a:endParaRPr lang="en-US" altLang="en-US" dirty="0" smtClean="0">
              <a:latin typeface="CopprplGoth Bd BT" pitchFamily="34" charset="0"/>
            </a:endParaRPr>
          </a:p>
        </p:txBody>
      </p:sp>
      <p:sp>
        <p:nvSpPr>
          <p:cNvPr id="58371" name="Rectangle 2"/>
          <p:cNvSpPr>
            <a:spLocks noGrp="1" noRot="1" noChangeAspect="1" noChangeArrowheads="1" noTextEdit="1"/>
          </p:cNvSpPr>
          <p:nvPr>
            <p:ph type="sldImg"/>
          </p:nvPr>
        </p:nvSpPr>
        <p:spPr bwMode="auto">
          <a:xfrm>
            <a:off x="425450" y="698500"/>
            <a:ext cx="6205538"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4974">
              <a:defRPr/>
            </a:pPr>
            <a:r>
              <a:rPr lang="en-US" dirty="0"/>
              <a:t>EGM</a:t>
            </a:r>
          </a:p>
          <a:p>
            <a:pPr eaLnBrk="1" hangingPunct="1"/>
            <a:endParaRPr lang="en-US" altLang="en-US" dirty="0" smtClean="0">
              <a:latin typeface="Times New Roman" pitchFamily="18" charset="0"/>
            </a:endParaRPr>
          </a:p>
        </p:txBody>
      </p:sp>
    </p:spTree>
    <p:extLst>
      <p:ext uri="{BB962C8B-B14F-4D97-AF65-F5344CB8AC3E}">
        <p14:creationId xmlns:p14="http://schemas.microsoft.com/office/powerpoint/2010/main" val="720292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a:p>
            <a:endParaRPr lang="en-US" altLang="en-US" dirty="0"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5461" indent="-286715" eaLnBrk="0" hangingPunct="0">
              <a:spcBef>
                <a:spcPct val="30000"/>
              </a:spcBef>
              <a:defRPr sz="1200">
                <a:solidFill>
                  <a:schemeClr val="tx1"/>
                </a:solidFill>
                <a:latin typeface="Calibri" pitchFamily="34" charset="0"/>
              </a:defRPr>
            </a:lvl2pPr>
            <a:lvl3pPr marL="1146863" indent="-229372" eaLnBrk="0" hangingPunct="0">
              <a:spcBef>
                <a:spcPct val="30000"/>
              </a:spcBef>
              <a:defRPr sz="1200">
                <a:solidFill>
                  <a:schemeClr val="tx1"/>
                </a:solidFill>
                <a:latin typeface="Calibri" pitchFamily="34" charset="0"/>
              </a:defRPr>
            </a:lvl3pPr>
            <a:lvl4pPr marL="1605607" indent="-229372" eaLnBrk="0" hangingPunct="0">
              <a:spcBef>
                <a:spcPct val="30000"/>
              </a:spcBef>
              <a:defRPr sz="1200">
                <a:solidFill>
                  <a:schemeClr val="tx1"/>
                </a:solidFill>
                <a:latin typeface="Calibri" pitchFamily="34" charset="0"/>
              </a:defRPr>
            </a:lvl4pPr>
            <a:lvl5pPr marL="2064353" indent="-229372" eaLnBrk="0" hangingPunct="0">
              <a:spcBef>
                <a:spcPct val="30000"/>
              </a:spcBef>
              <a:defRPr sz="1200">
                <a:solidFill>
                  <a:schemeClr val="tx1"/>
                </a:solidFill>
                <a:latin typeface="Calibri" pitchFamily="34" charset="0"/>
              </a:defRPr>
            </a:lvl5pPr>
            <a:lvl6pPr marL="2523097" indent="-229372" eaLnBrk="0" fontAlgn="base" hangingPunct="0">
              <a:spcBef>
                <a:spcPct val="30000"/>
              </a:spcBef>
              <a:spcAft>
                <a:spcPct val="0"/>
              </a:spcAft>
              <a:defRPr sz="1200">
                <a:solidFill>
                  <a:schemeClr val="tx1"/>
                </a:solidFill>
                <a:latin typeface="Calibri" pitchFamily="34" charset="0"/>
              </a:defRPr>
            </a:lvl6pPr>
            <a:lvl7pPr marL="2981842" indent="-229372" eaLnBrk="0" fontAlgn="base" hangingPunct="0">
              <a:spcBef>
                <a:spcPct val="30000"/>
              </a:spcBef>
              <a:spcAft>
                <a:spcPct val="0"/>
              </a:spcAft>
              <a:defRPr sz="1200">
                <a:solidFill>
                  <a:schemeClr val="tx1"/>
                </a:solidFill>
                <a:latin typeface="Calibri" pitchFamily="34" charset="0"/>
              </a:defRPr>
            </a:lvl7pPr>
            <a:lvl8pPr marL="3440588" indent="-229372" eaLnBrk="0" fontAlgn="base" hangingPunct="0">
              <a:spcBef>
                <a:spcPct val="30000"/>
              </a:spcBef>
              <a:spcAft>
                <a:spcPct val="0"/>
              </a:spcAft>
              <a:defRPr sz="1200">
                <a:solidFill>
                  <a:schemeClr val="tx1"/>
                </a:solidFill>
                <a:latin typeface="Calibri" pitchFamily="34" charset="0"/>
              </a:defRPr>
            </a:lvl8pPr>
            <a:lvl9pPr marL="3899332" indent="-22937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909B09E-C1D1-47FF-B6EC-BCEE79218AA6}" type="slidenum">
              <a:rPr lang="en-US" altLang="en-US" smtClean="0">
                <a:latin typeface="CopprplGoth Bd BT" pitchFamily="34" charset="0"/>
              </a:rPr>
              <a:pPr eaLnBrk="1" hangingPunct="1">
                <a:spcBef>
                  <a:spcPct val="0"/>
                </a:spcBef>
              </a:pPr>
              <a:t>22</a:t>
            </a:fld>
            <a:endParaRPr lang="en-US" altLang="en-US" dirty="0" smtClean="0">
              <a:latin typeface="CopprplGoth Bd BT" pitchFamily="34" charset="0"/>
            </a:endParaRPr>
          </a:p>
        </p:txBody>
      </p:sp>
    </p:spTree>
    <p:extLst>
      <p:ext uri="{BB962C8B-B14F-4D97-AF65-F5344CB8AC3E}">
        <p14:creationId xmlns:p14="http://schemas.microsoft.com/office/powerpoint/2010/main" val="4276089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23</a:t>
            </a:fld>
            <a:endParaRPr lang="en-US" dirty="0"/>
          </a:p>
        </p:txBody>
      </p:sp>
    </p:spTree>
    <p:extLst>
      <p:ext uri="{BB962C8B-B14F-4D97-AF65-F5344CB8AC3E}">
        <p14:creationId xmlns:p14="http://schemas.microsoft.com/office/powerpoint/2010/main" val="20276399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AMELIA</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24</a:t>
            </a:fld>
            <a:endParaRPr lang="en-US" dirty="0"/>
          </a:p>
        </p:txBody>
      </p:sp>
    </p:spTree>
    <p:extLst>
      <p:ext uri="{BB962C8B-B14F-4D97-AF65-F5344CB8AC3E}">
        <p14:creationId xmlns:p14="http://schemas.microsoft.com/office/powerpoint/2010/main" val="9666513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AMELIA</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25</a:t>
            </a:fld>
            <a:endParaRPr lang="en-US" dirty="0"/>
          </a:p>
        </p:txBody>
      </p:sp>
    </p:spTree>
    <p:extLst>
      <p:ext uri="{BB962C8B-B14F-4D97-AF65-F5344CB8AC3E}">
        <p14:creationId xmlns:p14="http://schemas.microsoft.com/office/powerpoint/2010/main" val="20518577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AMELIA</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26</a:t>
            </a:fld>
            <a:endParaRPr lang="en-US" dirty="0"/>
          </a:p>
        </p:txBody>
      </p:sp>
    </p:spTree>
    <p:extLst>
      <p:ext uri="{BB962C8B-B14F-4D97-AF65-F5344CB8AC3E}">
        <p14:creationId xmlns:p14="http://schemas.microsoft.com/office/powerpoint/2010/main" val="2521558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EGM</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29</a:t>
            </a:fld>
            <a:endParaRPr lang="en-US" dirty="0"/>
          </a:p>
        </p:txBody>
      </p:sp>
    </p:spTree>
    <p:extLst>
      <p:ext uri="{BB962C8B-B14F-4D97-AF65-F5344CB8AC3E}">
        <p14:creationId xmlns:p14="http://schemas.microsoft.com/office/powerpoint/2010/main" val="3855756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14"/>
              </a:spcBef>
              <a:buFont typeface="+mj-lt"/>
              <a:buAutoNum type="arabicPeriod"/>
            </a:pPr>
            <a:r>
              <a:rPr lang="en-US" b="1" dirty="0"/>
              <a:t>PCs bring great value </a:t>
            </a:r>
            <a:r>
              <a:rPr lang="en-US" dirty="0"/>
              <a:t>as unique community planning vehicles &amp; a source of consumer and other PLWH input &amp; decision-making role</a:t>
            </a:r>
          </a:p>
          <a:p>
            <a:pPr>
              <a:spcBef>
                <a:spcPts val="614"/>
              </a:spcBef>
              <a:buFont typeface="+mj-lt"/>
              <a:buAutoNum type="arabicPeriod"/>
            </a:pPr>
            <a:r>
              <a:rPr lang="en-US" b="1" dirty="0"/>
              <a:t>Representative &amp; reflective PCs </a:t>
            </a:r>
            <a:r>
              <a:rPr lang="en-US" dirty="0"/>
              <a:t>contribute to improved care quality &amp; positive clinical outcomes for diverse subpopulations </a:t>
            </a:r>
          </a:p>
          <a:p>
            <a:pPr>
              <a:spcBef>
                <a:spcPts val="614"/>
              </a:spcBef>
              <a:buFont typeface="+mj-lt"/>
              <a:buAutoNum type="arabicPeriod"/>
            </a:pPr>
            <a:r>
              <a:rPr lang="en-US" b="1" dirty="0"/>
              <a:t>EMAs and TGAs are most effective </a:t>
            </a:r>
            <a:r>
              <a:rPr lang="en-US" dirty="0"/>
              <a:t>when the PC/B, PCS staff, &amp; recipient work in partnership</a:t>
            </a:r>
            <a:endParaRPr lang="en-US" b="1" dirty="0"/>
          </a:p>
          <a:p>
            <a:pPr>
              <a:spcBef>
                <a:spcPts val="614"/>
              </a:spcBef>
              <a:buFont typeface="+mj-lt"/>
              <a:buAutoNum type="arabicPeriod"/>
            </a:pPr>
            <a:r>
              <a:rPr lang="en-US" b="1" dirty="0"/>
              <a:t>Rapid changes </a:t>
            </a:r>
            <a:r>
              <a:rPr lang="en-US" dirty="0"/>
              <a:t>in the HIV landscape make community planning more difficult &amp; active consumer engagement in decision making more challenging</a:t>
            </a:r>
          </a:p>
          <a:p>
            <a:pPr>
              <a:spcBef>
                <a:spcPts val="614"/>
              </a:spcBef>
              <a:buFont typeface="+mj-lt"/>
              <a:buAutoNum type="arabicPeriod"/>
            </a:pPr>
            <a:r>
              <a:rPr lang="en-US" b="1" dirty="0"/>
              <a:t>Most respondents, including recipients, </a:t>
            </a:r>
            <a:r>
              <a:rPr lang="en-US" dirty="0"/>
              <a:t>support continuation of decision-making PCs but would like fewer mandated PC slots &amp; more flexibility</a:t>
            </a:r>
          </a:p>
          <a:p>
            <a:pPr>
              <a:spcBef>
                <a:spcPts val="614"/>
              </a:spcBef>
              <a:buFont typeface="+mj-lt"/>
              <a:buAutoNum type="arabicPeriod" startAt="6"/>
            </a:pPr>
            <a:r>
              <a:rPr lang="en-US" b="1" dirty="0"/>
              <a:t>PCS staff </a:t>
            </a:r>
            <a:r>
              <a:rPr lang="en-US" dirty="0"/>
              <a:t>play a key role, but sometimes lack needed training &amp; support</a:t>
            </a:r>
          </a:p>
          <a:p>
            <a:pPr>
              <a:spcBef>
                <a:spcPts val="614"/>
              </a:spcBef>
              <a:buFont typeface="+mj-lt"/>
              <a:buAutoNum type="arabicPeriod" startAt="6"/>
            </a:pPr>
            <a:r>
              <a:rPr lang="en-US" b="1" dirty="0"/>
              <a:t>Some Part A programs are uncertain </a:t>
            </a:r>
            <a:r>
              <a:rPr lang="en-US" dirty="0"/>
              <a:t>about the extent to which PCs are still expected to be independent bodies that work in collaboration with – but are not directed by – the recipient</a:t>
            </a:r>
            <a:endParaRPr lang="en-US" b="1" dirty="0"/>
          </a:p>
          <a:p>
            <a:pPr>
              <a:spcBef>
                <a:spcPts val="614"/>
              </a:spcBef>
              <a:buFont typeface="+mj-lt"/>
              <a:buAutoNum type="arabicPeriod" startAt="6"/>
            </a:pPr>
            <a:r>
              <a:rPr lang="en-US" b="1" dirty="0"/>
              <a:t>TGAs (and a few EMAs) with limited PCS funds &amp; staffing </a:t>
            </a:r>
            <a:r>
              <a:rPr lang="en-US" dirty="0"/>
              <a:t>find it very difficult to meet all PC legislative requirements </a:t>
            </a:r>
          </a:p>
          <a:p>
            <a:pPr>
              <a:spcBef>
                <a:spcPts val="614"/>
              </a:spcBef>
              <a:buFont typeface="+mj-lt"/>
              <a:buAutoNum type="arabicPeriod" startAt="6"/>
            </a:pPr>
            <a:r>
              <a:rPr lang="en-US" b="1" dirty="0"/>
              <a:t>Reduced DMHAP/HAB focus </a:t>
            </a:r>
            <a:r>
              <a:rPr lang="en-US" dirty="0"/>
              <a:t>on PCs in recent years has negatively affected PC access to materials &amp; TA</a:t>
            </a:r>
          </a:p>
          <a:p>
            <a:pPr>
              <a:spcBef>
                <a:spcPts val="614"/>
              </a:spcBef>
              <a:buFont typeface="+mj-lt"/>
              <a:buAutoNum type="arabicPeriod" startAt="6"/>
            </a:pPr>
            <a:r>
              <a:rPr lang="en-US" b="1" dirty="0"/>
              <a:t>Advisory bodies </a:t>
            </a:r>
            <a:r>
              <a:rPr lang="en-US" dirty="0"/>
              <a:t>face considerable challenges</a:t>
            </a:r>
            <a:endParaRPr lang="en-US" b="1" dirty="0"/>
          </a:p>
          <a:p>
            <a:pPr>
              <a:spcBef>
                <a:spcPts val="614"/>
              </a:spcBef>
              <a:buFont typeface="+mj-lt"/>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F6B1C1A5-E91E-4678-A708-112BACA1C368}" type="slidenum">
              <a:rPr lang="en-US" smtClean="0"/>
              <a:t>3</a:t>
            </a:fld>
            <a:endParaRPr lang="en-US" dirty="0"/>
          </a:p>
        </p:txBody>
      </p:sp>
    </p:spTree>
    <p:extLst>
      <p:ext uri="{BB962C8B-B14F-4D97-AF65-F5344CB8AC3E}">
        <p14:creationId xmlns:p14="http://schemas.microsoft.com/office/powerpoint/2010/main" val="3965977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EGM</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30</a:t>
            </a:fld>
            <a:endParaRPr lang="en-US" dirty="0"/>
          </a:p>
        </p:txBody>
      </p:sp>
    </p:spTree>
    <p:extLst>
      <p:ext uri="{BB962C8B-B14F-4D97-AF65-F5344CB8AC3E}">
        <p14:creationId xmlns:p14="http://schemas.microsoft.com/office/powerpoint/2010/main" val="27533622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EGM</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31</a:t>
            </a:fld>
            <a:endParaRPr lang="en-US" dirty="0"/>
          </a:p>
        </p:txBody>
      </p:sp>
    </p:spTree>
    <p:extLst>
      <p:ext uri="{BB962C8B-B14F-4D97-AF65-F5344CB8AC3E}">
        <p14:creationId xmlns:p14="http://schemas.microsoft.com/office/powerpoint/2010/main" val="30634146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EGM</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32</a:t>
            </a:fld>
            <a:endParaRPr lang="en-US" dirty="0"/>
          </a:p>
        </p:txBody>
      </p:sp>
    </p:spTree>
    <p:extLst>
      <p:ext uri="{BB962C8B-B14F-4D97-AF65-F5344CB8AC3E}">
        <p14:creationId xmlns:p14="http://schemas.microsoft.com/office/powerpoint/2010/main" val="15379166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33</a:t>
            </a:fld>
            <a:endParaRPr lang="en-US" dirty="0"/>
          </a:p>
        </p:txBody>
      </p:sp>
    </p:spTree>
    <p:extLst>
      <p:ext uri="{BB962C8B-B14F-4D97-AF65-F5344CB8AC3E}">
        <p14:creationId xmlns:p14="http://schemas.microsoft.com/office/powerpoint/2010/main" val="36583719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EGM</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5461" indent="-286715" eaLnBrk="0" hangingPunct="0">
              <a:spcBef>
                <a:spcPct val="30000"/>
              </a:spcBef>
              <a:defRPr sz="1200">
                <a:solidFill>
                  <a:schemeClr val="tx1"/>
                </a:solidFill>
                <a:latin typeface="Calibri" pitchFamily="34" charset="0"/>
              </a:defRPr>
            </a:lvl2pPr>
            <a:lvl3pPr marL="1146863" indent="-229372" eaLnBrk="0" hangingPunct="0">
              <a:spcBef>
                <a:spcPct val="30000"/>
              </a:spcBef>
              <a:defRPr sz="1200">
                <a:solidFill>
                  <a:schemeClr val="tx1"/>
                </a:solidFill>
                <a:latin typeface="Calibri" pitchFamily="34" charset="0"/>
              </a:defRPr>
            </a:lvl3pPr>
            <a:lvl4pPr marL="1605607" indent="-229372" eaLnBrk="0" hangingPunct="0">
              <a:spcBef>
                <a:spcPct val="30000"/>
              </a:spcBef>
              <a:defRPr sz="1200">
                <a:solidFill>
                  <a:schemeClr val="tx1"/>
                </a:solidFill>
                <a:latin typeface="Calibri" pitchFamily="34" charset="0"/>
              </a:defRPr>
            </a:lvl4pPr>
            <a:lvl5pPr marL="2064353" indent="-229372" eaLnBrk="0" hangingPunct="0">
              <a:spcBef>
                <a:spcPct val="30000"/>
              </a:spcBef>
              <a:defRPr sz="1200">
                <a:solidFill>
                  <a:schemeClr val="tx1"/>
                </a:solidFill>
                <a:latin typeface="Calibri" pitchFamily="34" charset="0"/>
              </a:defRPr>
            </a:lvl5pPr>
            <a:lvl6pPr marL="2523097" indent="-229372" eaLnBrk="0" fontAlgn="base" hangingPunct="0">
              <a:spcBef>
                <a:spcPct val="30000"/>
              </a:spcBef>
              <a:spcAft>
                <a:spcPct val="0"/>
              </a:spcAft>
              <a:defRPr sz="1200">
                <a:solidFill>
                  <a:schemeClr val="tx1"/>
                </a:solidFill>
                <a:latin typeface="Calibri" pitchFamily="34" charset="0"/>
              </a:defRPr>
            </a:lvl6pPr>
            <a:lvl7pPr marL="2981842" indent="-229372" eaLnBrk="0" fontAlgn="base" hangingPunct="0">
              <a:spcBef>
                <a:spcPct val="30000"/>
              </a:spcBef>
              <a:spcAft>
                <a:spcPct val="0"/>
              </a:spcAft>
              <a:defRPr sz="1200">
                <a:solidFill>
                  <a:schemeClr val="tx1"/>
                </a:solidFill>
                <a:latin typeface="Calibri" pitchFamily="34" charset="0"/>
              </a:defRPr>
            </a:lvl7pPr>
            <a:lvl8pPr marL="3440588" indent="-229372" eaLnBrk="0" fontAlgn="base" hangingPunct="0">
              <a:spcBef>
                <a:spcPct val="30000"/>
              </a:spcBef>
              <a:spcAft>
                <a:spcPct val="0"/>
              </a:spcAft>
              <a:defRPr sz="1200">
                <a:solidFill>
                  <a:schemeClr val="tx1"/>
                </a:solidFill>
                <a:latin typeface="Calibri" pitchFamily="34" charset="0"/>
              </a:defRPr>
            </a:lvl8pPr>
            <a:lvl9pPr marL="3899332" indent="-229372"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909B09E-C1D1-47FF-B6EC-BCEE79218AA6}" type="slidenum">
              <a:rPr lang="en-US" altLang="en-US" smtClean="0">
                <a:latin typeface="CopprplGoth Bd BT" pitchFamily="34" charset="0"/>
              </a:rPr>
              <a:pPr eaLnBrk="1" hangingPunct="1">
                <a:spcBef>
                  <a:spcPct val="0"/>
                </a:spcBef>
              </a:pPr>
              <a:t>37</a:t>
            </a:fld>
            <a:endParaRPr lang="en-US" altLang="en-US" dirty="0" smtClean="0">
              <a:latin typeface="CopprplGoth Bd BT" pitchFamily="34" charset="0"/>
            </a:endParaRPr>
          </a:p>
        </p:txBody>
      </p:sp>
    </p:spTree>
    <p:extLst>
      <p:ext uri="{BB962C8B-B14F-4D97-AF65-F5344CB8AC3E}">
        <p14:creationId xmlns:p14="http://schemas.microsoft.com/office/powerpoint/2010/main" val="40384252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xfrm>
            <a:off x="939802" y="4421190"/>
            <a:ext cx="5173663" cy="4189412"/>
          </a:xfrm>
        </p:spPr>
        <p:txBody>
          <a:bodyPr/>
          <a:lstStyle/>
          <a:p>
            <a:r>
              <a:rPr lang="en-US" sz="2400" dirty="0"/>
              <a:t>Data collected/analyzed as part of the epi profile and needs assessment</a:t>
            </a:r>
          </a:p>
          <a:p>
            <a:r>
              <a:rPr lang="en-US" sz="2400" dirty="0"/>
              <a:t>Most recent HIV Care Continuum for the jurisdiction</a:t>
            </a:r>
          </a:p>
          <a:p>
            <a:pPr lvl="1"/>
            <a:r>
              <a:rPr lang="en-US" sz="2500" dirty="0">
                <a:solidFill>
                  <a:srgbClr val="7030A0"/>
                </a:solidFill>
              </a:rPr>
              <a:t>Population health level</a:t>
            </a:r>
          </a:p>
          <a:p>
            <a:pPr lvl="1"/>
            <a:r>
              <a:rPr lang="en-US" sz="2500" dirty="0">
                <a:solidFill>
                  <a:srgbClr val="7030A0"/>
                </a:solidFill>
              </a:rPr>
              <a:t>RWHAP level</a:t>
            </a:r>
          </a:p>
          <a:p>
            <a:pPr lvl="1"/>
            <a:r>
              <a:rPr lang="en-US" sz="2500" dirty="0">
                <a:solidFill>
                  <a:srgbClr val="7030A0"/>
                </a:solidFill>
              </a:rPr>
              <a:t>Specific subpopulations</a:t>
            </a:r>
          </a:p>
          <a:p>
            <a:r>
              <a:rPr lang="en-US" sz="2400" dirty="0"/>
              <a:t>Data from prevention, especially testing data</a:t>
            </a:r>
          </a:p>
          <a:p>
            <a:r>
              <a:rPr lang="en-US" sz="2400" dirty="0"/>
              <a:t>Program data: </a:t>
            </a:r>
          </a:p>
          <a:p>
            <a:pPr lvl="1"/>
            <a:r>
              <a:rPr lang="en-US" sz="2000" dirty="0"/>
              <a:t>Client characteristics from Ryan White Service Report (RSR)</a:t>
            </a:r>
            <a:endParaRPr lang="en-US" sz="1500" dirty="0"/>
          </a:p>
          <a:p>
            <a:pPr lvl="1"/>
            <a:r>
              <a:rPr lang="en-US" sz="1900" dirty="0"/>
              <a:t>Service utilization data, including disparities in access to services among PLWH groups</a:t>
            </a:r>
          </a:p>
          <a:p>
            <a:pPr lvl="1"/>
            <a:r>
              <a:rPr lang="en-US" sz="1900" dirty="0"/>
              <a:t>Service expenditures </a:t>
            </a:r>
          </a:p>
          <a:p>
            <a:r>
              <a:rPr lang="en-US" sz="2400" dirty="0"/>
              <a:t>Quality Management and other performance and outcomes data</a:t>
            </a:r>
          </a:p>
          <a:p>
            <a:endParaRPr lang="en-US" altLang="en-US" dirty="0" smtClean="0">
              <a:latin typeface="Arial" pitchFamily="34" charset="0"/>
              <a:cs typeface="Arial" pitchFamily="34" charset="0"/>
            </a:endParaRPr>
          </a:p>
        </p:txBody>
      </p:sp>
    </p:spTree>
    <p:extLst>
      <p:ext uri="{BB962C8B-B14F-4D97-AF65-F5344CB8AC3E}">
        <p14:creationId xmlns:p14="http://schemas.microsoft.com/office/powerpoint/2010/main" val="25613623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EGM</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39</a:t>
            </a:fld>
            <a:endParaRPr lang="en-US" dirty="0"/>
          </a:p>
        </p:txBody>
      </p:sp>
    </p:spTree>
    <p:extLst>
      <p:ext uri="{BB962C8B-B14F-4D97-AF65-F5344CB8AC3E}">
        <p14:creationId xmlns:p14="http://schemas.microsoft.com/office/powerpoint/2010/main" val="41736529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40</a:t>
            </a:fld>
            <a:endParaRPr lang="en-US" dirty="0"/>
          </a:p>
        </p:txBody>
      </p:sp>
    </p:spTree>
    <p:extLst>
      <p:ext uri="{BB962C8B-B14F-4D97-AF65-F5344CB8AC3E}">
        <p14:creationId xmlns:p14="http://schemas.microsoft.com/office/powerpoint/2010/main" val="38710965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41</a:t>
            </a:fld>
            <a:endParaRPr lang="en-US" dirty="0"/>
          </a:p>
        </p:txBody>
      </p:sp>
    </p:spTree>
    <p:extLst>
      <p:ext uri="{BB962C8B-B14F-4D97-AF65-F5344CB8AC3E}">
        <p14:creationId xmlns:p14="http://schemas.microsoft.com/office/powerpoint/2010/main" val="41738841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EGM</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43</a:t>
            </a:fld>
            <a:endParaRPr lang="en-US" dirty="0"/>
          </a:p>
        </p:txBody>
      </p:sp>
    </p:spTree>
    <p:extLst>
      <p:ext uri="{BB962C8B-B14F-4D97-AF65-F5344CB8AC3E}">
        <p14:creationId xmlns:p14="http://schemas.microsoft.com/office/powerpoint/2010/main" val="3578524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4974">
              <a:defRPr/>
            </a:pPr>
            <a:r>
              <a:rPr lang="en-US" dirty="0" smtClean="0"/>
              <a:t>Comprehensive/integrated planning plays a central role in the revised annual planning</a:t>
            </a:r>
            <a:r>
              <a:rPr lang="en-US" baseline="0" dirty="0" smtClean="0"/>
              <a:t> cycle, </a:t>
            </a:r>
          </a:p>
          <a:p>
            <a:pPr defTabSz="934974">
              <a:defRPr/>
            </a:pPr>
            <a:r>
              <a:rPr lang="en-US" baseline="0" dirty="0" smtClean="0"/>
              <a:t>especially with a new, 5-year plan, review and updating of the plan will be very important</a:t>
            </a:r>
            <a:endParaRPr lang="en-US" dirty="0" smtClean="0"/>
          </a:p>
          <a:p>
            <a:endParaRPr lang="en-US" dirty="0"/>
          </a:p>
        </p:txBody>
      </p:sp>
      <p:sp>
        <p:nvSpPr>
          <p:cNvPr id="4" name="Slide Number Placeholder 3"/>
          <p:cNvSpPr>
            <a:spLocks noGrp="1"/>
          </p:cNvSpPr>
          <p:nvPr>
            <p:ph type="sldNum" sz="quarter" idx="10"/>
          </p:nvPr>
        </p:nvSpPr>
        <p:spPr/>
        <p:txBody>
          <a:bodyPr/>
          <a:lstStyle/>
          <a:p>
            <a:fld id="{F6B1C1A5-E91E-4678-A708-112BACA1C368}" type="slidenum">
              <a:rPr lang="en-US" smtClean="0"/>
              <a:t>5</a:t>
            </a:fld>
            <a:endParaRPr lang="en-US" dirty="0"/>
          </a:p>
        </p:txBody>
      </p:sp>
    </p:spTree>
    <p:extLst>
      <p:ext uri="{BB962C8B-B14F-4D97-AF65-F5344CB8AC3E}">
        <p14:creationId xmlns:p14="http://schemas.microsoft.com/office/powerpoint/2010/main" val="11142314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811240A2-F81F-4821-8CA4-D01C6462749B}" type="slidenum">
              <a:rPr lang="en-US" altLang="en-US" smtClean="0"/>
              <a:pPr/>
              <a:t>44</a:t>
            </a:fld>
            <a:endParaRPr lang="en-US" altLang="en-US" dirty="0"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xfrm>
            <a:off x="940435" y="4421823"/>
            <a:ext cx="5172393" cy="4189095"/>
          </a:xfrm>
          <a:noFill/>
        </p:spPr>
        <p:txBody>
          <a:bodyPr/>
          <a:lstStyle/>
          <a:p>
            <a:pPr eaLnBrk="1" hangingPunct="1"/>
            <a:endParaRPr lang="en-US" altLang="en-US" dirty="0" smtClean="0"/>
          </a:p>
        </p:txBody>
      </p:sp>
    </p:spTree>
    <p:extLst>
      <p:ext uri="{BB962C8B-B14F-4D97-AF65-F5344CB8AC3E}">
        <p14:creationId xmlns:p14="http://schemas.microsoft.com/office/powerpoint/2010/main" val="12419070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45</a:t>
            </a:fld>
            <a:endParaRPr lang="en-US" dirty="0"/>
          </a:p>
        </p:txBody>
      </p:sp>
    </p:spTree>
    <p:extLst>
      <p:ext uri="{BB962C8B-B14F-4D97-AF65-F5344CB8AC3E}">
        <p14:creationId xmlns:p14="http://schemas.microsoft.com/office/powerpoint/2010/main" val="36350621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59666" indent="-292179">
              <a:defRPr>
                <a:solidFill>
                  <a:schemeClr val="tx1"/>
                </a:solidFill>
                <a:latin typeface="Arial" panose="020B0604020202020204" pitchFamily="34" charset="0"/>
              </a:defRPr>
            </a:lvl2pPr>
            <a:lvl3pPr marL="1168718" indent="-233744">
              <a:defRPr>
                <a:solidFill>
                  <a:schemeClr val="tx1"/>
                </a:solidFill>
                <a:latin typeface="Arial" panose="020B0604020202020204" pitchFamily="34" charset="0"/>
              </a:defRPr>
            </a:lvl3pPr>
            <a:lvl4pPr marL="1636205" indent="-233744">
              <a:defRPr>
                <a:solidFill>
                  <a:schemeClr val="tx1"/>
                </a:solidFill>
                <a:latin typeface="Arial" panose="020B0604020202020204" pitchFamily="34" charset="0"/>
              </a:defRPr>
            </a:lvl4pPr>
            <a:lvl5pPr marL="2103692" indent="-233744">
              <a:defRPr>
                <a:solidFill>
                  <a:schemeClr val="tx1"/>
                </a:solidFill>
                <a:latin typeface="Arial" panose="020B0604020202020204" pitchFamily="34" charset="0"/>
              </a:defRPr>
            </a:lvl5pPr>
            <a:lvl6pPr marL="2571179" indent="-233744" eaLnBrk="0" fontAlgn="base" hangingPunct="0">
              <a:spcBef>
                <a:spcPct val="0"/>
              </a:spcBef>
              <a:spcAft>
                <a:spcPct val="0"/>
              </a:spcAft>
              <a:defRPr>
                <a:solidFill>
                  <a:schemeClr val="tx1"/>
                </a:solidFill>
                <a:latin typeface="Arial" panose="020B0604020202020204" pitchFamily="34" charset="0"/>
              </a:defRPr>
            </a:lvl6pPr>
            <a:lvl7pPr marL="3038666" indent="-233744" eaLnBrk="0" fontAlgn="base" hangingPunct="0">
              <a:spcBef>
                <a:spcPct val="0"/>
              </a:spcBef>
              <a:spcAft>
                <a:spcPct val="0"/>
              </a:spcAft>
              <a:defRPr>
                <a:solidFill>
                  <a:schemeClr val="tx1"/>
                </a:solidFill>
                <a:latin typeface="Arial" panose="020B0604020202020204" pitchFamily="34" charset="0"/>
              </a:defRPr>
            </a:lvl7pPr>
            <a:lvl8pPr marL="3506153" indent="-233744" eaLnBrk="0" fontAlgn="base" hangingPunct="0">
              <a:spcBef>
                <a:spcPct val="0"/>
              </a:spcBef>
              <a:spcAft>
                <a:spcPct val="0"/>
              </a:spcAft>
              <a:defRPr>
                <a:solidFill>
                  <a:schemeClr val="tx1"/>
                </a:solidFill>
                <a:latin typeface="Arial" panose="020B0604020202020204" pitchFamily="34" charset="0"/>
              </a:defRPr>
            </a:lvl8pPr>
            <a:lvl9pPr marL="3973640" indent="-233744" eaLnBrk="0" fontAlgn="base" hangingPunct="0">
              <a:spcBef>
                <a:spcPct val="0"/>
              </a:spcBef>
              <a:spcAft>
                <a:spcPct val="0"/>
              </a:spcAft>
              <a:defRPr>
                <a:solidFill>
                  <a:schemeClr val="tx1"/>
                </a:solidFill>
                <a:latin typeface="Arial" panose="020B0604020202020204" pitchFamily="34" charset="0"/>
              </a:defRPr>
            </a:lvl9pPr>
          </a:lstStyle>
          <a:p>
            <a:fld id="{2B967AE1-AF4B-4A6E-B0E0-D020827A2ED6}" type="slidenum">
              <a:rPr lang="en-US" altLang="en-US" smtClean="0"/>
              <a:pPr/>
              <a:t>47</a:t>
            </a:fld>
            <a:endParaRPr lang="en-US" altLang="en-US"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xfrm>
            <a:off x="940435" y="4421823"/>
            <a:ext cx="5172393" cy="4189095"/>
          </a:xfrm>
          <a:noFill/>
        </p:spPr>
        <p:txBody>
          <a:bodyPr/>
          <a:lstStyle/>
          <a:p>
            <a:pPr eaLnBrk="1" hangingPunct="1"/>
            <a:endParaRPr lang="en-US" altLang="en-US" dirty="0" smtClean="0"/>
          </a:p>
        </p:txBody>
      </p:sp>
    </p:spTree>
    <p:extLst>
      <p:ext uri="{BB962C8B-B14F-4D97-AF65-F5344CB8AC3E}">
        <p14:creationId xmlns:p14="http://schemas.microsoft.com/office/powerpoint/2010/main" val="37925599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EGM</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49</a:t>
            </a:fld>
            <a:endParaRPr lang="en-US" dirty="0"/>
          </a:p>
        </p:txBody>
      </p:sp>
    </p:spTree>
    <p:extLst>
      <p:ext uri="{BB962C8B-B14F-4D97-AF65-F5344CB8AC3E}">
        <p14:creationId xmlns:p14="http://schemas.microsoft.com/office/powerpoint/2010/main" val="22562412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EGM</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50</a:t>
            </a:fld>
            <a:endParaRPr lang="en-US" dirty="0"/>
          </a:p>
        </p:txBody>
      </p:sp>
    </p:spTree>
    <p:extLst>
      <p:ext uri="{BB962C8B-B14F-4D97-AF65-F5344CB8AC3E}">
        <p14:creationId xmlns:p14="http://schemas.microsoft.com/office/powerpoint/2010/main" val="20135161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EGM</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52</a:t>
            </a:fld>
            <a:endParaRPr lang="en-US" dirty="0"/>
          </a:p>
        </p:txBody>
      </p:sp>
    </p:spTree>
    <p:extLst>
      <p:ext uri="{BB962C8B-B14F-4D97-AF65-F5344CB8AC3E}">
        <p14:creationId xmlns:p14="http://schemas.microsoft.com/office/powerpoint/2010/main" val="40426550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53</a:t>
            </a:fld>
            <a:endParaRPr lang="en-US" dirty="0"/>
          </a:p>
        </p:txBody>
      </p:sp>
    </p:spTree>
    <p:extLst>
      <p:ext uri="{BB962C8B-B14F-4D97-AF65-F5344CB8AC3E}">
        <p14:creationId xmlns:p14="http://schemas.microsoft.com/office/powerpoint/2010/main" val="2680382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7</a:t>
            </a:fld>
            <a:endParaRPr lang="en-US" dirty="0"/>
          </a:p>
        </p:txBody>
      </p:sp>
    </p:spTree>
    <p:extLst>
      <p:ext uri="{BB962C8B-B14F-4D97-AF65-F5344CB8AC3E}">
        <p14:creationId xmlns:p14="http://schemas.microsoft.com/office/powerpoint/2010/main" val="2008613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EGM</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8</a:t>
            </a:fld>
            <a:endParaRPr lang="en-US" dirty="0"/>
          </a:p>
        </p:txBody>
      </p:sp>
    </p:spTree>
    <p:extLst>
      <p:ext uri="{BB962C8B-B14F-4D97-AF65-F5344CB8AC3E}">
        <p14:creationId xmlns:p14="http://schemas.microsoft.com/office/powerpoint/2010/main" val="1125522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Two other examples, both from the anti-poverty program. </a:t>
            </a:r>
          </a:p>
          <a:p>
            <a:r>
              <a:rPr lang="en-US" baseline="0" dirty="0" smtClean="0"/>
              <a:t>1. Community action agencies (CAAs) established by the Economic Opportunity Act – the War on Poverty – in 1964. There are about 1,000 of them today, some private nonprofit and some public agencies. Originally, “maximum feasible representation” of the poor meant that many agencies had a majority of low-income people on their boards. The passage of the Green Amendment in 1967 required 1/3 public officials and 1/3 representatives of the private sector, and reduced low-income representation to 1/3. Today, board membership must be </a:t>
            </a:r>
            <a:r>
              <a:rPr lang="en-US" dirty="0"/>
              <a:t>at least 1/3 people from the low-income community, exactly 1/3 be public officials, and up to 1/3 members from the private sector</a:t>
            </a:r>
          </a:p>
          <a:p>
            <a:r>
              <a:rPr lang="en-US" dirty="0" smtClean="0"/>
              <a:t>2. Community</a:t>
            </a:r>
            <a:r>
              <a:rPr lang="en-US" baseline="0" dirty="0" smtClean="0"/>
              <a:t> health centers (FQHCs), established as part of the War on Poverty, must have center patients be a majority of members of their governing boards</a:t>
            </a:r>
          </a:p>
          <a:p>
            <a:endParaRPr lang="en-US" dirty="0"/>
          </a:p>
        </p:txBody>
      </p:sp>
      <p:sp>
        <p:nvSpPr>
          <p:cNvPr id="4" name="Slide Number Placeholder 3"/>
          <p:cNvSpPr>
            <a:spLocks noGrp="1"/>
          </p:cNvSpPr>
          <p:nvPr>
            <p:ph type="sldNum" sz="quarter" idx="10"/>
          </p:nvPr>
        </p:nvSpPr>
        <p:spPr/>
        <p:txBody>
          <a:bodyPr/>
          <a:lstStyle/>
          <a:p>
            <a:fld id="{F6B1C1A5-E91E-4678-A708-112BACA1C368}" type="slidenum">
              <a:rPr lang="en-US" smtClean="0"/>
              <a:t>10</a:t>
            </a:fld>
            <a:endParaRPr lang="en-US" dirty="0"/>
          </a:p>
        </p:txBody>
      </p:sp>
    </p:spTree>
    <p:extLst>
      <p:ext uri="{BB962C8B-B14F-4D97-AF65-F5344CB8AC3E}">
        <p14:creationId xmlns:p14="http://schemas.microsoft.com/office/powerpoint/2010/main" val="3439520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11</a:t>
            </a:fld>
            <a:endParaRPr lang="en-US" dirty="0"/>
          </a:p>
        </p:txBody>
      </p:sp>
    </p:spTree>
    <p:extLst>
      <p:ext uri="{BB962C8B-B14F-4D97-AF65-F5344CB8AC3E}">
        <p14:creationId xmlns:p14="http://schemas.microsoft.com/office/powerpoint/2010/main" val="1384681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key</a:t>
            </a:r>
            <a:r>
              <a:rPr lang="en-US" baseline="0" dirty="0" smtClean="0"/>
              <a:t> planning responsibilities of a PC/B:</a:t>
            </a:r>
          </a:p>
          <a:p>
            <a:pPr>
              <a:spcBef>
                <a:spcPts val="205"/>
              </a:spcBef>
            </a:pPr>
            <a:r>
              <a:rPr lang="en-US" b="1" dirty="0"/>
              <a:t>Comprehensive Planning: </a:t>
            </a:r>
            <a:r>
              <a:rPr lang="en-US" dirty="0"/>
              <a:t>Develop a comprehensive plan for the organization and delivery of health and support services </a:t>
            </a:r>
          </a:p>
          <a:p>
            <a:pPr>
              <a:spcBef>
                <a:spcPts val="205"/>
              </a:spcBef>
            </a:pPr>
            <a:r>
              <a:rPr lang="en-US" b="1" dirty="0"/>
              <a:t>Needs Assessment: </a:t>
            </a:r>
            <a:r>
              <a:rPr lang="en-US" dirty="0"/>
              <a:t>Determine the size and demographics of the population of individuals with HIV/AIDS and determine the needs of this population</a:t>
            </a:r>
          </a:p>
          <a:p>
            <a:pPr>
              <a:spcBef>
                <a:spcPts val="205"/>
              </a:spcBef>
            </a:pPr>
            <a:r>
              <a:rPr lang="en-US" b="1" dirty="0"/>
              <a:t>Priority Setting and Resource Allocations: </a:t>
            </a:r>
            <a:r>
              <a:rPr lang="en-US" dirty="0"/>
              <a:t>Establish priorities for the allocation of funds within the eligible area, including how best to meet each such priority and additional factors that a recipient should consider in allocating funds under a grant</a:t>
            </a:r>
          </a:p>
          <a:p>
            <a:pPr>
              <a:spcBef>
                <a:spcPts val="205"/>
              </a:spcBef>
            </a:pPr>
            <a:endParaRPr lang="en-US" dirty="0"/>
          </a:p>
          <a:p>
            <a:pPr>
              <a:spcBef>
                <a:spcPts val="205"/>
              </a:spcBef>
            </a:pPr>
            <a:r>
              <a:rPr lang="en-US" dirty="0"/>
              <a:t>Plus some supporting roles, mostly carried out in collaboration with the recipient</a:t>
            </a:r>
          </a:p>
          <a:p>
            <a:pPr>
              <a:spcBef>
                <a:spcPts val="205"/>
              </a:spcBef>
            </a:pPr>
            <a:r>
              <a:rPr lang="en-US" dirty="0"/>
              <a:t>Note: Evaluating the cost and outcomes effectiveness of services is an optional PC role.</a:t>
            </a:r>
          </a:p>
          <a:p>
            <a:pPr>
              <a:spcBef>
                <a:spcPts val="205"/>
              </a:spcBef>
            </a:pPr>
            <a:endParaRPr lang="en-US" dirty="0"/>
          </a:p>
          <a:p>
            <a:pPr>
              <a:spcBef>
                <a:spcPts val="205"/>
              </a:spcBef>
            </a:pPr>
            <a:r>
              <a:rPr lang="en-US" dirty="0"/>
              <a:t>One other special role that is often not fully understood: </a:t>
            </a:r>
          </a:p>
          <a:p>
            <a:pPr>
              <a:spcBef>
                <a:spcPts val="205"/>
              </a:spcBef>
            </a:pPr>
            <a:r>
              <a:rPr lang="en-US" b="1" dirty="0"/>
              <a:t>Assessment of the Administrative Mechanism: </a:t>
            </a:r>
            <a:r>
              <a:rPr lang="en-US" dirty="0"/>
              <a:t>Assess the efficiency of the administrative mechanism in rapidly allocating funds to the areas of greatest need within the eligible area </a:t>
            </a:r>
          </a:p>
          <a:p>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13</a:t>
            </a:fld>
            <a:endParaRPr lang="en-US" dirty="0"/>
          </a:p>
        </p:txBody>
      </p:sp>
    </p:spTree>
    <p:extLst>
      <p:ext uri="{BB962C8B-B14F-4D97-AF65-F5344CB8AC3E}">
        <p14:creationId xmlns:p14="http://schemas.microsoft.com/office/powerpoint/2010/main" val="748905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EGM-</a:t>
            </a:r>
          </a:p>
          <a:p>
            <a:r>
              <a:rPr lang="en-US" dirty="0" smtClean="0"/>
              <a:t>Stress work plan</a:t>
            </a:r>
            <a:endParaRPr lang="en-US" dirty="0"/>
          </a:p>
        </p:txBody>
      </p:sp>
      <p:sp>
        <p:nvSpPr>
          <p:cNvPr id="4" name="Slide Number Placeholder 3"/>
          <p:cNvSpPr>
            <a:spLocks noGrp="1"/>
          </p:cNvSpPr>
          <p:nvPr>
            <p:ph type="sldNum" sz="quarter" idx="10"/>
          </p:nvPr>
        </p:nvSpPr>
        <p:spPr/>
        <p:txBody>
          <a:bodyPr/>
          <a:lstStyle/>
          <a:p>
            <a:fld id="{C89A25D0-8027-44D8-8096-2CEFD5879009}" type="slidenum">
              <a:rPr lang="en-US" smtClean="0"/>
              <a:t>15</a:t>
            </a:fld>
            <a:endParaRPr lang="en-US" dirty="0"/>
          </a:p>
        </p:txBody>
      </p:sp>
    </p:spTree>
    <p:extLst>
      <p:ext uri="{BB962C8B-B14F-4D97-AF65-F5344CB8AC3E}">
        <p14:creationId xmlns:p14="http://schemas.microsoft.com/office/powerpoint/2010/main" val="1395947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400" b="1">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200" b="1">
                <a:solidFill>
                  <a:srgbClr val="002060"/>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3</a:t>
            </a:r>
            <a:endParaRPr lang="en-US" dirty="0"/>
          </a:p>
        </p:txBody>
      </p:sp>
      <p:sp>
        <p:nvSpPr>
          <p:cNvPr id="6" name="Slide Number Placeholder 5"/>
          <p:cNvSpPr>
            <a:spLocks noGrp="1"/>
          </p:cNvSpPr>
          <p:nvPr>
            <p:ph type="sldNum" sz="quarter" idx="12"/>
          </p:nvPr>
        </p:nvSpPr>
        <p:spPr/>
        <p:txBody>
          <a:bodyPr/>
          <a:lstStyle/>
          <a:p>
            <a:fld id="{13122707-87AD-4BE3-B63D-F5699C599DD3}" type="slidenum">
              <a:rPr lang="en-US" smtClean="0"/>
              <a:t>‹#›</a:t>
            </a:fld>
            <a:endParaRPr lang="en-US" dirty="0"/>
          </a:p>
        </p:txBody>
      </p:sp>
    </p:spTree>
    <p:extLst>
      <p:ext uri="{BB962C8B-B14F-4D97-AF65-F5344CB8AC3E}">
        <p14:creationId xmlns:p14="http://schemas.microsoft.com/office/powerpoint/2010/main" val="4204712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3</a:t>
            </a:r>
            <a:endParaRPr lang="en-US" dirty="0"/>
          </a:p>
        </p:txBody>
      </p:sp>
      <p:sp>
        <p:nvSpPr>
          <p:cNvPr id="6" name="Slide Number Placeholder 5"/>
          <p:cNvSpPr>
            <a:spLocks noGrp="1"/>
          </p:cNvSpPr>
          <p:nvPr>
            <p:ph type="sldNum" sz="quarter" idx="12"/>
          </p:nvPr>
        </p:nvSpPr>
        <p:spPr/>
        <p:txBody>
          <a:bodyPr/>
          <a:lstStyle/>
          <a:p>
            <a:fld id="{13122707-87AD-4BE3-B63D-F5699C599DD3}" type="slidenum">
              <a:rPr lang="en-US" smtClean="0"/>
              <a:t>‹#›</a:t>
            </a:fld>
            <a:endParaRPr lang="en-US" dirty="0"/>
          </a:p>
        </p:txBody>
      </p:sp>
    </p:spTree>
    <p:extLst>
      <p:ext uri="{BB962C8B-B14F-4D97-AF65-F5344CB8AC3E}">
        <p14:creationId xmlns:p14="http://schemas.microsoft.com/office/powerpoint/2010/main" val="893062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3</a:t>
            </a:r>
            <a:endParaRPr lang="en-US" dirty="0"/>
          </a:p>
        </p:txBody>
      </p:sp>
      <p:sp>
        <p:nvSpPr>
          <p:cNvPr id="6" name="Slide Number Placeholder 5"/>
          <p:cNvSpPr>
            <a:spLocks noGrp="1"/>
          </p:cNvSpPr>
          <p:nvPr>
            <p:ph type="sldNum" sz="quarter" idx="12"/>
          </p:nvPr>
        </p:nvSpPr>
        <p:spPr/>
        <p:txBody>
          <a:bodyPr/>
          <a:lstStyle/>
          <a:p>
            <a:fld id="{13122707-87AD-4BE3-B63D-F5699C599DD3}" type="slidenum">
              <a:rPr lang="en-US" smtClean="0"/>
              <a:t>‹#›</a:t>
            </a:fld>
            <a:endParaRPr lang="en-US" dirty="0"/>
          </a:p>
        </p:txBody>
      </p:sp>
    </p:spTree>
    <p:extLst>
      <p:ext uri="{BB962C8B-B14F-4D97-AF65-F5344CB8AC3E}">
        <p14:creationId xmlns:p14="http://schemas.microsoft.com/office/powerpoint/2010/main" val="2013832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2618" y="365125"/>
            <a:ext cx="10841182" cy="1325563"/>
          </a:xfrm>
        </p:spPr>
        <p:txBody>
          <a:bodyPr>
            <a:normAutofit/>
          </a:bodyPr>
          <a:lstStyle>
            <a:lvl1pPr>
              <a:defRPr sz="3400"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2618" y="1825625"/>
            <a:ext cx="10841182" cy="4351338"/>
          </a:xfrm>
        </p:spPr>
        <p:txBody>
          <a:bodyPr/>
          <a:lstStyle>
            <a:lvl1pPr marL="228600" indent="-228600">
              <a:buClr>
                <a:srgbClr val="002060"/>
              </a:buClr>
              <a:buFont typeface="Wingdings" panose="05000000000000000000" pitchFamily="2" charset="2"/>
              <a:buChar char="§"/>
              <a:defRPr>
                <a:latin typeface="Arial" panose="020B0604020202020204" pitchFamily="34" charset="0"/>
                <a:cs typeface="Arial" panose="020B0604020202020204" pitchFamily="34" charset="0"/>
              </a:defRPr>
            </a:lvl1pPr>
            <a:lvl2pPr marL="685800" indent="-228600">
              <a:buClr>
                <a:srgbClr val="002060"/>
              </a:buClr>
              <a:buFont typeface="Symbol" panose="05050102010706020507" pitchFamily="18" charset="2"/>
              <a:buChar char="-"/>
              <a:defRPr sz="2600"/>
            </a:lvl2pPr>
            <a:lvl3pPr>
              <a:defRPr sz="24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3</a:t>
            </a:r>
            <a:endParaRPr lang="en-US" dirty="0"/>
          </a:p>
        </p:txBody>
      </p:sp>
      <p:sp>
        <p:nvSpPr>
          <p:cNvPr id="6" name="Slide Number Placeholder 5"/>
          <p:cNvSpPr>
            <a:spLocks noGrp="1"/>
          </p:cNvSpPr>
          <p:nvPr>
            <p:ph type="sldNum" sz="quarter" idx="12"/>
          </p:nvPr>
        </p:nvSpPr>
        <p:spPr/>
        <p:txBody>
          <a:bodyPr/>
          <a:lstStyle/>
          <a:p>
            <a:fld id="{3554D62F-44D0-4D4A-BF79-63F211B4356E}" type="slidenum">
              <a:rPr lang="en-US" smtClean="0"/>
              <a:pPr/>
              <a:t>‹#›</a:t>
            </a:fld>
            <a:endParaRPr lang="en-US" dirty="0"/>
          </a:p>
        </p:txBody>
      </p:sp>
    </p:spTree>
    <p:extLst>
      <p:ext uri="{BB962C8B-B14F-4D97-AF65-F5344CB8AC3E}">
        <p14:creationId xmlns:p14="http://schemas.microsoft.com/office/powerpoint/2010/main" val="389796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4400" b="1">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3</a:t>
            </a:r>
            <a:endParaRPr lang="en-US" dirty="0"/>
          </a:p>
        </p:txBody>
      </p:sp>
      <p:sp>
        <p:nvSpPr>
          <p:cNvPr id="6" name="Slide Number Placeholder 5"/>
          <p:cNvSpPr>
            <a:spLocks noGrp="1"/>
          </p:cNvSpPr>
          <p:nvPr>
            <p:ph type="sldNum" sz="quarter" idx="12"/>
          </p:nvPr>
        </p:nvSpPr>
        <p:spPr/>
        <p:txBody>
          <a:bodyPr/>
          <a:lstStyle/>
          <a:p>
            <a:fld id="{13122707-87AD-4BE3-B63D-F5699C599DD3}" type="slidenum">
              <a:rPr lang="en-US" smtClean="0"/>
              <a:t>‹#›</a:t>
            </a:fld>
            <a:endParaRPr lang="en-US" dirty="0"/>
          </a:p>
        </p:txBody>
      </p:sp>
    </p:spTree>
    <p:extLst>
      <p:ext uri="{BB962C8B-B14F-4D97-AF65-F5344CB8AC3E}">
        <p14:creationId xmlns:p14="http://schemas.microsoft.com/office/powerpoint/2010/main" val="59693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3</a:t>
            </a:r>
            <a:endParaRPr lang="en-US" dirty="0"/>
          </a:p>
        </p:txBody>
      </p:sp>
      <p:sp>
        <p:nvSpPr>
          <p:cNvPr id="7" name="Slide Number Placeholder 6"/>
          <p:cNvSpPr>
            <a:spLocks noGrp="1"/>
          </p:cNvSpPr>
          <p:nvPr>
            <p:ph type="sldNum" sz="quarter" idx="12"/>
          </p:nvPr>
        </p:nvSpPr>
        <p:spPr/>
        <p:txBody>
          <a:bodyPr/>
          <a:lstStyle/>
          <a:p>
            <a:fld id="{13122707-87AD-4BE3-B63D-F5699C599DD3}" type="slidenum">
              <a:rPr lang="en-US" smtClean="0"/>
              <a:t>‹#›</a:t>
            </a:fld>
            <a:endParaRPr lang="en-US" dirty="0"/>
          </a:p>
        </p:txBody>
      </p:sp>
    </p:spTree>
    <p:extLst>
      <p:ext uri="{BB962C8B-B14F-4D97-AF65-F5344CB8AC3E}">
        <p14:creationId xmlns:p14="http://schemas.microsoft.com/office/powerpoint/2010/main" val="203321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3</a:t>
            </a:r>
            <a:endParaRPr lang="en-US" dirty="0"/>
          </a:p>
        </p:txBody>
      </p:sp>
      <p:sp>
        <p:nvSpPr>
          <p:cNvPr id="9" name="Slide Number Placeholder 8"/>
          <p:cNvSpPr>
            <a:spLocks noGrp="1"/>
          </p:cNvSpPr>
          <p:nvPr>
            <p:ph type="sldNum" sz="quarter" idx="12"/>
          </p:nvPr>
        </p:nvSpPr>
        <p:spPr/>
        <p:txBody>
          <a:bodyPr/>
          <a:lstStyle/>
          <a:p>
            <a:fld id="{13122707-87AD-4BE3-B63D-F5699C599DD3}" type="slidenum">
              <a:rPr lang="en-US" smtClean="0"/>
              <a:t>‹#›</a:t>
            </a:fld>
            <a:endParaRPr lang="en-US" dirty="0"/>
          </a:p>
        </p:txBody>
      </p:sp>
    </p:spTree>
    <p:extLst>
      <p:ext uri="{BB962C8B-B14F-4D97-AF65-F5344CB8AC3E}">
        <p14:creationId xmlns:p14="http://schemas.microsoft.com/office/powerpoint/2010/main" val="276705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3</a:t>
            </a:r>
            <a:endParaRPr lang="en-US" dirty="0"/>
          </a:p>
        </p:txBody>
      </p:sp>
      <p:sp>
        <p:nvSpPr>
          <p:cNvPr id="5" name="Slide Number Placeholder 4"/>
          <p:cNvSpPr>
            <a:spLocks noGrp="1"/>
          </p:cNvSpPr>
          <p:nvPr>
            <p:ph type="sldNum" sz="quarter" idx="12"/>
          </p:nvPr>
        </p:nvSpPr>
        <p:spPr/>
        <p:txBody>
          <a:bodyPr/>
          <a:lstStyle/>
          <a:p>
            <a:fld id="{13122707-87AD-4BE3-B63D-F5699C599DD3}" type="slidenum">
              <a:rPr lang="en-US" smtClean="0"/>
              <a:t>‹#›</a:t>
            </a:fld>
            <a:endParaRPr lang="en-US" dirty="0"/>
          </a:p>
        </p:txBody>
      </p:sp>
    </p:spTree>
    <p:extLst>
      <p:ext uri="{BB962C8B-B14F-4D97-AF65-F5344CB8AC3E}">
        <p14:creationId xmlns:p14="http://schemas.microsoft.com/office/powerpoint/2010/main" val="2214826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3</a:t>
            </a:r>
            <a:endParaRPr lang="en-US" dirty="0"/>
          </a:p>
        </p:txBody>
      </p:sp>
      <p:sp>
        <p:nvSpPr>
          <p:cNvPr id="4" name="Slide Number Placeholder 3"/>
          <p:cNvSpPr>
            <a:spLocks noGrp="1"/>
          </p:cNvSpPr>
          <p:nvPr>
            <p:ph type="sldNum" sz="quarter" idx="12"/>
          </p:nvPr>
        </p:nvSpPr>
        <p:spPr/>
        <p:txBody>
          <a:bodyPr/>
          <a:lstStyle/>
          <a:p>
            <a:fld id="{13122707-87AD-4BE3-B63D-F5699C599DD3}" type="slidenum">
              <a:rPr lang="en-US" smtClean="0"/>
              <a:t>‹#›</a:t>
            </a:fld>
            <a:endParaRPr lang="en-US" dirty="0"/>
          </a:p>
        </p:txBody>
      </p:sp>
    </p:spTree>
    <p:extLst>
      <p:ext uri="{BB962C8B-B14F-4D97-AF65-F5344CB8AC3E}">
        <p14:creationId xmlns:p14="http://schemas.microsoft.com/office/powerpoint/2010/main" val="279984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3</a:t>
            </a:r>
            <a:endParaRPr lang="en-US" dirty="0"/>
          </a:p>
        </p:txBody>
      </p:sp>
      <p:sp>
        <p:nvSpPr>
          <p:cNvPr id="7" name="Slide Number Placeholder 6"/>
          <p:cNvSpPr>
            <a:spLocks noGrp="1"/>
          </p:cNvSpPr>
          <p:nvPr>
            <p:ph type="sldNum" sz="quarter" idx="12"/>
          </p:nvPr>
        </p:nvSpPr>
        <p:spPr/>
        <p:txBody>
          <a:bodyPr/>
          <a:lstStyle/>
          <a:p>
            <a:fld id="{13122707-87AD-4BE3-B63D-F5699C599DD3}" type="slidenum">
              <a:rPr lang="en-US" smtClean="0"/>
              <a:t>‹#›</a:t>
            </a:fld>
            <a:endParaRPr lang="en-US" dirty="0"/>
          </a:p>
        </p:txBody>
      </p:sp>
    </p:spTree>
    <p:extLst>
      <p:ext uri="{BB962C8B-B14F-4D97-AF65-F5344CB8AC3E}">
        <p14:creationId xmlns:p14="http://schemas.microsoft.com/office/powerpoint/2010/main" val="330758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3</a:t>
            </a:r>
            <a:endParaRPr lang="en-US" dirty="0"/>
          </a:p>
        </p:txBody>
      </p:sp>
      <p:sp>
        <p:nvSpPr>
          <p:cNvPr id="7" name="Slide Number Placeholder 6"/>
          <p:cNvSpPr>
            <a:spLocks noGrp="1"/>
          </p:cNvSpPr>
          <p:nvPr>
            <p:ph type="sldNum" sz="quarter" idx="12"/>
          </p:nvPr>
        </p:nvSpPr>
        <p:spPr/>
        <p:txBody>
          <a:bodyPr/>
          <a:lstStyle/>
          <a:p>
            <a:fld id="{13122707-87AD-4BE3-B63D-F5699C599DD3}" type="slidenum">
              <a:rPr lang="en-US" smtClean="0"/>
              <a:t>‹#›</a:t>
            </a:fld>
            <a:endParaRPr lang="en-US" dirty="0"/>
          </a:p>
        </p:txBody>
      </p:sp>
    </p:spTree>
    <p:extLst>
      <p:ext uri="{BB962C8B-B14F-4D97-AF65-F5344CB8AC3E}">
        <p14:creationId xmlns:p14="http://schemas.microsoft.com/office/powerpoint/2010/main" val="485337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3</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122707-87AD-4BE3-B63D-F5699C599DD3}" type="slidenum">
              <a:rPr lang="en-US" smtClean="0"/>
              <a:t>‹#›</a:t>
            </a:fld>
            <a:endParaRPr lang="en-US" dirty="0"/>
          </a:p>
        </p:txBody>
      </p:sp>
    </p:spTree>
    <p:extLst>
      <p:ext uri="{BB962C8B-B14F-4D97-AF65-F5344CB8AC3E}">
        <p14:creationId xmlns:p14="http://schemas.microsoft.com/office/powerpoint/2010/main" val="2487874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32.xml.rels><?xml version="1.0" encoding="UTF-8" standalone="yes"?>
<Relationships xmlns="http://schemas.openxmlformats.org/package/2006/relationships"><Relationship Id="rId3" Type="http://schemas.openxmlformats.org/officeDocument/2006/relationships/hyperlink" Target="https://www.cdc.gov/hiv/pdf/guidelines_developing_epidemiologic_profiles.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052768"/>
            <a:ext cx="7772400" cy="2911891"/>
          </a:xfrm>
        </p:spPr>
        <p:txBody>
          <a:bodyPr>
            <a:noAutofit/>
          </a:bodyPr>
          <a:lstStyle/>
          <a:p>
            <a:pPr>
              <a:spcBef>
                <a:spcPts val="0"/>
              </a:spcBef>
              <a:spcAft>
                <a:spcPts val="1800"/>
              </a:spcAft>
            </a:pPr>
            <a:r>
              <a:rPr lang="en-US" dirty="0" smtClean="0">
                <a:solidFill>
                  <a:srgbClr val="002060"/>
                </a:solidFill>
              </a:rPr>
              <a:t>Planning 101: </a:t>
            </a:r>
            <a:br>
              <a:rPr lang="en-US" dirty="0" smtClean="0">
                <a:solidFill>
                  <a:srgbClr val="002060"/>
                </a:solidFill>
              </a:rPr>
            </a:br>
            <a:r>
              <a:rPr lang="en-US" dirty="0" smtClean="0">
                <a:solidFill>
                  <a:srgbClr val="002060"/>
                </a:solidFill>
              </a:rPr>
              <a:t>Model Training Session on The Ryan </a:t>
            </a:r>
            <a:r>
              <a:rPr lang="en-US" dirty="0" smtClean="0">
                <a:solidFill>
                  <a:srgbClr val="002060"/>
                </a:solidFill>
              </a:rPr>
              <a:t>White HIV/AIDS Program </a:t>
            </a:r>
            <a:r>
              <a:rPr lang="en-US" dirty="0" smtClean="0">
                <a:solidFill>
                  <a:srgbClr val="002060"/>
                </a:solidFill>
              </a:rPr>
              <a:t>Part </a:t>
            </a:r>
            <a:r>
              <a:rPr lang="en-US" dirty="0" smtClean="0">
                <a:solidFill>
                  <a:srgbClr val="002060"/>
                </a:solidFill>
              </a:rPr>
              <a:t/>
            </a:r>
            <a:br>
              <a:rPr lang="en-US" dirty="0" smtClean="0">
                <a:solidFill>
                  <a:srgbClr val="002060"/>
                </a:solidFill>
              </a:rPr>
            </a:br>
            <a:r>
              <a:rPr lang="en-US" dirty="0" smtClean="0">
                <a:solidFill>
                  <a:srgbClr val="002060"/>
                </a:solidFill>
              </a:rPr>
              <a:t>A </a:t>
            </a:r>
            <a:r>
              <a:rPr lang="en-US" dirty="0" smtClean="0">
                <a:solidFill>
                  <a:srgbClr val="002060"/>
                </a:solidFill>
              </a:rPr>
              <a:t>Planning Cycle</a:t>
            </a:r>
            <a:r>
              <a:rPr lang="en-US" dirty="0" smtClean="0"/>
              <a:t/>
            </a:r>
            <a:br>
              <a:rPr lang="en-US" dirty="0" smtClean="0"/>
            </a:br>
            <a:r>
              <a:rPr lang="en-US" sz="1800" dirty="0"/>
              <a:t/>
            </a:r>
            <a:br>
              <a:rPr lang="en-US" sz="1800" dirty="0"/>
            </a:br>
            <a:endParaRPr lang="en-US" sz="2800" dirty="0"/>
          </a:p>
        </p:txBody>
      </p:sp>
      <p:sp>
        <p:nvSpPr>
          <p:cNvPr id="3" name="Subtitle 2"/>
          <p:cNvSpPr>
            <a:spLocks noGrp="1"/>
          </p:cNvSpPr>
          <p:nvPr>
            <p:ph type="subTitle" idx="1"/>
          </p:nvPr>
        </p:nvSpPr>
        <p:spPr>
          <a:xfrm>
            <a:off x="815926" y="3516923"/>
            <a:ext cx="10592972" cy="3218045"/>
          </a:xfrm>
        </p:spPr>
        <p:txBody>
          <a:bodyPr>
            <a:normAutofit fontScale="70000" lnSpcReduction="20000"/>
          </a:bodyPr>
          <a:lstStyle/>
          <a:p>
            <a:endParaRPr lang="en-US" dirty="0" smtClean="0">
              <a:solidFill>
                <a:schemeClr val="tx1"/>
              </a:solidFill>
            </a:endParaRPr>
          </a:p>
          <a:p>
            <a:endParaRPr lang="en-US" dirty="0" smtClean="0">
              <a:solidFill>
                <a:schemeClr val="tx1"/>
              </a:solidFill>
            </a:endParaRPr>
          </a:p>
          <a:p>
            <a:endParaRPr lang="en-US" dirty="0">
              <a:solidFill>
                <a:schemeClr val="tx1"/>
              </a:solidFill>
            </a:endParaRPr>
          </a:p>
          <a:p>
            <a:pPr algn="l">
              <a:lnSpc>
                <a:spcPct val="120000"/>
              </a:lnSpc>
            </a:pPr>
            <a:r>
              <a:rPr lang="en-US" sz="3100" b="0" i="1" dirty="0" smtClean="0">
                <a:latin typeface="Arial" panose="020B0604020202020204" pitchFamily="34" charset="0"/>
                <a:cs typeface="Arial" panose="020B0604020202020204" pitchFamily="34" charset="0"/>
              </a:rPr>
              <a:t>This model training session was prepared </a:t>
            </a:r>
            <a:r>
              <a:rPr lang="en-US" sz="3000" b="0" i="1" dirty="0">
                <a:latin typeface="Arial" panose="020B0604020202020204" pitchFamily="34" charset="0"/>
                <a:cs typeface="Arial" panose="020B0604020202020204" pitchFamily="34" charset="0"/>
              </a:rPr>
              <a:t>for the PCS Compendium </a:t>
            </a:r>
            <a:r>
              <a:rPr lang="en-US" sz="3000" b="0" i="1" dirty="0" smtClean="0">
                <a:latin typeface="Arial" panose="020B0604020202020204" pitchFamily="34" charset="0"/>
                <a:cs typeface="Arial" panose="020B0604020202020204" pitchFamily="34" charset="0"/>
              </a:rPr>
              <a:t>by </a:t>
            </a:r>
            <a:r>
              <a:rPr lang="en-US" sz="3100" b="0" i="1" dirty="0" smtClean="0">
                <a:latin typeface="Arial" panose="020B0604020202020204" pitchFamily="34" charset="0"/>
                <a:cs typeface="Arial" panose="020B0604020202020204" pitchFamily="34" charset="0"/>
              </a:rPr>
              <a:t>EGM Consulting based on Session 6660, Planning Bodies 101, part of the planning institute: Strengthening the Healthcare Delivery System through Planning, developed and presented by DMHAP and EGM Consulting, LLC as part of the 2016 National Ryan White Conference on HIV Care and Treatment, and funded through MSCG/Ryan White Technical Assistance Contract</a:t>
            </a:r>
            <a:endParaRPr lang="en-US" sz="3100" b="0" i="1" dirty="0">
              <a:latin typeface="Arial" panose="020B0604020202020204" pitchFamily="34" charset="0"/>
              <a:cs typeface="Arial" panose="020B0604020202020204" pitchFamily="34" charset="0"/>
            </a:endParaRPr>
          </a:p>
        </p:txBody>
      </p:sp>
      <p:pic>
        <p:nvPicPr>
          <p:cNvPr id="5" name="Picture 4" descr="yellow line" title="yellow line"/>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16100" y="3642396"/>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98729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85" y="105825"/>
            <a:ext cx="9549984" cy="1143000"/>
          </a:xfrm>
        </p:spPr>
        <p:txBody>
          <a:bodyPr>
            <a:normAutofit/>
          </a:bodyPr>
          <a:lstStyle/>
          <a:p>
            <a:r>
              <a:rPr lang="en-US" dirty="0"/>
              <a:t>Uniqueness of Planning Councils</a:t>
            </a:r>
          </a:p>
        </p:txBody>
      </p:sp>
      <p:sp>
        <p:nvSpPr>
          <p:cNvPr id="3" name="Content Placeholder 2"/>
          <p:cNvSpPr>
            <a:spLocks noGrp="1"/>
          </p:cNvSpPr>
          <p:nvPr>
            <p:ph idx="1"/>
          </p:nvPr>
        </p:nvSpPr>
        <p:spPr>
          <a:xfrm>
            <a:off x="533400" y="1364566"/>
            <a:ext cx="11094720" cy="5174346"/>
          </a:xfrm>
        </p:spPr>
        <p:txBody>
          <a:bodyPr>
            <a:normAutofit fontScale="92500" lnSpcReduction="10000"/>
          </a:bodyPr>
          <a:lstStyle/>
          <a:p>
            <a:pPr>
              <a:lnSpc>
                <a:spcPct val="110000"/>
              </a:lnSpc>
              <a:spcBef>
                <a:spcPts val="1200"/>
              </a:spcBef>
            </a:pPr>
            <a:r>
              <a:rPr lang="en-US" sz="3200" dirty="0"/>
              <a:t>RWHAP </a:t>
            </a:r>
            <a:r>
              <a:rPr lang="en-US" sz="3200" dirty="0" smtClean="0"/>
              <a:t>planning councils </a:t>
            </a:r>
            <a:r>
              <a:rPr lang="en-US" sz="3200" dirty="0"/>
              <a:t>are unique – no other federal health/human services programs require such </a:t>
            </a:r>
            <a:r>
              <a:rPr lang="en-US" sz="3200" dirty="0" smtClean="0"/>
              <a:t>bodies</a:t>
            </a:r>
          </a:p>
          <a:p>
            <a:pPr lvl="1">
              <a:lnSpc>
                <a:spcPct val="110000"/>
              </a:lnSpc>
              <a:spcBef>
                <a:spcPts val="1200"/>
              </a:spcBef>
            </a:pPr>
            <a:r>
              <a:rPr lang="en-US" sz="2800" dirty="0" smtClean="0">
                <a:latin typeface="Arial" panose="020B0604020202020204" pitchFamily="34" charset="0"/>
                <a:cs typeface="Arial" panose="020B0604020202020204" pitchFamily="34" charset="0"/>
              </a:rPr>
              <a:t>Many federal programs </a:t>
            </a:r>
            <a:r>
              <a:rPr lang="en-US" sz="2800" dirty="0">
                <a:latin typeface="Arial" panose="020B0604020202020204" pitchFamily="34" charset="0"/>
                <a:cs typeface="Arial" panose="020B0604020202020204" pitchFamily="34" charset="0"/>
              </a:rPr>
              <a:t>require community planning, but planning bodies </a:t>
            </a:r>
            <a:r>
              <a:rPr lang="en-US" sz="2800" dirty="0" smtClean="0">
                <a:latin typeface="Arial" panose="020B0604020202020204" pitchFamily="34" charset="0"/>
                <a:cs typeface="Arial" panose="020B0604020202020204" pitchFamily="34" charset="0"/>
              </a:rPr>
              <a:t>are usually </a:t>
            </a:r>
            <a:r>
              <a:rPr lang="en-US" sz="2800" dirty="0">
                <a:latin typeface="Arial" panose="020B0604020202020204" pitchFamily="34" charset="0"/>
                <a:cs typeface="Arial" panose="020B0604020202020204" pitchFamily="34" charset="0"/>
              </a:rPr>
              <a:t>advisory rather than decision making</a:t>
            </a:r>
          </a:p>
          <a:p>
            <a:pPr lvl="1">
              <a:lnSpc>
                <a:spcPct val="110000"/>
              </a:lnSpc>
              <a:spcBef>
                <a:spcPts val="1200"/>
              </a:spcBef>
            </a:pPr>
            <a:r>
              <a:rPr lang="en-US" sz="2800" dirty="0" smtClean="0">
                <a:latin typeface="Arial" panose="020B0604020202020204" pitchFamily="34" charset="0"/>
                <a:cs typeface="Arial" panose="020B0604020202020204" pitchFamily="34" charset="0"/>
              </a:rPr>
              <a:t>Federally funded nonprofits are sometimes </a:t>
            </a:r>
            <a:r>
              <a:rPr lang="en-US" sz="2800" dirty="0">
                <a:latin typeface="Arial" panose="020B0604020202020204" pitchFamily="34" charset="0"/>
                <a:cs typeface="Arial" panose="020B0604020202020204" pitchFamily="34" charset="0"/>
              </a:rPr>
              <a:t>required to include </a:t>
            </a:r>
            <a:r>
              <a:rPr lang="en-US" sz="2800" dirty="0" smtClean="0">
                <a:latin typeface="Arial" panose="020B0604020202020204" pitchFamily="34" charset="0"/>
                <a:cs typeface="Arial" panose="020B0604020202020204" pitchFamily="34" charset="0"/>
              </a:rPr>
              <a:t>consumers on their boards (for example, community health centers)</a:t>
            </a:r>
            <a:endParaRPr lang="en-US" sz="2800" dirty="0">
              <a:latin typeface="Arial" panose="020B0604020202020204" pitchFamily="34" charset="0"/>
              <a:cs typeface="Arial" panose="020B0604020202020204" pitchFamily="34" charset="0"/>
            </a:endParaRPr>
          </a:p>
          <a:p>
            <a:pPr lvl="1">
              <a:lnSpc>
                <a:spcPct val="110000"/>
              </a:lnSpc>
              <a:spcBef>
                <a:spcPts val="1200"/>
              </a:spcBef>
            </a:pPr>
            <a:r>
              <a:rPr lang="en-US" sz="2800" dirty="0">
                <a:latin typeface="Arial" panose="020B0604020202020204" pitchFamily="34" charset="0"/>
                <a:cs typeface="Arial" panose="020B0604020202020204" pitchFamily="34" charset="0"/>
              </a:rPr>
              <a:t>Some planning bodies require consumer </a:t>
            </a:r>
            <a:r>
              <a:rPr lang="en-US" sz="2800" dirty="0" smtClean="0">
                <a:latin typeface="Arial" panose="020B0604020202020204" pitchFamily="34" charset="0"/>
                <a:cs typeface="Arial" panose="020B0604020202020204" pitchFamily="34" charset="0"/>
              </a:rPr>
              <a:t>input – </a:t>
            </a:r>
            <a:r>
              <a:rPr lang="en-US" sz="2800" dirty="0">
                <a:latin typeface="Arial" panose="020B0604020202020204" pitchFamily="34" charset="0"/>
                <a:cs typeface="Arial" panose="020B0604020202020204" pitchFamily="34" charset="0"/>
              </a:rPr>
              <a:t>but rarely 33% of voting members</a:t>
            </a:r>
          </a:p>
          <a:p>
            <a:pPr lvl="1">
              <a:lnSpc>
                <a:spcPct val="110000"/>
              </a:lnSpc>
              <a:spcBef>
                <a:spcPts val="1200"/>
              </a:spcBef>
            </a:pPr>
            <a:r>
              <a:rPr lang="en-US" sz="2800" dirty="0">
                <a:latin typeface="Arial" panose="020B0604020202020204" pitchFamily="34" charset="0"/>
                <a:cs typeface="Arial" panose="020B0604020202020204" pitchFamily="34" charset="0"/>
              </a:rPr>
              <a:t>Almost none have such specific legislative responsibilities</a:t>
            </a:r>
          </a:p>
          <a:p>
            <a:pPr marL="685800" lvl="2" indent="0">
              <a:buNone/>
            </a:pPr>
            <a:r>
              <a:rPr lang="en-US" sz="2800" dirty="0"/>
              <a:t> </a:t>
            </a:r>
          </a:p>
        </p:txBody>
      </p:sp>
      <p:sp>
        <p:nvSpPr>
          <p:cNvPr id="4" name="Slide Number Placeholder 3"/>
          <p:cNvSpPr>
            <a:spLocks noGrp="1"/>
          </p:cNvSpPr>
          <p:nvPr>
            <p:ph type="sldNum" sz="quarter" idx="12"/>
          </p:nvPr>
        </p:nvSpPr>
        <p:spPr/>
        <p:txBody>
          <a:bodyPr/>
          <a:lstStyle/>
          <a:p>
            <a:fld id="{3554D62F-44D0-4D4A-BF79-63F211B4356E}" type="slidenum">
              <a:rPr lang="en-US" smtClean="0"/>
              <a:pPr/>
              <a:t>10</a:t>
            </a:fld>
            <a:endParaRPr lang="en-US" dirty="0"/>
          </a:p>
        </p:txBody>
      </p:sp>
      <p:cxnSp>
        <p:nvCxnSpPr>
          <p:cNvPr id="5" name="Straight Connector 4" descr="line" title="line"/>
          <p:cNvCxnSpPr/>
          <p:nvPr/>
        </p:nvCxnSpPr>
        <p:spPr>
          <a:xfrm>
            <a:off x="755552" y="1017558"/>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4466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122239"/>
            <a:ext cx="10803987" cy="1325563"/>
          </a:xfrm>
        </p:spPr>
        <p:txBody>
          <a:bodyPr>
            <a:normAutofit/>
          </a:bodyPr>
          <a:lstStyle/>
          <a:p>
            <a:r>
              <a:rPr lang="en-US" dirty="0" smtClean="0"/>
              <a:t>DMHAP’s Suggested </a:t>
            </a:r>
            <a:r>
              <a:rPr lang="en-US" dirty="0"/>
              <a:t>Guiding Principles </a:t>
            </a:r>
            <a:br>
              <a:rPr lang="en-US" dirty="0"/>
            </a:br>
            <a:r>
              <a:rPr lang="en-US" dirty="0"/>
              <a:t>for RWHAP Planning</a:t>
            </a:r>
          </a:p>
        </p:txBody>
      </p:sp>
      <p:sp>
        <p:nvSpPr>
          <p:cNvPr id="3" name="Content Placeholder 2"/>
          <p:cNvSpPr>
            <a:spLocks noGrp="1"/>
          </p:cNvSpPr>
          <p:nvPr>
            <p:ph idx="1"/>
          </p:nvPr>
        </p:nvSpPr>
        <p:spPr>
          <a:xfrm>
            <a:off x="582638" y="1513768"/>
            <a:ext cx="10771162" cy="5207707"/>
          </a:xfrm>
        </p:spPr>
        <p:txBody>
          <a:bodyPr>
            <a:normAutofit fontScale="92500"/>
          </a:bodyPr>
          <a:lstStyle/>
          <a:p>
            <a:pPr marL="0" indent="0">
              <a:lnSpc>
                <a:spcPct val="120000"/>
              </a:lnSpc>
              <a:spcBef>
                <a:spcPts val="600"/>
              </a:spcBef>
              <a:spcAft>
                <a:spcPts val="300"/>
              </a:spcAft>
              <a:buNone/>
            </a:pPr>
            <a:r>
              <a:rPr lang="en-US" sz="3000" b="1" dirty="0" smtClean="0"/>
              <a:t>Ryan </a:t>
            </a:r>
            <a:r>
              <a:rPr lang="en-US" sz="3000" b="1" dirty="0"/>
              <a:t>White planning: </a:t>
            </a:r>
          </a:p>
          <a:p>
            <a:pPr marL="514350" indent="-514350">
              <a:lnSpc>
                <a:spcPct val="100000"/>
              </a:lnSpc>
              <a:spcBef>
                <a:spcPts val="400"/>
              </a:spcBef>
              <a:buFont typeface="+mj-lt"/>
              <a:buAutoNum type="arabicPeriod"/>
            </a:pPr>
            <a:r>
              <a:rPr lang="en-US" sz="2700" dirty="0"/>
              <a:t>Is community-based, including diverse stakeholders</a:t>
            </a:r>
          </a:p>
          <a:p>
            <a:pPr marL="514350" indent="-514350">
              <a:lnSpc>
                <a:spcPct val="100000"/>
              </a:lnSpc>
              <a:spcBef>
                <a:spcPts val="400"/>
              </a:spcBef>
              <a:buFont typeface="+mj-lt"/>
              <a:buAutoNum type="arabicPeriod"/>
            </a:pPr>
            <a:r>
              <a:rPr lang="en-US" sz="2700" dirty="0"/>
              <a:t>Requires consumer input to needs assessment and decision making </a:t>
            </a:r>
          </a:p>
          <a:p>
            <a:pPr marL="514350" indent="-514350">
              <a:lnSpc>
                <a:spcPct val="100000"/>
              </a:lnSpc>
              <a:spcBef>
                <a:spcPts val="400"/>
              </a:spcBef>
              <a:buFont typeface="+mj-lt"/>
              <a:buAutoNum type="arabicPeriod"/>
            </a:pPr>
            <a:r>
              <a:rPr lang="en-US" sz="2700" dirty="0"/>
              <a:t>Is a collaborative partnership between the planning body and the recipient</a:t>
            </a:r>
          </a:p>
          <a:p>
            <a:pPr marL="514350" indent="-514350">
              <a:lnSpc>
                <a:spcPct val="100000"/>
              </a:lnSpc>
              <a:spcBef>
                <a:spcPts val="400"/>
              </a:spcBef>
              <a:buFont typeface="+mj-lt"/>
              <a:buAutoNum type="arabicPeriod"/>
            </a:pPr>
            <a:r>
              <a:rPr lang="en-US" sz="2700" dirty="0"/>
              <a:t>Is designed to meet National HIV/AIDS Strategy (NHAS) goals and strengthen performance along the HIV Care Continuum (HCC)</a:t>
            </a:r>
          </a:p>
          <a:p>
            <a:pPr marL="514350" indent="-514350">
              <a:lnSpc>
                <a:spcPct val="100000"/>
              </a:lnSpc>
              <a:spcBef>
                <a:spcPts val="400"/>
              </a:spcBef>
              <a:buFont typeface="+mj-lt"/>
              <a:buAutoNum type="arabicPeriod"/>
            </a:pPr>
            <a:r>
              <a:rPr lang="en-US" sz="2700" dirty="0"/>
              <a:t>Is an ongoing, cyclical process</a:t>
            </a:r>
          </a:p>
          <a:p>
            <a:pPr marL="514350" indent="-514350">
              <a:lnSpc>
                <a:spcPct val="100000"/>
              </a:lnSpc>
              <a:spcBef>
                <a:spcPts val="400"/>
              </a:spcBef>
              <a:buFont typeface="+mj-lt"/>
              <a:buAutoNum type="arabicPeriod"/>
            </a:pPr>
            <a:r>
              <a:rPr lang="en-US" sz="2700" dirty="0"/>
              <a:t>Requires data from multiple sources, gathered through varied methods</a:t>
            </a:r>
          </a:p>
          <a:p>
            <a:pPr marL="514350" indent="-514350">
              <a:lnSpc>
                <a:spcPct val="100000"/>
              </a:lnSpc>
              <a:spcBef>
                <a:spcPts val="400"/>
              </a:spcBef>
              <a:buFont typeface="+mj-lt"/>
              <a:buAutoNum type="arabicPeriod"/>
            </a:pPr>
            <a:r>
              <a:rPr lang="en-US" sz="2700" dirty="0"/>
              <a:t>Uses data-based decision making</a:t>
            </a:r>
          </a:p>
          <a:p>
            <a:endParaRPr lang="en-US" sz="2300" dirty="0"/>
          </a:p>
          <a:p>
            <a:endParaRPr lang="en-US" sz="2300" dirty="0"/>
          </a:p>
          <a:p>
            <a:endParaRPr lang="en-US" dirty="0"/>
          </a:p>
        </p:txBody>
      </p:sp>
      <p:sp>
        <p:nvSpPr>
          <p:cNvPr id="4" name="Slide Number Placeholder 3"/>
          <p:cNvSpPr>
            <a:spLocks noGrp="1"/>
          </p:cNvSpPr>
          <p:nvPr>
            <p:ph type="sldNum" sz="quarter" idx="12"/>
          </p:nvPr>
        </p:nvSpPr>
        <p:spPr/>
        <p:txBody>
          <a:bodyPr/>
          <a:lstStyle/>
          <a:p>
            <a:fld id="{3554D62F-44D0-4D4A-BF79-63F211B4356E}" type="slidenum">
              <a:rPr lang="en-US" smtClean="0"/>
              <a:pPr/>
              <a:t>11</a:t>
            </a:fld>
            <a:endParaRPr lang="en-US" dirty="0"/>
          </a:p>
        </p:txBody>
      </p:sp>
      <p:cxnSp>
        <p:nvCxnSpPr>
          <p:cNvPr id="5" name="Straight Connector 4" descr="line" title="line"/>
          <p:cNvCxnSpPr/>
          <p:nvPr/>
        </p:nvCxnSpPr>
        <p:spPr>
          <a:xfrm>
            <a:off x="731520" y="1331205"/>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3249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365125"/>
            <a:ext cx="10622280" cy="1325563"/>
          </a:xfrm>
        </p:spPr>
        <p:txBody>
          <a:bodyPr/>
          <a:lstStyle/>
          <a:p>
            <a:r>
              <a:rPr lang="en-US" dirty="0" smtClean="0"/>
              <a:t>PC/B Roles and Responsibilities</a:t>
            </a:r>
            <a:endParaRPr lang="en-US" dirty="0"/>
          </a:p>
        </p:txBody>
      </p:sp>
      <p:sp>
        <p:nvSpPr>
          <p:cNvPr id="3" name="Content Placeholder 2"/>
          <p:cNvSpPr>
            <a:spLocks noGrp="1"/>
          </p:cNvSpPr>
          <p:nvPr>
            <p:ph idx="1"/>
          </p:nvPr>
        </p:nvSpPr>
        <p:spPr>
          <a:xfrm>
            <a:off x="731520" y="1847850"/>
            <a:ext cx="10841182" cy="4351338"/>
          </a:xfrm>
        </p:spPr>
        <p:txBody>
          <a:bodyPr/>
          <a:lstStyle/>
          <a:p>
            <a:pPr>
              <a:lnSpc>
                <a:spcPct val="100000"/>
              </a:lnSpc>
            </a:pPr>
            <a:r>
              <a:rPr lang="en-US" dirty="0" smtClean="0"/>
              <a:t>Most of the PC’s legislatively specified roles and responsibilities are related to planning </a:t>
            </a:r>
          </a:p>
          <a:p>
            <a:pPr>
              <a:lnSpc>
                <a:spcPct val="100000"/>
              </a:lnSpc>
            </a:pPr>
            <a:r>
              <a:rPr lang="en-US" dirty="0" smtClean="0"/>
              <a:t>No legislative requirements exist for </a:t>
            </a:r>
            <a:r>
              <a:rPr lang="en-US" dirty="0" smtClean="0"/>
              <a:t>RWHAP Part </a:t>
            </a:r>
            <a:r>
              <a:rPr lang="en-US" dirty="0" smtClean="0"/>
              <a:t>A planning bodies that are not PCs, but DMHAP typically urges them to carry out the same roles as PCs – though they are usually advisory rather than decision-making bodies</a:t>
            </a:r>
          </a:p>
          <a:p>
            <a:endParaRPr lang="en-US" dirty="0"/>
          </a:p>
        </p:txBody>
      </p:sp>
      <p:sp>
        <p:nvSpPr>
          <p:cNvPr id="4" name="Slide Number Placeholder 3"/>
          <p:cNvSpPr>
            <a:spLocks noGrp="1"/>
          </p:cNvSpPr>
          <p:nvPr>
            <p:ph type="sldNum" sz="quarter" idx="12"/>
          </p:nvPr>
        </p:nvSpPr>
        <p:spPr/>
        <p:txBody>
          <a:bodyPr/>
          <a:lstStyle/>
          <a:p>
            <a:fld id="{3554D62F-44D0-4D4A-BF79-63F211B4356E}" type="slidenum">
              <a:rPr lang="en-US" smtClean="0"/>
              <a:pPr/>
              <a:t>12</a:t>
            </a:fld>
            <a:endParaRPr lang="en-US" dirty="0"/>
          </a:p>
        </p:txBody>
      </p:sp>
      <p:cxnSp>
        <p:nvCxnSpPr>
          <p:cNvPr id="5" name="Straight Connector 4" descr="line" title="line"/>
          <p:cNvCxnSpPr/>
          <p:nvPr/>
        </p:nvCxnSpPr>
        <p:spPr>
          <a:xfrm>
            <a:off x="731520" y="1331205"/>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118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descr="Table showing task and whose responsibility it is" title="Planning Council/Body, Recipient, and CEO Roles and Responsibilities"/>
          <p:cNvGraphicFramePr>
            <a:graphicFrameLocks noGrp="1"/>
          </p:cNvGraphicFramePr>
          <p:nvPr>
            <p:extLst>
              <p:ext uri="{D42A27DB-BD31-4B8C-83A1-F6EECF244321}">
                <p14:modId xmlns:p14="http://schemas.microsoft.com/office/powerpoint/2010/main" val="649007429"/>
              </p:ext>
            </p:extLst>
          </p:nvPr>
        </p:nvGraphicFramePr>
        <p:xfrm>
          <a:off x="1752601" y="134669"/>
          <a:ext cx="8686799" cy="6187470"/>
        </p:xfrm>
        <a:graphic>
          <a:graphicData uri="http://schemas.openxmlformats.org/drawingml/2006/table">
            <a:tbl>
              <a:tblPr firstRow="1" firstCol="1" bandRow="1">
                <a:tableStyleId>{00A15C55-8517-42AA-B614-E9B94910E393}</a:tableStyleId>
              </a:tblPr>
              <a:tblGrid>
                <a:gridCol w="3276600"/>
                <a:gridCol w="990600"/>
                <a:gridCol w="2133600"/>
                <a:gridCol w="2285999"/>
              </a:tblGrid>
              <a:tr h="412399">
                <a:tc gridSpan="4">
                  <a:txBody>
                    <a:bodyPr/>
                    <a:lstStyle/>
                    <a:p>
                      <a:pPr marL="0" marR="0" algn="ctr">
                        <a:lnSpc>
                          <a:spcPct val="115000"/>
                        </a:lnSpc>
                        <a:spcBef>
                          <a:spcPts val="0"/>
                        </a:spcBef>
                        <a:spcAft>
                          <a:spcPts val="0"/>
                        </a:spcAft>
                      </a:pPr>
                      <a:r>
                        <a:rPr lang="en-US" sz="2400" dirty="0" smtClean="0">
                          <a:solidFill>
                            <a:schemeClr val="tx1"/>
                          </a:solidFill>
                          <a:effectLst/>
                        </a:rPr>
                        <a:t>Planning Council/Body, Recipient, and CEO Roles &amp; Responsibilities </a:t>
                      </a:r>
                      <a:endParaRPr lang="en-US" sz="2400" dirty="0">
                        <a:solidFill>
                          <a:schemeClr val="tx1"/>
                        </a:solidFill>
                        <a:effectLst/>
                        <a:latin typeface="Calibri"/>
                        <a:ea typeface="Calibri"/>
                        <a:cs typeface="Times New Roman"/>
                      </a:endParaRPr>
                    </a:p>
                  </a:txBody>
                  <a:tcPr marL="52397" marR="52397" marT="0" marB="0">
                    <a:lnB w="12700" cap="flat" cmpd="sng" algn="ctr">
                      <a:solidFill>
                        <a:schemeClr val="tx1"/>
                      </a:solidFill>
                      <a:prstDash val="solid"/>
                      <a:round/>
                      <a:headEnd type="none" w="med" len="med"/>
                      <a:tailEnd type="none" w="med" len="med"/>
                    </a:lnB>
                    <a:solidFill>
                      <a:schemeClr val="tx2">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8032">
                <a:tc rowSpan="2">
                  <a:txBody>
                    <a:bodyPr/>
                    <a:lstStyle/>
                    <a:p>
                      <a:pPr marL="0" marR="0" algn="ctr">
                        <a:lnSpc>
                          <a:spcPct val="100000"/>
                        </a:lnSpc>
                        <a:spcBef>
                          <a:spcPts val="0"/>
                        </a:spcBef>
                        <a:spcAft>
                          <a:spcPts val="0"/>
                        </a:spcAft>
                      </a:pPr>
                      <a:endParaRPr lang="en-US" sz="1900" dirty="0" smtClean="0">
                        <a:solidFill>
                          <a:schemeClr val="tx1"/>
                        </a:solidFill>
                        <a:effectLst/>
                      </a:endParaRPr>
                    </a:p>
                    <a:p>
                      <a:pPr marL="0" marR="0" algn="ctr">
                        <a:lnSpc>
                          <a:spcPct val="100000"/>
                        </a:lnSpc>
                        <a:spcBef>
                          <a:spcPts val="0"/>
                        </a:spcBef>
                        <a:spcAft>
                          <a:spcPts val="0"/>
                        </a:spcAft>
                      </a:pPr>
                      <a:r>
                        <a:rPr lang="en-US" sz="2200" dirty="0" smtClean="0">
                          <a:solidFill>
                            <a:schemeClr val="tx1"/>
                          </a:solidFill>
                          <a:effectLst/>
                        </a:rPr>
                        <a:t>Task</a:t>
                      </a:r>
                      <a:r>
                        <a:rPr lang="en-US" sz="2200" dirty="0">
                          <a:solidFill>
                            <a:schemeClr val="tx1"/>
                          </a:solidFill>
                          <a:effectLst/>
                        </a:rPr>
                        <a:t> </a:t>
                      </a:r>
                      <a:endParaRPr lang="en-US" sz="2200" dirty="0">
                        <a:solidFill>
                          <a:schemeClr val="tx1"/>
                        </a:solidFill>
                        <a:effectLst/>
                        <a:latin typeface="Calibri"/>
                        <a:ea typeface="Calibri"/>
                        <a:cs typeface="Times New Roman"/>
                      </a:endParaRPr>
                    </a:p>
                  </a:txBody>
                  <a:tcPr marL="52397" marR="523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gridSpan="3">
                  <a:txBody>
                    <a:bodyPr/>
                    <a:lstStyle/>
                    <a:p>
                      <a:pPr marL="0" marR="0" algn="ctr">
                        <a:lnSpc>
                          <a:spcPct val="115000"/>
                        </a:lnSpc>
                        <a:spcBef>
                          <a:spcPts val="0"/>
                        </a:spcBef>
                        <a:spcAft>
                          <a:spcPts val="0"/>
                        </a:spcAft>
                      </a:pPr>
                      <a:r>
                        <a:rPr lang="en-US" sz="2200" b="1" dirty="0" smtClean="0">
                          <a:solidFill>
                            <a:schemeClr val="tx1"/>
                          </a:solidFill>
                          <a:effectLst/>
                        </a:rPr>
                        <a:t>Role/Responsibility</a:t>
                      </a:r>
                      <a:endParaRPr lang="en-US" sz="2200" b="1" dirty="0">
                        <a:solidFill>
                          <a:schemeClr val="tx1"/>
                        </a:solidFill>
                        <a:effectLst/>
                        <a:latin typeface="Calibri"/>
                        <a:ea typeface="Calibri"/>
                        <a:cs typeface="Times New Roman"/>
                      </a:endParaRPr>
                    </a:p>
                  </a:txBody>
                  <a:tcPr marL="52397" marR="523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32604">
                <a:tc vMerge="1">
                  <a:txBody>
                    <a:bodyPr/>
                    <a:lstStyle/>
                    <a:p>
                      <a:pPr marL="0" marR="0" algn="l">
                        <a:lnSpc>
                          <a:spcPct val="115000"/>
                        </a:lnSpc>
                        <a:spcBef>
                          <a:spcPts val="0"/>
                        </a:spcBef>
                        <a:spcAft>
                          <a:spcPts val="0"/>
                        </a:spcAft>
                      </a:pPr>
                      <a:endParaRPr lang="en-US" sz="2000" dirty="0">
                        <a:solidFill>
                          <a:schemeClr val="tx1"/>
                        </a:solidFill>
                        <a:effectLst/>
                        <a:latin typeface="Calibri"/>
                        <a:ea typeface="Calibri"/>
                        <a:cs typeface="Times New Roman"/>
                      </a:endParaRPr>
                    </a:p>
                  </a:txBody>
                  <a:tcPr marL="52397" marR="52397" marT="0" marB="0"/>
                </a:tc>
                <a:tc>
                  <a:txBody>
                    <a:bodyPr/>
                    <a:lstStyle/>
                    <a:p>
                      <a:pPr marL="0" marR="0" algn="ctr">
                        <a:lnSpc>
                          <a:spcPct val="100000"/>
                        </a:lnSpc>
                        <a:spcBef>
                          <a:spcPts val="0"/>
                        </a:spcBef>
                        <a:spcAft>
                          <a:spcPts val="0"/>
                        </a:spcAft>
                      </a:pPr>
                      <a:r>
                        <a:rPr lang="en-US" sz="2200" b="1" dirty="0">
                          <a:solidFill>
                            <a:schemeClr val="tx1"/>
                          </a:solidFill>
                          <a:effectLst/>
                        </a:rPr>
                        <a:t>CEO</a:t>
                      </a:r>
                      <a:endParaRPr lang="en-US" sz="2200" b="1" dirty="0">
                        <a:solidFill>
                          <a:schemeClr val="tx1"/>
                        </a:solidFill>
                        <a:effectLst/>
                        <a:latin typeface="Calibri"/>
                        <a:ea typeface="Calibri"/>
                        <a:cs typeface="Times New Roman"/>
                      </a:endParaRPr>
                    </a:p>
                  </a:txBody>
                  <a:tcPr marL="52397" marR="523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200" b="1" dirty="0" smtClean="0">
                          <a:solidFill>
                            <a:schemeClr val="tx1"/>
                          </a:solidFill>
                          <a:effectLst/>
                        </a:rPr>
                        <a:t>Recipient</a:t>
                      </a:r>
                      <a:endParaRPr lang="en-US" sz="2200" b="1" dirty="0">
                        <a:solidFill>
                          <a:schemeClr val="tx1"/>
                        </a:solidFill>
                        <a:effectLst/>
                        <a:latin typeface="Calibri"/>
                        <a:ea typeface="Calibri"/>
                        <a:cs typeface="Times New Roman"/>
                      </a:endParaRPr>
                    </a:p>
                  </a:txBody>
                  <a:tcPr marL="52397" marR="523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2200" b="1" dirty="0" smtClean="0">
                          <a:solidFill>
                            <a:schemeClr val="tx1"/>
                          </a:solidFill>
                          <a:effectLst/>
                        </a:rPr>
                        <a:t>PC/B</a:t>
                      </a:r>
                      <a:endParaRPr lang="en-US" sz="2200" b="1" dirty="0">
                        <a:solidFill>
                          <a:schemeClr val="tx1"/>
                        </a:solidFill>
                        <a:effectLst/>
                        <a:latin typeface="Calibri"/>
                        <a:ea typeface="Calibri"/>
                        <a:cs typeface="Times New Roman"/>
                      </a:endParaRPr>
                    </a:p>
                  </a:txBody>
                  <a:tcPr marL="52397" marR="5239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3204">
                <a:tc>
                  <a:txBody>
                    <a:bodyPr/>
                    <a:lstStyle/>
                    <a:p>
                      <a:pPr marL="0" marR="0" algn="l">
                        <a:lnSpc>
                          <a:spcPct val="100000"/>
                        </a:lnSpc>
                        <a:spcBef>
                          <a:spcPts val="0"/>
                        </a:spcBef>
                        <a:spcAft>
                          <a:spcPts val="0"/>
                        </a:spcAft>
                      </a:pPr>
                      <a:r>
                        <a:rPr lang="en-US" sz="1900" dirty="0">
                          <a:solidFill>
                            <a:schemeClr val="tx1"/>
                          </a:solidFill>
                          <a:effectLst/>
                        </a:rPr>
                        <a:t>Determine </a:t>
                      </a:r>
                      <a:r>
                        <a:rPr lang="en-US" sz="1900" dirty="0" smtClean="0">
                          <a:solidFill>
                            <a:schemeClr val="tx1"/>
                          </a:solidFill>
                          <a:effectLst/>
                        </a:rPr>
                        <a:t>Planning </a:t>
                      </a:r>
                      <a:r>
                        <a:rPr lang="en-US" sz="1900" dirty="0">
                          <a:solidFill>
                            <a:schemeClr val="tx1"/>
                          </a:solidFill>
                          <a:effectLst/>
                        </a:rPr>
                        <a:t>Body</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00000"/>
                        </a:lnSpc>
                        <a:spcBef>
                          <a:spcPts val="0"/>
                        </a:spcBef>
                        <a:spcAft>
                          <a:spcPts val="0"/>
                        </a:spcAft>
                      </a:pPr>
                      <a:r>
                        <a:rPr lang="en-US" sz="1900" b="1" cap="all" dirty="0">
                          <a:solidFill>
                            <a:schemeClr val="tx1"/>
                          </a:solidFill>
                          <a:effectLst/>
                        </a:rPr>
                        <a:t>x</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600" b="1" cap="all" dirty="0">
                          <a:solidFill>
                            <a:schemeClr val="tx1"/>
                          </a:solidFill>
                          <a:effectLst/>
                        </a:rPr>
                        <a:t> </a:t>
                      </a: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algn="l">
                        <a:lnSpc>
                          <a:spcPct val="100000"/>
                        </a:lnSpc>
                        <a:spcBef>
                          <a:spcPts val="0"/>
                        </a:spcBef>
                        <a:spcAft>
                          <a:spcPts val="0"/>
                        </a:spcAft>
                      </a:pPr>
                      <a:r>
                        <a:rPr lang="en-US" sz="1600" b="1" cap="all" dirty="0">
                          <a:solidFill>
                            <a:schemeClr val="tx1"/>
                          </a:solidFill>
                          <a:effectLst/>
                        </a:rPr>
                        <a:t> </a:t>
                      </a: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436335">
                <a:tc>
                  <a:txBody>
                    <a:bodyPr/>
                    <a:lstStyle/>
                    <a:p>
                      <a:pPr marL="0" marR="0" algn="l">
                        <a:lnSpc>
                          <a:spcPct val="100000"/>
                        </a:lnSpc>
                        <a:spcBef>
                          <a:spcPts val="0"/>
                        </a:spcBef>
                        <a:spcAft>
                          <a:spcPts val="0"/>
                        </a:spcAft>
                      </a:pPr>
                      <a:r>
                        <a:rPr lang="en-US" sz="1900" dirty="0">
                          <a:solidFill>
                            <a:schemeClr val="tx1"/>
                          </a:solidFill>
                          <a:effectLst/>
                        </a:rPr>
                        <a:t>Establish </a:t>
                      </a:r>
                      <a:r>
                        <a:rPr lang="en-US" sz="1900" dirty="0" smtClean="0">
                          <a:solidFill>
                            <a:schemeClr val="tx1"/>
                          </a:solidFill>
                          <a:effectLst/>
                        </a:rPr>
                        <a:t>Planning Body</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ctr">
                        <a:lnSpc>
                          <a:spcPct val="100000"/>
                        </a:lnSpc>
                        <a:spcBef>
                          <a:spcPts val="0"/>
                        </a:spcBef>
                        <a:spcAft>
                          <a:spcPts val="0"/>
                        </a:spcAft>
                      </a:pPr>
                      <a:r>
                        <a:rPr lang="en-US" sz="1900" b="1" cap="all" dirty="0">
                          <a:solidFill>
                            <a:schemeClr val="tx1"/>
                          </a:solidFill>
                          <a:effectLst/>
                        </a:rPr>
                        <a:t>x</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600" b="1" cap="all" dirty="0">
                          <a:solidFill>
                            <a:schemeClr val="tx1"/>
                          </a:solidFill>
                          <a:effectLst/>
                        </a:rPr>
                        <a:t> </a:t>
                      </a: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algn="l">
                        <a:lnSpc>
                          <a:spcPct val="100000"/>
                        </a:lnSpc>
                        <a:spcBef>
                          <a:spcPts val="0"/>
                        </a:spcBef>
                        <a:spcAft>
                          <a:spcPts val="0"/>
                        </a:spcAft>
                      </a:pPr>
                      <a:r>
                        <a:rPr lang="en-US" sz="1600" b="1" cap="all" dirty="0">
                          <a:solidFill>
                            <a:schemeClr val="tx1"/>
                          </a:solidFill>
                          <a:effectLst/>
                        </a:rPr>
                        <a:t> </a:t>
                      </a: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337125">
                <a:tc>
                  <a:txBody>
                    <a:bodyPr/>
                    <a:lstStyle/>
                    <a:p>
                      <a:pPr marL="0" marR="0" algn="l">
                        <a:lnSpc>
                          <a:spcPct val="100000"/>
                        </a:lnSpc>
                        <a:spcBef>
                          <a:spcPts val="0"/>
                        </a:spcBef>
                        <a:spcAft>
                          <a:spcPts val="0"/>
                        </a:spcAft>
                      </a:pPr>
                      <a:r>
                        <a:rPr lang="en-US" sz="1900" dirty="0" smtClean="0">
                          <a:solidFill>
                            <a:schemeClr val="tx1"/>
                          </a:solidFill>
                          <a:effectLst/>
                        </a:rPr>
                        <a:t>Carry Out Needs </a:t>
                      </a:r>
                      <a:r>
                        <a:rPr lang="en-US" sz="1900" dirty="0">
                          <a:solidFill>
                            <a:schemeClr val="tx1"/>
                          </a:solidFill>
                          <a:effectLst/>
                        </a:rPr>
                        <a:t>Assessment</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r>
                        <a:rPr lang="en-US" sz="1600" b="1" cap="all" dirty="0">
                          <a:solidFill>
                            <a:schemeClr val="tx1"/>
                          </a:solidFill>
                          <a:effectLst/>
                        </a:rPr>
                        <a:t> </a:t>
                      </a: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900" b="1" cap="all" dirty="0">
                          <a:solidFill>
                            <a:schemeClr val="tx1"/>
                          </a:solidFill>
                          <a:effectLst/>
                        </a:rPr>
                        <a:t>x</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900" b="1" cap="all" dirty="0">
                          <a:solidFill>
                            <a:schemeClr val="tx1"/>
                          </a:solidFill>
                          <a:effectLst/>
                        </a:rPr>
                        <a:t>x</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840">
                <a:tc>
                  <a:txBody>
                    <a:bodyPr/>
                    <a:lstStyle/>
                    <a:p>
                      <a:pPr marL="0" marR="0" algn="l">
                        <a:lnSpc>
                          <a:spcPct val="100000"/>
                        </a:lnSpc>
                        <a:spcBef>
                          <a:spcPts val="0"/>
                        </a:spcBef>
                        <a:spcAft>
                          <a:spcPts val="0"/>
                        </a:spcAft>
                      </a:pPr>
                      <a:r>
                        <a:rPr lang="en-US" sz="1900" dirty="0" smtClean="0">
                          <a:solidFill>
                            <a:schemeClr val="tx1"/>
                          </a:solidFill>
                          <a:effectLst/>
                        </a:rPr>
                        <a:t>Do Comprehensive </a:t>
                      </a:r>
                      <a:r>
                        <a:rPr lang="en-US" sz="1900" dirty="0">
                          <a:solidFill>
                            <a:schemeClr val="tx1"/>
                          </a:solidFill>
                          <a:effectLst/>
                        </a:rPr>
                        <a:t>Planning</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r>
                        <a:rPr lang="en-US" sz="1600" b="1" cap="all" dirty="0">
                          <a:solidFill>
                            <a:schemeClr val="tx1"/>
                          </a:solidFill>
                          <a:effectLst/>
                        </a:rPr>
                        <a:t> </a:t>
                      </a: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900" b="1" cap="all" dirty="0">
                          <a:solidFill>
                            <a:schemeClr val="tx1"/>
                          </a:solidFill>
                          <a:effectLst/>
                        </a:rPr>
                        <a:t>x</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900" b="1" cap="all" dirty="0">
                          <a:solidFill>
                            <a:schemeClr val="tx1"/>
                          </a:solidFill>
                          <a:effectLst/>
                        </a:rPr>
                        <a:t>x</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685">
                <a:tc>
                  <a:txBody>
                    <a:bodyPr/>
                    <a:lstStyle/>
                    <a:p>
                      <a:pPr marL="0" marR="0" algn="l">
                        <a:lnSpc>
                          <a:spcPct val="100000"/>
                        </a:lnSpc>
                        <a:spcBef>
                          <a:spcPts val="0"/>
                        </a:spcBef>
                        <a:spcAft>
                          <a:spcPts val="0"/>
                        </a:spcAft>
                      </a:pPr>
                      <a:r>
                        <a:rPr lang="en-US" sz="1900" dirty="0" smtClean="0">
                          <a:solidFill>
                            <a:schemeClr val="tx1"/>
                          </a:solidFill>
                          <a:effectLst/>
                        </a:rPr>
                        <a:t>Set Priorities*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r>
                        <a:rPr lang="en-US" sz="1600" b="1" cap="all" dirty="0">
                          <a:solidFill>
                            <a:schemeClr val="tx1"/>
                          </a:solidFill>
                          <a:effectLst/>
                        </a:rPr>
                        <a:t> </a:t>
                      </a: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algn="ctr">
                        <a:lnSpc>
                          <a:spcPct val="100000"/>
                        </a:lnSpc>
                        <a:spcBef>
                          <a:spcPts val="0"/>
                        </a:spcBef>
                        <a:spcAft>
                          <a:spcPts val="0"/>
                        </a:spcAft>
                      </a:pPr>
                      <a:r>
                        <a:rPr lang="en-US" sz="1900" b="1" cap="all" dirty="0" smtClean="0">
                          <a:solidFill>
                            <a:schemeClr val="tx1"/>
                          </a:solidFill>
                          <a:effectLst/>
                        </a:rPr>
                        <a:t>X</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9344">
                <a:tc>
                  <a:txBody>
                    <a:bodyPr/>
                    <a:lstStyle/>
                    <a:p>
                      <a:pPr marL="0" marR="0" algn="l">
                        <a:lnSpc>
                          <a:spcPct val="100000"/>
                        </a:lnSpc>
                        <a:spcBef>
                          <a:spcPts val="0"/>
                        </a:spcBef>
                        <a:spcAft>
                          <a:spcPts val="0"/>
                        </a:spcAft>
                      </a:pPr>
                      <a:r>
                        <a:rPr lang="en-US" sz="1900" dirty="0" smtClean="0">
                          <a:solidFill>
                            <a:schemeClr val="tx1"/>
                          </a:solidFill>
                          <a:effectLst/>
                        </a:rPr>
                        <a:t>Allocate Resources*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r>
                        <a:rPr lang="en-US" sz="1600" b="1" cap="all" dirty="0">
                          <a:solidFill>
                            <a:schemeClr val="tx1"/>
                          </a:solidFill>
                          <a:effectLst/>
                        </a:rPr>
                        <a:t> </a:t>
                      </a: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900" b="1" cap="all" dirty="0">
                          <a:solidFill>
                            <a:schemeClr val="tx1"/>
                          </a:solidFill>
                          <a:effectLst/>
                        </a:rPr>
                        <a:t> </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algn="ctr">
                        <a:lnSpc>
                          <a:spcPct val="100000"/>
                        </a:lnSpc>
                        <a:spcBef>
                          <a:spcPts val="0"/>
                        </a:spcBef>
                        <a:spcAft>
                          <a:spcPts val="0"/>
                        </a:spcAft>
                      </a:pPr>
                      <a:r>
                        <a:rPr lang="en-US" sz="1900" b="1" cap="all" dirty="0" smtClean="0">
                          <a:solidFill>
                            <a:schemeClr val="tx1"/>
                          </a:solidFill>
                          <a:effectLst/>
                        </a:rPr>
                        <a:t>X</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1527">
                <a:tc>
                  <a:txBody>
                    <a:bodyPr/>
                    <a:lstStyle/>
                    <a:p>
                      <a:pPr marL="0" marR="0" algn="l">
                        <a:lnSpc>
                          <a:spcPct val="100000"/>
                        </a:lnSpc>
                        <a:spcBef>
                          <a:spcPts val="0"/>
                        </a:spcBef>
                        <a:spcAft>
                          <a:spcPts val="0"/>
                        </a:spcAft>
                      </a:pPr>
                      <a:r>
                        <a:rPr lang="en-US" sz="1900" dirty="0">
                          <a:solidFill>
                            <a:schemeClr val="tx1"/>
                          </a:solidFill>
                          <a:effectLst/>
                        </a:rPr>
                        <a:t>Manage Procurement</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r>
                        <a:rPr lang="en-US" sz="1600" b="1" cap="all" dirty="0">
                          <a:solidFill>
                            <a:schemeClr val="tx1"/>
                          </a:solidFill>
                          <a:effectLst/>
                        </a:rPr>
                        <a:t> </a:t>
                      </a: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900" b="1" cap="all" dirty="0">
                          <a:solidFill>
                            <a:schemeClr val="tx1"/>
                          </a:solidFill>
                          <a:effectLst/>
                        </a:rPr>
                        <a:t>x</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pPr>
                      <a:endParaRPr lang="en-US" dirty="0"/>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361527">
                <a:tc>
                  <a:txBody>
                    <a:bodyPr/>
                    <a:lstStyle/>
                    <a:p>
                      <a:pPr marL="0" marR="0" algn="l">
                        <a:lnSpc>
                          <a:spcPct val="100000"/>
                        </a:lnSpc>
                        <a:spcBef>
                          <a:spcPts val="0"/>
                        </a:spcBef>
                        <a:spcAft>
                          <a:spcPts val="0"/>
                        </a:spcAft>
                      </a:pPr>
                      <a:r>
                        <a:rPr lang="en-US" sz="1900" dirty="0">
                          <a:solidFill>
                            <a:schemeClr val="tx1"/>
                          </a:solidFill>
                          <a:effectLst/>
                        </a:rPr>
                        <a:t>Monitor Contracts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r>
                        <a:rPr lang="en-US" sz="1600" b="1" cap="all" dirty="0">
                          <a:solidFill>
                            <a:schemeClr val="tx1"/>
                          </a:solidFill>
                          <a:effectLst/>
                        </a:rPr>
                        <a:t> </a:t>
                      </a: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900" b="1" cap="all" dirty="0">
                          <a:solidFill>
                            <a:schemeClr val="tx1"/>
                          </a:solidFill>
                          <a:effectLst/>
                        </a:rPr>
                        <a:t>x</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600" b="1" cap="all" dirty="0">
                          <a:solidFill>
                            <a:schemeClr val="tx1"/>
                          </a:solidFill>
                          <a:effectLst/>
                        </a:rPr>
                        <a:t> </a:t>
                      </a: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r>
              <a:tr h="602069">
                <a:tc>
                  <a:txBody>
                    <a:bodyPr/>
                    <a:lstStyle/>
                    <a:p>
                      <a:pPr marL="0" marR="0" algn="l">
                        <a:lnSpc>
                          <a:spcPct val="100000"/>
                        </a:lnSpc>
                        <a:spcBef>
                          <a:spcPts val="0"/>
                        </a:spcBef>
                        <a:spcAft>
                          <a:spcPts val="0"/>
                        </a:spcAft>
                      </a:pPr>
                      <a:r>
                        <a:rPr lang="en-US" sz="1900" dirty="0">
                          <a:solidFill>
                            <a:schemeClr val="tx1"/>
                          </a:solidFill>
                          <a:effectLst/>
                        </a:rPr>
                        <a:t>Evaluate Effectiveness of Planning Activities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r>
                        <a:rPr lang="en-US" sz="1600" b="1" cap="all" dirty="0">
                          <a:solidFill>
                            <a:schemeClr val="tx1"/>
                          </a:solidFill>
                          <a:effectLst/>
                        </a:rPr>
                        <a:t> </a:t>
                      </a: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b="1" cap="all" dirty="0" smtClean="0">
                          <a:solidFill>
                            <a:schemeClr val="tx1"/>
                          </a:solidFill>
                          <a:effectLst/>
                        </a:rPr>
                        <a:t>x</a:t>
                      </a:r>
                      <a:endParaRPr lang="en-US" sz="1900" b="1" dirty="0" smtClean="0">
                        <a:solidFill>
                          <a:schemeClr val="tx1"/>
                        </a:solidFill>
                        <a:effectLst/>
                        <a:latin typeface="+mn-lt"/>
                        <a:ea typeface="Calibri"/>
                        <a:cs typeface="Times New Roman"/>
                      </a:endParaRPr>
                    </a:p>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900" b="1" cap="all" dirty="0">
                          <a:solidFill>
                            <a:schemeClr val="tx1"/>
                          </a:solidFill>
                          <a:effectLst/>
                        </a:rPr>
                        <a:t>x</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4506">
                <a:tc>
                  <a:txBody>
                    <a:bodyPr/>
                    <a:lstStyle/>
                    <a:p>
                      <a:pPr marL="0" marR="0" algn="l">
                        <a:lnSpc>
                          <a:spcPct val="100000"/>
                        </a:lnSpc>
                        <a:spcBef>
                          <a:spcPts val="0"/>
                        </a:spcBef>
                        <a:spcAft>
                          <a:spcPts val="0"/>
                        </a:spcAft>
                      </a:pPr>
                      <a:r>
                        <a:rPr lang="en-US" sz="1900" dirty="0">
                          <a:solidFill>
                            <a:schemeClr val="tx1"/>
                          </a:solidFill>
                          <a:effectLst/>
                        </a:rPr>
                        <a:t>Evaluate Effectiveness of Care Strategies</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r>
                        <a:rPr lang="en-US" sz="1600" b="1" cap="all" dirty="0">
                          <a:solidFill>
                            <a:schemeClr val="tx1"/>
                          </a:solidFill>
                          <a:effectLst/>
                        </a:rPr>
                        <a:t> </a:t>
                      </a: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900" b="1" cap="all" dirty="0" smtClean="0">
                          <a:solidFill>
                            <a:schemeClr val="tx1"/>
                          </a:solidFill>
                          <a:effectLst/>
                        </a:rPr>
                        <a:t>x</a:t>
                      </a:r>
                      <a:endParaRPr lang="en-US" sz="1900" b="1" dirty="0" smtClean="0">
                        <a:solidFill>
                          <a:schemeClr val="tx1"/>
                        </a:solidFill>
                        <a:effectLst/>
                        <a:latin typeface="+mn-lt"/>
                        <a:ea typeface="Calibri"/>
                        <a:cs typeface="Times New Roman"/>
                      </a:endParaRPr>
                    </a:p>
                    <a:p>
                      <a:pPr marL="0" marR="0" algn="ctr">
                        <a:lnSpc>
                          <a:spcPct val="100000"/>
                        </a:lnSpc>
                        <a:spcBef>
                          <a:spcPts val="0"/>
                        </a:spcBef>
                        <a:spcAft>
                          <a:spcPts val="0"/>
                        </a:spcAft>
                      </a:pP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900" b="1" cap="all" dirty="0">
                          <a:solidFill>
                            <a:schemeClr val="tx1"/>
                          </a:solidFill>
                          <a:effectLst/>
                        </a:rPr>
                        <a:t>x</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2477">
                <a:tc>
                  <a:txBody>
                    <a:bodyPr/>
                    <a:lstStyle/>
                    <a:p>
                      <a:pPr marL="0" marR="0" algn="l">
                        <a:lnSpc>
                          <a:spcPct val="100000"/>
                        </a:lnSpc>
                        <a:spcBef>
                          <a:spcPts val="0"/>
                        </a:spcBef>
                        <a:spcAft>
                          <a:spcPts val="0"/>
                        </a:spcAft>
                      </a:pPr>
                      <a:r>
                        <a:rPr lang="en-US" sz="1900" dirty="0" smtClean="0">
                          <a:solidFill>
                            <a:schemeClr val="tx1"/>
                          </a:solidFill>
                          <a:effectLst/>
                        </a:rPr>
                        <a:t>Do</a:t>
                      </a:r>
                      <a:r>
                        <a:rPr lang="en-US" sz="1900" baseline="0" dirty="0" smtClean="0">
                          <a:solidFill>
                            <a:schemeClr val="tx1"/>
                          </a:solidFill>
                          <a:effectLst/>
                        </a:rPr>
                        <a:t> </a:t>
                      </a:r>
                      <a:r>
                        <a:rPr lang="en-US" sz="1900" dirty="0" smtClean="0">
                          <a:solidFill>
                            <a:schemeClr val="tx1"/>
                          </a:solidFill>
                          <a:effectLst/>
                        </a:rPr>
                        <a:t>Quality </a:t>
                      </a:r>
                      <a:r>
                        <a:rPr lang="en-US" sz="1900" dirty="0">
                          <a:solidFill>
                            <a:schemeClr val="tx1"/>
                          </a:solidFill>
                          <a:effectLst/>
                        </a:rPr>
                        <a:t>Management</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r>
                        <a:rPr lang="en-US" sz="1200" b="1" cap="all" dirty="0">
                          <a:solidFill>
                            <a:schemeClr val="tx1"/>
                          </a:solidFill>
                          <a:effectLst/>
                        </a:rPr>
                        <a:t> </a:t>
                      </a:r>
                      <a:endParaRPr lang="en-US" sz="1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r>
                        <a:rPr lang="en-US" sz="1900" b="1" cap="all" dirty="0">
                          <a:solidFill>
                            <a:schemeClr val="tx1"/>
                          </a:solidFill>
                          <a:effectLst/>
                        </a:rPr>
                        <a:t>x</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1200" b="1" cap="none" dirty="0" smtClean="0">
                          <a:solidFill>
                            <a:srgbClr val="FF0000"/>
                          </a:solidFill>
                          <a:effectLst/>
                        </a:rPr>
                        <a:t> </a:t>
                      </a:r>
                      <a:r>
                        <a:rPr lang="en-US" sz="1600" b="1" cap="none" dirty="0" smtClean="0">
                          <a:solidFill>
                            <a:schemeClr val="tx1"/>
                          </a:solidFill>
                          <a:effectLst/>
                        </a:rPr>
                        <a:t>[Care</a:t>
                      </a:r>
                      <a:r>
                        <a:rPr lang="en-US" sz="1600" b="1" cap="none" baseline="0" dirty="0" smtClean="0">
                          <a:solidFill>
                            <a:schemeClr val="tx1"/>
                          </a:solidFill>
                          <a:effectLst/>
                        </a:rPr>
                        <a:t> Standards &amp;  Committee Involvement]</a:t>
                      </a: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7796">
                <a:tc>
                  <a:txBody>
                    <a:bodyPr/>
                    <a:lstStyle/>
                    <a:p>
                      <a:pPr marL="0" marR="0" algn="l">
                        <a:lnSpc>
                          <a:spcPct val="100000"/>
                        </a:lnSpc>
                        <a:spcBef>
                          <a:spcPts val="0"/>
                        </a:spcBef>
                        <a:spcAft>
                          <a:spcPts val="0"/>
                        </a:spcAft>
                      </a:pPr>
                      <a:r>
                        <a:rPr lang="en-US" sz="1900" dirty="0" smtClean="0">
                          <a:solidFill>
                            <a:schemeClr val="tx1"/>
                          </a:solidFill>
                          <a:effectLst/>
                          <a:latin typeface="Calibri"/>
                          <a:ea typeface="Calibri"/>
                          <a:cs typeface="Times New Roman"/>
                        </a:rPr>
                        <a:t>Assess the Effectiveness</a:t>
                      </a:r>
                      <a:r>
                        <a:rPr lang="en-US" sz="1900" baseline="0" dirty="0" smtClean="0">
                          <a:solidFill>
                            <a:schemeClr val="tx1"/>
                          </a:solidFill>
                          <a:effectLst/>
                          <a:latin typeface="Calibri"/>
                          <a:ea typeface="Calibri"/>
                          <a:cs typeface="Times New Roman"/>
                        </a:rPr>
                        <a:t> of the Administrative Mechanism*</a:t>
                      </a:r>
                      <a:endParaRPr lang="en-US" sz="1900"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algn="l">
                        <a:lnSpc>
                          <a:spcPct val="100000"/>
                        </a:lnSpc>
                        <a:spcBef>
                          <a:spcPts val="0"/>
                        </a:spcBef>
                        <a:spcAft>
                          <a:spcPts val="0"/>
                        </a:spcAft>
                      </a:pPr>
                      <a:endParaRPr lang="en-US" sz="12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0000"/>
                        </a:lnSpc>
                        <a:spcBef>
                          <a:spcPts val="0"/>
                        </a:spcBef>
                        <a:spcAft>
                          <a:spcPts val="0"/>
                        </a:spcAft>
                      </a:pPr>
                      <a:endParaRPr lang="en-US" sz="16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marL="0" marR="0" algn="ctr">
                        <a:lnSpc>
                          <a:spcPct val="100000"/>
                        </a:lnSpc>
                        <a:spcBef>
                          <a:spcPts val="0"/>
                        </a:spcBef>
                        <a:spcAft>
                          <a:spcPts val="0"/>
                        </a:spcAft>
                      </a:pPr>
                      <a:r>
                        <a:rPr lang="en-US" sz="1900" b="1" dirty="0" smtClean="0">
                          <a:solidFill>
                            <a:schemeClr val="tx1"/>
                          </a:solidFill>
                          <a:effectLst/>
                          <a:latin typeface="Calibri"/>
                          <a:ea typeface="Calibri"/>
                          <a:cs typeface="Times New Roman"/>
                        </a:rPr>
                        <a:t>X</a:t>
                      </a:r>
                      <a:endParaRPr lang="en-US" sz="1900" b="1" dirty="0">
                        <a:solidFill>
                          <a:schemeClr val="tx1"/>
                        </a:solidFill>
                        <a:effectLst/>
                        <a:latin typeface="Calibri"/>
                        <a:ea typeface="Calibri"/>
                        <a:cs typeface="Times New Roman"/>
                      </a:endParaRPr>
                    </a:p>
                  </a:txBody>
                  <a:tcPr marL="52397" marR="5239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TextBox 3"/>
          <p:cNvSpPr txBox="1"/>
          <p:nvPr/>
        </p:nvSpPr>
        <p:spPr>
          <a:xfrm>
            <a:off x="1642414" y="6358116"/>
            <a:ext cx="5426550" cy="400110"/>
          </a:xfrm>
          <a:prstGeom prst="rect">
            <a:avLst/>
          </a:prstGeom>
          <a:noFill/>
        </p:spPr>
        <p:txBody>
          <a:bodyPr wrap="none" rtlCol="0">
            <a:spAutoFit/>
          </a:bodyPr>
          <a:lstStyle/>
          <a:p>
            <a:r>
              <a:rPr lang="en-US" sz="2000" dirty="0"/>
              <a:t>* </a:t>
            </a:r>
            <a:r>
              <a:rPr lang="en-US" sz="2000" dirty="0">
                <a:latin typeface="Arial Narrow" panose="020B0606020202030204" pitchFamily="34" charset="0"/>
              </a:rPr>
              <a:t>Sole responsibility of </a:t>
            </a:r>
            <a:r>
              <a:rPr lang="en-US" sz="2000" dirty="0" smtClean="0">
                <a:latin typeface="Arial Narrow" panose="020B0606020202030204" pitchFamily="34" charset="0"/>
              </a:rPr>
              <a:t>RWHAP Part </a:t>
            </a:r>
            <a:r>
              <a:rPr lang="en-US" sz="2000" dirty="0">
                <a:latin typeface="Arial Narrow" panose="020B0606020202030204" pitchFamily="34" charset="0"/>
              </a:rPr>
              <a:t>A planning councils</a:t>
            </a:r>
          </a:p>
        </p:txBody>
      </p:sp>
      <p:sp>
        <p:nvSpPr>
          <p:cNvPr id="5" name="Title 4"/>
          <p:cNvSpPr>
            <a:spLocks noGrp="1"/>
          </p:cNvSpPr>
          <p:nvPr>
            <p:ph type="title"/>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13122707-87AD-4BE3-B63D-F5699C599DD3}" type="slidenum">
              <a:rPr lang="en-US" smtClean="0"/>
              <a:pPr/>
              <a:t>13</a:t>
            </a:fld>
            <a:endParaRPr lang="en-US" dirty="0"/>
          </a:p>
        </p:txBody>
      </p:sp>
    </p:spTree>
    <p:extLst>
      <p:ext uri="{BB962C8B-B14F-4D97-AF65-F5344CB8AC3E}">
        <p14:creationId xmlns:p14="http://schemas.microsoft.com/office/powerpoint/2010/main" val="4049803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56356"/>
            <a:ext cx="11206942" cy="1325563"/>
          </a:xfrm>
        </p:spPr>
        <p:txBody>
          <a:bodyPr/>
          <a:lstStyle/>
          <a:p>
            <a:r>
              <a:rPr lang="en-US" dirty="0" smtClean="0"/>
              <a:t>Full-Group Discussion: </a:t>
            </a:r>
            <a:br>
              <a:rPr lang="en-US" dirty="0" smtClean="0"/>
            </a:br>
            <a:r>
              <a:rPr lang="en-US" dirty="0" smtClean="0"/>
              <a:t>Other Community Planning Experience</a:t>
            </a:r>
            <a:endParaRPr lang="en-US" dirty="0"/>
          </a:p>
        </p:txBody>
      </p:sp>
      <p:sp>
        <p:nvSpPr>
          <p:cNvPr id="3" name="Content Placeholder 2"/>
          <p:cNvSpPr>
            <a:spLocks noGrp="1"/>
          </p:cNvSpPr>
          <p:nvPr>
            <p:ph idx="1"/>
          </p:nvPr>
        </p:nvSpPr>
        <p:spPr>
          <a:xfrm>
            <a:off x="512617" y="1494460"/>
            <a:ext cx="10841182" cy="4351338"/>
          </a:xfrm>
          <a:ln w="28575">
            <a:solidFill>
              <a:srgbClr val="002060"/>
            </a:solidFill>
          </a:ln>
        </p:spPr>
        <p:txBody>
          <a:bodyPr/>
          <a:lstStyle/>
          <a:p>
            <a:r>
              <a:rPr lang="en-US" sz="2700" dirty="0" smtClean="0"/>
              <a:t>Tell us about any prior experience you have in community planning:</a:t>
            </a:r>
          </a:p>
          <a:p>
            <a:pPr lvl="1"/>
            <a:r>
              <a:rPr lang="en-US" dirty="0" smtClean="0">
                <a:latin typeface="Arial" panose="020B0604020202020204" pitchFamily="34" charset="0"/>
                <a:cs typeface="Arial" panose="020B0604020202020204" pitchFamily="34" charset="0"/>
              </a:rPr>
              <a:t>For what kinds of programs?</a:t>
            </a:r>
          </a:p>
          <a:p>
            <a:pPr lvl="1"/>
            <a:r>
              <a:rPr lang="en-US" dirty="0" smtClean="0">
                <a:latin typeface="Arial" panose="020B0604020202020204" pitchFamily="34" charset="0"/>
                <a:cs typeface="Arial" panose="020B0604020202020204" pitchFamily="34" charset="0"/>
              </a:rPr>
              <a:t>What roles did the planning body play? Was it decision making or advisory?</a:t>
            </a:r>
          </a:p>
          <a:p>
            <a:pPr lvl="1"/>
            <a:r>
              <a:rPr lang="en-US" dirty="0" smtClean="0">
                <a:latin typeface="Arial" panose="020B0604020202020204" pitchFamily="34" charset="0"/>
                <a:cs typeface="Arial" panose="020B0604020202020204" pitchFamily="34" charset="0"/>
              </a:rPr>
              <a:t>What worked well?</a:t>
            </a:r>
          </a:p>
          <a:p>
            <a:pPr lvl="1"/>
            <a:r>
              <a:rPr lang="en-US" dirty="0" smtClean="0">
                <a:latin typeface="Arial" panose="020B0604020202020204" pitchFamily="34" charset="0"/>
                <a:cs typeface="Arial" panose="020B0604020202020204" pitchFamily="34" charset="0"/>
              </a:rPr>
              <a:t>What were the challenges?</a:t>
            </a:r>
          </a:p>
          <a:p>
            <a:r>
              <a:rPr lang="en-US" sz="2700" dirty="0" smtClean="0"/>
              <a:t>How does a </a:t>
            </a:r>
            <a:r>
              <a:rPr lang="en-US" sz="2700" dirty="0" smtClean="0"/>
              <a:t>RWHAP Part </a:t>
            </a:r>
            <a:r>
              <a:rPr lang="en-US" sz="2700" dirty="0" smtClean="0"/>
              <a:t>A planning council compare – in terms of roles, authority, consumer engagement, member                             diversity, and expected level of involvement? </a:t>
            </a:r>
            <a:endParaRPr lang="en-US" sz="2700" dirty="0"/>
          </a:p>
        </p:txBody>
      </p:sp>
      <p:sp>
        <p:nvSpPr>
          <p:cNvPr id="4" name="Slide Number Placeholder 3"/>
          <p:cNvSpPr>
            <a:spLocks noGrp="1"/>
          </p:cNvSpPr>
          <p:nvPr>
            <p:ph type="sldNum" sz="quarter" idx="12"/>
          </p:nvPr>
        </p:nvSpPr>
        <p:spPr/>
        <p:txBody>
          <a:bodyPr/>
          <a:lstStyle/>
          <a:p>
            <a:fld id="{3554D62F-44D0-4D4A-BF79-63F211B4356E}" type="slidenum">
              <a:rPr lang="en-US" smtClean="0"/>
              <a:pPr/>
              <a:t>14</a:t>
            </a:fld>
            <a:endParaRPr lang="en-US" dirty="0"/>
          </a:p>
        </p:txBody>
      </p:sp>
      <p:pic>
        <p:nvPicPr>
          <p:cNvPr id="5" name="Picture 4" descr="meeting%20clip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49782" y="4766020"/>
            <a:ext cx="2578669" cy="1934474"/>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line" title="line"/>
          <p:cNvCxnSpPr/>
          <p:nvPr/>
        </p:nvCxnSpPr>
        <p:spPr>
          <a:xfrm flipV="1">
            <a:off x="512617" y="1234440"/>
            <a:ext cx="11100262" cy="20565"/>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1935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302" y="185542"/>
            <a:ext cx="9465798" cy="1325563"/>
          </a:xfrm>
        </p:spPr>
        <p:txBody>
          <a:bodyPr/>
          <a:lstStyle/>
          <a:p>
            <a:r>
              <a:rPr lang="en-US" dirty="0" smtClean="0"/>
              <a:t>Best Practices for Planning</a:t>
            </a:r>
            <a:endParaRPr lang="en-US" dirty="0"/>
          </a:p>
        </p:txBody>
      </p:sp>
      <p:sp>
        <p:nvSpPr>
          <p:cNvPr id="3" name="Content Placeholder 2"/>
          <p:cNvSpPr>
            <a:spLocks noGrp="1"/>
          </p:cNvSpPr>
          <p:nvPr>
            <p:ph idx="1"/>
          </p:nvPr>
        </p:nvSpPr>
        <p:spPr>
          <a:xfrm>
            <a:off x="478302" y="1511105"/>
            <a:ext cx="10972800" cy="4584896"/>
          </a:xfrm>
        </p:spPr>
        <p:txBody>
          <a:bodyPr>
            <a:noAutofit/>
          </a:bodyPr>
          <a:lstStyle/>
          <a:p>
            <a:pPr>
              <a:lnSpc>
                <a:spcPct val="100000"/>
              </a:lnSpc>
              <a:spcBef>
                <a:spcPts val="0"/>
              </a:spcBef>
              <a:spcAft>
                <a:spcPts val="600"/>
              </a:spcAft>
            </a:pPr>
            <a:r>
              <a:rPr lang="en-US" sz="3000" dirty="0"/>
              <a:t>Organize the planning process with a work plan and calendar </a:t>
            </a:r>
          </a:p>
          <a:p>
            <a:pPr>
              <a:lnSpc>
                <a:spcPct val="100000"/>
              </a:lnSpc>
              <a:spcBef>
                <a:spcPts val="0"/>
              </a:spcBef>
              <a:spcAft>
                <a:spcPts val="600"/>
              </a:spcAft>
            </a:pPr>
            <a:r>
              <a:rPr lang="en-US" sz="3000" dirty="0" smtClean="0"/>
              <a:t>Follow </a:t>
            </a:r>
            <a:r>
              <a:rPr lang="en-US" sz="3000" dirty="0"/>
              <a:t>a multi-year comprehensive needs assessment cycle</a:t>
            </a:r>
          </a:p>
          <a:p>
            <a:pPr>
              <a:lnSpc>
                <a:spcPct val="100000"/>
              </a:lnSpc>
              <a:spcBef>
                <a:spcPts val="0"/>
              </a:spcBef>
              <a:spcAft>
                <a:spcPts val="600"/>
              </a:spcAft>
            </a:pPr>
            <a:r>
              <a:rPr lang="en-US" sz="3000" dirty="0" smtClean="0"/>
              <a:t>Obtain </a:t>
            </a:r>
            <a:r>
              <a:rPr lang="en-US" sz="3000" dirty="0"/>
              <a:t>data from multiple sources and present data in user-friendly formats</a:t>
            </a:r>
          </a:p>
          <a:p>
            <a:pPr>
              <a:lnSpc>
                <a:spcPct val="100000"/>
              </a:lnSpc>
              <a:spcBef>
                <a:spcPts val="0"/>
              </a:spcBef>
              <a:spcAft>
                <a:spcPts val="600"/>
              </a:spcAft>
            </a:pPr>
            <a:r>
              <a:rPr lang="en-US" sz="3000" dirty="0" smtClean="0"/>
              <a:t>“</a:t>
            </a:r>
            <a:r>
              <a:rPr lang="en-US" sz="3000" dirty="0"/>
              <a:t>Triangulate” data, considering variations in quality and value</a:t>
            </a:r>
          </a:p>
          <a:p>
            <a:pPr>
              <a:lnSpc>
                <a:spcPct val="100000"/>
              </a:lnSpc>
              <a:spcBef>
                <a:spcPts val="0"/>
              </a:spcBef>
              <a:spcAft>
                <a:spcPts val="600"/>
              </a:spcAft>
            </a:pPr>
            <a:r>
              <a:rPr lang="en-US" sz="3000" dirty="0" smtClean="0"/>
              <a:t>Use </a:t>
            </a:r>
            <a:r>
              <a:rPr lang="en-US" sz="3000" dirty="0"/>
              <a:t>worksheets and other decision-making aids</a:t>
            </a:r>
          </a:p>
        </p:txBody>
      </p:sp>
      <p:sp>
        <p:nvSpPr>
          <p:cNvPr id="4" name="Slide Number Placeholder 3"/>
          <p:cNvSpPr>
            <a:spLocks noGrp="1"/>
          </p:cNvSpPr>
          <p:nvPr>
            <p:ph type="sldNum" sz="quarter" idx="12"/>
          </p:nvPr>
        </p:nvSpPr>
        <p:spPr>
          <a:xfrm>
            <a:off x="11451102" y="6321084"/>
            <a:ext cx="533400" cy="365125"/>
          </a:xfrm>
        </p:spPr>
        <p:txBody>
          <a:bodyPr/>
          <a:lstStyle/>
          <a:p>
            <a:fld id="{F9ECA865-404D-4A57-9AC1-FD3038CC100D}" type="slidenum">
              <a:rPr lang="en-US" smtClean="0"/>
              <a:pPr/>
              <a:t>15</a:t>
            </a:fld>
            <a:endParaRPr lang="en-US" dirty="0"/>
          </a:p>
        </p:txBody>
      </p:sp>
      <p:cxnSp>
        <p:nvCxnSpPr>
          <p:cNvPr id="5" name="Straight Connector 4" descr="line&#10;" title="line"/>
          <p:cNvCxnSpPr/>
          <p:nvPr/>
        </p:nvCxnSpPr>
        <p:spPr>
          <a:xfrm>
            <a:off x="627185" y="115940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150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6" y="274321"/>
            <a:ext cx="11057206" cy="1325563"/>
          </a:xfrm>
        </p:spPr>
        <p:txBody>
          <a:bodyPr/>
          <a:lstStyle/>
          <a:p>
            <a:r>
              <a:rPr lang="en-US" dirty="0" smtClean="0"/>
              <a:t>Best Practices for Planning, </a:t>
            </a:r>
            <a:r>
              <a:rPr lang="en-US" sz="3200" dirty="0"/>
              <a:t>C</a:t>
            </a:r>
            <a:r>
              <a:rPr lang="en-US" sz="3200" dirty="0" smtClean="0"/>
              <a:t>ont.</a:t>
            </a:r>
            <a:endParaRPr lang="en-US" sz="3200" dirty="0"/>
          </a:p>
        </p:txBody>
      </p:sp>
      <p:sp>
        <p:nvSpPr>
          <p:cNvPr id="3" name="Content Placeholder 2"/>
          <p:cNvSpPr>
            <a:spLocks noGrp="1"/>
          </p:cNvSpPr>
          <p:nvPr>
            <p:ph idx="1"/>
          </p:nvPr>
        </p:nvSpPr>
        <p:spPr>
          <a:xfrm>
            <a:off x="633046" y="1708997"/>
            <a:ext cx="10930597" cy="4267200"/>
          </a:xfrm>
        </p:spPr>
        <p:txBody>
          <a:bodyPr>
            <a:noAutofit/>
          </a:bodyPr>
          <a:lstStyle/>
          <a:p>
            <a:pPr>
              <a:lnSpc>
                <a:spcPct val="100000"/>
              </a:lnSpc>
              <a:spcBef>
                <a:spcPts val="0"/>
              </a:spcBef>
              <a:spcAft>
                <a:spcPts val="600"/>
              </a:spcAft>
            </a:pPr>
            <a:r>
              <a:rPr lang="en-US" sz="3000" dirty="0"/>
              <a:t>Engage diverse communities </a:t>
            </a:r>
            <a:r>
              <a:rPr lang="en-US" sz="3000" dirty="0" smtClean="0"/>
              <a:t>and </a:t>
            </a:r>
            <a:r>
              <a:rPr lang="en-US" sz="3000" dirty="0"/>
              <a:t>entities as data sources and decision </a:t>
            </a:r>
            <a:r>
              <a:rPr lang="en-US" sz="3000" dirty="0" smtClean="0"/>
              <a:t>makers, </a:t>
            </a:r>
            <a:r>
              <a:rPr lang="en-US" sz="3000" dirty="0"/>
              <a:t>with a focus on consumers and specific affected </a:t>
            </a:r>
            <a:r>
              <a:rPr lang="en-US" sz="3000" dirty="0" smtClean="0"/>
              <a:t>subpopulations</a:t>
            </a:r>
            <a:endParaRPr lang="en-US" sz="3000" dirty="0"/>
          </a:p>
          <a:p>
            <a:pPr>
              <a:lnSpc>
                <a:spcPct val="100000"/>
              </a:lnSpc>
              <a:spcBef>
                <a:spcPts val="0"/>
              </a:spcBef>
              <a:spcAft>
                <a:spcPts val="600"/>
              </a:spcAft>
            </a:pPr>
            <a:r>
              <a:rPr lang="en-US" sz="3000" dirty="0" smtClean="0"/>
              <a:t>Provide </a:t>
            </a:r>
            <a:r>
              <a:rPr lang="en-US" sz="3000" dirty="0"/>
              <a:t>targeted, interactive training </a:t>
            </a:r>
            <a:r>
              <a:rPr lang="en-US" sz="3000" dirty="0" smtClean="0"/>
              <a:t>for the planning body – new and continuing members</a:t>
            </a:r>
            <a:endParaRPr lang="en-US" sz="3000" dirty="0"/>
          </a:p>
          <a:p>
            <a:pPr>
              <a:lnSpc>
                <a:spcPct val="100000"/>
              </a:lnSpc>
              <a:spcBef>
                <a:spcPts val="0"/>
              </a:spcBef>
              <a:spcAft>
                <a:spcPts val="600"/>
              </a:spcAft>
            </a:pPr>
            <a:r>
              <a:rPr lang="en-US" sz="3000" dirty="0" smtClean="0"/>
              <a:t>Ensure PC/B </a:t>
            </a:r>
            <a:r>
              <a:rPr lang="en-US" sz="3000" dirty="0"/>
              <a:t>understanding of Conflict of Interest and advocate vs. planner roles</a:t>
            </a:r>
          </a:p>
          <a:p>
            <a:pPr>
              <a:lnSpc>
                <a:spcPct val="100000"/>
              </a:lnSpc>
              <a:spcBef>
                <a:spcPts val="0"/>
              </a:spcBef>
              <a:spcAft>
                <a:spcPts val="600"/>
              </a:spcAft>
            </a:pPr>
            <a:r>
              <a:rPr lang="en-US" sz="3000" dirty="0" smtClean="0"/>
              <a:t>Make </a:t>
            </a:r>
            <a:r>
              <a:rPr lang="en-US" sz="3000" dirty="0"/>
              <a:t>data-based decisions using approved processes</a:t>
            </a:r>
          </a:p>
        </p:txBody>
      </p:sp>
      <p:sp>
        <p:nvSpPr>
          <p:cNvPr id="4" name="Slide Number Placeholder 3"/>
          <p:cNvSpPr>
            <a:spLocks noGrp="1"/>
          </p:cNvSpPr>
          <p:nvPr>
            <p:ph type="sldNum" sz="quarter" idx="12"/>
          </p:nvPr>
        </p:nvSpPr>
        <p:spPr>
          <a:xfrm>
            <a:off x="11461652" y="6340473"/>
            <a:ext cx="457200" cy="365125"/>
          </a:xfrm>
        </p:spPr>
        <p:txBody>
          <a:bodyPr/>
          <a:lstStyle/>
          <a:p>
            <a:fld id="{F9ECA865-404D-4A57-9AC1-FD3038CC100D}" type="slidenum">
              <a:rPr lang="en-US" smtClean="0"/>
              <a:pPr/>
              <a:t>16</a:t>
            </a:fld>
            <a:endParaRPr lang="en-US" dirty="0"/>
          </a:p>
        </p:txBody>
      </p:sp>
      <p:cxnSp>
        <p:nvCxnSpPr>
          <p:cNvPr id="5" name="Straight Connector 4" descr="line" title="line"/>
          <p:cNvCxnSpPr/>
          <p:nvPr/>
        </p:nvCxnSpPr>
        <p:spPr>
          <a:xfrm>
            <a:off x="773135" y="123560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3050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7" y="94209"/>
            <a:ext cx="10841182" cy="1325563"/>
          </a:xfrm>
        </p:spPr>
        <p:txBody>
          <a:bodyPr/>
          <a:lstStyle/>
          <a:p>
            <a:r>
              <a:rPr lang="en-US" dirty="0" smtClean="0"/>
              <a:t>Benefits of a Planning Cycle</a:t>
            </a:r>
            <a:endParaRPr lang="en-US" sz="2800" dirty="0"/>
          </a:p>
        </p:txBody>
      </p:sp>
      <p:sp>
        <p:nvSpPr>
          <p:cNvPr id="3" name="Content Placeholder 2"/>
          <p:cNvSpPr>
            <a:spLocks noGrp="1"/>
          </p:cNvSpPr>
          <p:nvPr>
            <p:ph idx="1"/>
          </p:nvPr>
        </p:nvSpPr>
        <p:spPr>
          <a:xfrm>
            <a:off x="512617" y="1195753"/>
            <a:ext cx="10650415" cy="4938841"/>
          </a:xfrm>
        </p:spPr>
        <p:txBody>
          <a:bodyPr>
            <a:noAutofit/>
          </a:bodyPr>
          <a:lstStyle/>
          <a:p>
            <a:pPr>
              <a:lnSpc>
                <a:spcPct val="100000"/>
              </a:lnSpc>
              <a:spcBef>
                <a:spcPts val="900"/>
              </a:spcBef>
            </a:pPr>
            <a:r>
              <a:rPr lang="en-US" sz="2700" dirty="0"/>
              <a:t>Provides a transparent, public </a:t>
            </a:r>
            <a:r>
              <a:rPr lang="en-US" sz="2700" dirty="0" smtClean="0"/>
              <a:t>process</a:t>
            </a:r>
          </a:p>
          <a:p>
            <a:pPr>
              <a:lnSpc>
                <a:spcPct val="100000"/>
              </a:lnSpc>
              <a:spcBef>
                <a:spcPts val="900"/>
              </a:spcBef>
            </a:pPr>
            <a:r>
              <a:rPr lang="en-US" sz="2700" dirty="0" smtClean="0"/>
              <a:t>Engages </a:t>
            </a:r>
            <a:r>
              <a:rPr lang="en-US" sz="2700" dirty="0"/>
              <a:t>diverse communities and entities as data sources and decision makers, focusing on consumers and specific populations most affected by the disease</a:t>
            </a:r>
          </a:p>
          <a:p>
            <a:pPr>
              <a:lnSpc>
                <a:spcPct val="100000"/>
              </a:lnSpc>
              <a:spcBef>
                <a:spcPts val="900"/>
              </a:spcBef>
            </a:pPr>
            <a:r>
              <a:rPr lang="en-US" sz="2700" dirty="0" smtClean="0"/>
              <a:t>Contributes </a:t>
            </a:r>
            <a:r>
              <a:rPr lang="en-US" sz="2700" dirty="0"/>
              <a:t>to NHAS goals, including improvements at each stage of the HIV Care Continuum</a:t>
            </a:r>
          </a:p>
          <a:p>
            <a:pPr>
              <a:lnSpc>
                <a:spcPct val="100000"/>
              </a:lnSpc>
              <a:spcBef>
                <a:spcPts val="900"/>
              </a:spcBef>
            </a:pPr>
            <a:r>
              <a:rPr lang="en-US" sz="2700" dirty="0" smtClean="0"/>
              <a:t>Helps </a:t>
            </a:r>
            <a:r>
              <a:rPr lang="en-US" sz="2700" dirty="0"/>
              <a:t>reduce health disparities in HIV services and </a:t>
            </a:r>
            <a:r>
              <a:rPr lang="en-US" sz="2700" dirty="0" smtClean="0"/>
              <a:t>outcomes</a:t>
            </a:r>
          </a:p>
          <a:p>
            <a:pPr>
              <a:lnSpc>
                <a:spcPct val="100000"/>
              </a:lnSpc>
              <a:spcBef>
                <a:spcPts val="900"/>
              </a:spcBef>
            </a:pPr>
            <a:r>
              <a:rPr lang="en-US" sz="2700" dirty="0" smtClean="0"/>
              <a:t>Provides opportunities for cooperation/collaboration with HIV Prevention and with other Ryan White Parts</a:t>
            </a:r>
            <a:endParaRPr lang="en-US" sz="2700" dirty="0"/>
          </a:p>
        </p:txBody>
      </p:sp>
      <p:sp>
        <p:nvSpPr>
          <p:cNvPr id="4" name="Slide Number Placeholder 3"/>
          <p:cNvSpPr>
            <a:spLocks noGrp="1"/>
          </p:cNvSpPr>
          <p:nvPr>
            <p:ph type="sldNum" sz="quarter" idx="12"/>
          </p:nvPr>
        </p:nvSpPr>
        <p:spPr>
          <a:xfrm>
            <a:off x="9605890" y="6134595"/>
            <a:ext cx="2057400" cy="365125"/>
          </a:xfrm>
        </p:spPr>
        <p:txBody>
          <a:bodyPr/>
          <a:lstStyle/>
          <a:p>
            <a:fld id="{F9ECA865-404D-4A57-9AC1-FD3038CC100D}" type="slidenum">
              <a:rPr lang="en-US" smtClean="0"/>
              <a:pPr/>
              <a:t>17</a:t>
            </a:fld>
            <a:endParaRPr lang="en-US" dirty="0"/>
          </a:p>
        </p:txBody>
      </p:sp>
      <p:cxnSp>
        <p:nvCxnSpPr>
          <p:cNvPr id="5" name="Straight Connector 4" descr="line" title="line"/>
          <p:cNvCxnSpPr/>
          <p:nvPr/>
        </p:nvCxnSpPr>
        <p:spPr>
          <a:xfrm>
            <a:off x="512617" y="1050382"/>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8952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092" y="-104416"/>
            <a:ext cx="10631707" cy="880412"/>
          </a:xfrm>
        </p:spPr>
        <p:txBody>
          <a:bodyPr>
            <a:noAutofit/>
          </a:bodyPr>
          <a:lstStyle/>
          <a:p>
            <a:pPr algn="ctr">
              <a:lnSpc>
                <a:spcPct val="100000"/>
              </a:lnSpc>
            </a:pPr>
            <a:r>
              <a:rPr lang="en-US" sz="3400" dirty="0">
                <a:solidFill>
                  <a:srgbClr val="002060"/>
                </a:solidFill>
              </a:rPr>
              <a:t>Prevention-Care Cooperation</a:t>
            </a:r>
            <a:endParaRPr lang="en-US" sz="2400" dirty="0"/>
          </a:p>
        </p:txBody>
      </p:sp>
      <p:graphicFrame>
        <p:nvGraphicFramePr>
          <p:cNvPr id="4" name="Diagram 3" descr="Information Sharing&#10;Cross Representation&#10;Joint Projects or Activities&#10;Integrated Prevention and Care Plan&#10;Integrated Committee of a Larger Planning Body&#10;Unified Prevention Care Planning Body&#10;Unified Planning Body for HIV Prevention, Care, Other Programs" title="Prevention Care Cooperation"/>
          <p:cNvGraphicFramePr/>
          <p:nvPr>
            <p:extLst>
              <p:ext uri="{D42A27DB-BD31-4B8C-83A1-F6EECF244321}">
                <p14:modId xmlns:p14="http://schemas.microsoft.com/office/powerpoint/2010/main" val="2390218079"/>
              </p:ext>
            </p:extLst>
          </p:nvPr>
        </p:nvGraphicFramePr>
        <p:xfrm>
          <a:off x="1622424" y="871621"/>
          <a:ext cx="8914278" cy="4432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757669" y="1097856"/>
            <a:ext cx="301686" cy="369332"/>
          </a:xfrm>
          <a:prstGeom prst="rect">
            <a:avLst/>
          </a:prstGeom>
          <a:noFill/>
        </p:spPr>
        <p:txBody>
          <a:bodyPr wrap="none" rtlCol="0">
            <a:spAutoFit/>
          </a:bodyPr>
          <a:lstStyle/>
          <a:p>
            <a:r>
              <a:rPr lang="en-US" dirty="0"/>
              <a:t>7</a:t>
            </a:r>
          </a:p>
        </p:txBody>
      </p:sp>
      <p:sp>
        <p:nvSpPr>
          <p:cNvPr id="7" name="TextBox 6"/>
          <p:cNvSpPr txBox="1"/>
          <p:nvPr/>
        </p:nvSpPr>
        <p:spPr>
          <a:xfrm>
            <a:off x="2208159" y="1702125"/>
            <a:ext cx="301686" cy="369332"/>
          </a:xfrm>
          <a:prstGeom prst="rect">
            <a:avLst/>
          </a:prstGeom>
          <a:noFill/>
        </p:spPr>
        <p:txBody>
          <a:bodyPr wrap="none" rtlCol="0">
            <a:spAutoFit/>
          </a:bodyPr>
          <a:lstStyle/>
          <a:p>
            <a:r>
              <a:rPr lang="en-US" dirty="0"/>
              <a:t>6</a:t>
            </a:r>
          </a:p>
        </p:txBody>
      </p:sp>
      <p:sp>
        <p:nvSpPr>
          <p:cNvPr id="8" name="TextBox 7"/>
          <p:cNvSpPr txBox="1"/>
          <p:nvPr/>
        </p:nvSpPr>
        <p:spPr>
          <a:xfrm>
            <a:off x="2307699" y="2346449"/>
            <a:ext cx="354584" cy="369332"/>
          </a:xfrm>
          <a:prstGeom prst="rect">
            <a:avLst/>
          </a:prstGeom>
          <a:noFill/>
        </p:spPr>
        <p:txBody>
          <a:bodyPr wrap="none" rtlCol="0">
            <a:spAutoFit/>
          </a:bodyPr>
          <a:lstStyle/>
          <a:p>
            <a:r>
              <a:rPr lang="en-US" dirty="0"/>
              <a:t> 5</a:t>
            </a:r>
          </a:p>
        </p:txBody>
      </p:sp>
      <p:sp>
        <p:nvSpPr>
          <p:cNvPr id="9" name="TextBox 8"/>
          <p:cNvSpPr txBox="1"/>
          <p:nvPr/>
        </p:nvSpPr>
        <p:spPr>
          <a:xfrm>
            <a:off x="2332553" y="2971019"/>
            <a:ext cx="354584" cy="369332"/>
          </a:xfrm>
          <a:prstGeom prst="rect">
            <a:avLst/>
          </a:prstGeom>
          <a:noFill/>
        </p:spPr>
        <p:txBody>
          <a:bodyPr wrap="none" rtlCol="0">
            <a:spAutoFit/>
          </a:bodyPr>
          <a:lstStyle/>
          <a:p>
            <a:r>
              <a:rPr lang="en-US" dirty="0"/>
              <a:t> 4</a:t>
            </a:r>
          </a:p>
        </p:txBody>
      </p:sp>
      <p:sp>
        <p:nvSpPr>
          <p:cNvPr id="10" name="TextBox 9"/>
          <p:cNvSpPr txBox="1"/>
          <p:nvPr/>
        </p:nvSpPr>
        <p:spPr>
          <a:xfrm>
            <a:off x="2208159" y="3595589"/>
            <a:ext cx="354584" cy="369332"/>
          </a:xfrm>
          <a:prstGeom prst="rect">
            <a:avLst/>
          </a:prstGeom>
          <a:noFill/>
        </p:spPr>
        <p:txBody>
          <a:bodyPr wrap="none" rtlCol="0">
            <a:spAutoFit/>
          </a:bodyPr>
          <a:lstStyle/>
          <a:p>
            <a:r>
              <a:rPr lang="en-US" dirty="0"/>
              <a:t> 3</a:t>
            </a:r>
          </a:p>
        </p:txBody>
      </p:sp>
      <p:sp>
        <p:nvSpPr>
          <p:cNvPr id="11" name="TextBox 10"/>
          <p:cNvSpPr txBox="1"/>
          <p:nvPr/>
        </p:nvSpPr>
        <p:spPr>
          <a:xfrm>
            <a:off x="2158337" y="4141473"/>
            <a:ext cx="301686" cy="369332"/>
          </a:xfrm>
          <a:prstGeom prst="rect">
            <a:avLst/>
          </a:prstGeom>
          <a:noFill/>
        </p:spPr>
        <p:txBody>
          <a:bodyPr wrap="none" rtlCol="0">
            <a:spAutoFit/>
          </a:bodyPr>
          <a:lstStyle/>
          <a:p>
            <a:r>
              <a:rPr lang="en-US" dirty="0"/>
              <a:t>2</a:t>
            </a:r>
          </a:p>
        </p:txBody>
      </p:sp>
      <p:sp>
        <p:nvSpPr>
          <p:cNvPr id="12" name="TextBox 11"/>
          <p:cNvSpPr txBox="1"/>
          <p:nvPr/>
        </p:nvSpPr>
        <p:spPr>
          <a:xfrm>
            <a:off x="1757670" y="5296183"/>
            <a:ext cx="3290773" cy="400110"/>
          </a:xfrm>
          <a:prstGeom prst="rect">
            <a:avLst/>
          </a:prstGeom>
          <a:noFill/>
        </p:spPr>
        <p:txBody>
          <a:bodyPr wrap="none" rtlCol="0">
            <a:spAutoFit/>
          </a:bodyPr>
          <a:lstStyle/>
          <a:p>
            <a:r>
              <a:rPr lang="en-US" sz="2000" dirty="0">
                <a:solidFill>
                  <a:srgbClr val="002060"/>
                </a:solidFill>
              </a:rPr>
              <a:t>* Also Cross-part Cooperation</a:t>
            </a:r>
            <a:endParaRPr lang="en-US" sz="2000" dirty="0"/>
          </a:p>
        </p:txBody>
      </p:sp>
      <p:sp>
        <p:nvSpPr>
          <p:cNvPr id="3" name="TextBox 2"/>
          <p:cNvSpPr txBox="1"/>
          <p:nvPr/>
        </p:nvSpPr>
        <p:spPr>
          <a:xfrm>
            <a:off x="1343496" y="5729628"/>
            <a:ext cx="8230741" cy="707886"/>
          </a:xfrm>
          <a:prstGeom prst="rect">
            <a:avLst/>
          </a:prstGeom>
          <a:noFill/>
        </p:spPr>
        <p:txBody>
          <a:bodyPr wrap="square" rtlCol="0">
            <a:spAutoFit/>
          </a:bodyPr>
          <a:lstStyle/>
          <a:p>
            <a:pPr>
              <a:spcBef>
                <a:spcPts val="400"/>
              </a:spcBef>
            </a:pPr>
            <a:r>
              <a:rPr lang="en-US" sz="2000" i="1" dirty="0">
                <a:latin typeface="Arial Narrow" panose="020B0606020202030204" pitchFamily="34" charset="0"/>
              </a:rPr>
              <a:t>Source: </a:t>
            </a:r>
            <a:r>
              <a:rPr lang="en-US" sz="2000" dirty="0">
                <a:latin typeface="Arial Narrow" panose="020B0606020202030204" pitchFamily="34" charset="0"/>
              </a:rPr>
              <a:t>Integrated HIV Prevention-Care Planning Activities, EGM Consulting for HRSA/HAB through the Ryan White Technical Assistance Contract, 2014.</a:t>
            </a:r>
          </a:p>
        </p:txBody>
      </p:sp>
      <p:sp>
        <p:nvSpPr>
          <p:cNvPr id="13" name="TextBox 12"/>
          <p:cNvSpPr txBox="1"/>
          <p:nvPr/>
        </p:nvSpPr>
        <p:spPr>
          <a:xfrm>
            <a:off x="1757669" y="4724400"/>
            <a:ext cx="274098" cy="369332"/>
          </a:xfrm>
          <a:prstGeom prst="rect">
            <a:avLst/>
          </a:prstGeom>
          <a:noFill/>
        </p:spPr>
        <p:txBody>
          <a:bodyPr wrap="square" rtlCol="0">
            <a:spAutoFit/>
          </a:bodyPr>
          <a:lstStyle/>
          <a:p>
            <a:r>
              <a:rPr lang="en-US" dirty="0"/>
              <a:t>1</a:t>
            </a:r>
          </a:p>
        </p:txBody>
      </p:sp>
      <p:sp>
        <p:nvSpPr>
          <p:cNvPr id="15" name="Slide Number Placeholder 14"/>
          <p:cNvSpPr>
            <a:spLocks noGrp="1"/>
          </p:cNvSpPr>
          <p:nvPr>
            <p:ph type="sldNum" sz="quarter" idx="12"/>
          </p:nvPr>
        </p:nvSpPr>
        <p:spPr/>
        <p:txBody>
          <a:bodyPr/>
          <a:lstStyle/>
          <a:p>
            <a:fld id="{13122707-87AD-4BE3-B63D-F5699C599DD3}" type="slidenum">
              <a:rPr lang="en-US" smtClean="0"/>
              <a:t>18</a:t>
            </a:fld>
            <a:endParaRPr lang="en-US" dirty="0"/>
          </a:p>
        </p:txBody>
      </p:sp>
      <p:cxnSp>
        <p:nvCxnSpPr>
          <p:cNvPr id="16" name="Straight Connector 15" descr="line&#10;" title="line"/>
          <p:cNvCxnSpPr/>
          <p:nvPr/>
        </p:nvCxnSpPr>
        <p:spPr>
          <a:xfrm>
            <a:off x="722092" y="743165"/>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5640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itle 54"/>
          <p:cNvSpPr>
            <a:spLocks noGrp="1"/>
          </p:cNvSpPr>
          <p:nvPr>
            <p:ph type="title"/>
          </p:nvPr>
        </p:nvSpPr>
        <p:spPr/>
        <p:txBody>
          <a:bodyPr/>
          <a:lstStyle/>
          <a:p>
            <a:r>
              <a:rPr lang="en-US" dirty="0" smtClean="0"/>
              <a:t> </a:t>
            </a:r>
            <a:endParaRPr lang="en-US" dirty="0"/>
          </a:p>
        </p:txBody>
      </p:sp>
      <p:sp>
        <p:nvSpPr>
          <p:cNvPr id="2" name="Slide Number Placeholder 1"/>
          <p:cNvSpPr>
            <a:spLocks noGrp="1"/>
          </p:cNvSpPr>
          <p:nvPr>
            <p:ph type="sldNum" sz="quarter" idx="12"/>
          </p:nvPr>
        </p:nvSpPr>
        <p:spPr/>
        <p:txBody>
          <a:bodyPr/>
          <a:lstStyle/>
          <a:p>
            <a:fld id="{F9ECA865-404D-4A57-9AC1-FD3038CC100D}" type="slidenum">
              <a:rPr lang="en-US" smtClean="0"/>
              <a:pPr/>
              <a:t>19</a:t>
            </a:fld>
            <a:endParaRPr lang="en-US" dirty="0"/>
          </a:p>
        </p:txBody>
      </p:sp>
      <p:grpSp>
        <p:nvGrpSpPr>
          <p:cNvPr id="8" name="Group 7" descr="People and houses" title="Image"/>
          <p:cNvGrpSpPr/>
          <p:nvPr/>
        </p:nvGrpSpPr>
        <p:grpSpPr>
          <a:xfrm>
            <a:off x="2342295" y="2725960"/>
            <a:ext cx="7619999" cy="3798354"/>
            <a:chOff x="1767558" y="1922322"/>
            <a:chExt cx="8214642" cy="3947536"/>
          </a:xfrm>
        </p:grpSpPr>
        <p:pic>
          <p:nvPicPr>
            <p:cNvPr id="28"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6795305" y="4435177"/>
              <a:ext cx="503480" cy="594562"/>
            </a:xfrm>
            <a:prstGeom prst="rect">
              <a:avLst/>
            </a:prstGeom>
          </p:spPr>
        </p:pic>
        <p:pic>
          <p:nvPicPr>
            <p:cNvPr id="30"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4392125" y="4622685"/>
              <a:ext cx="493414" cy="582675"/>
            </a:xfrm>
            <a:prstGeom prst="rect">
              <a:avLst/>
            </a:prstGeom>
          </p:spPr>
        </p:pic>
        <p:grpSp>
          <p:nvGrpSpPr>
            <p:cNvPr id="7" name="Group 6"/>
            <p:cNvGrpSpPr/>
            <p:nvPr/>
          </p:nvGrpSpPr>
          <p:grpSpPr>
            <a:xfrm>
              <a:off x="1767558" y="1922322"/>
              <a:ext cx="8214642" cy="3947536"/>
              <a:chOff x="315881" y="634275"/>
              <a:chExt cx="11349883" cy="5975617"/>
            </a:xfrm>
          </p:grpSpPr>
          <p:pic>
            <p:nvPicPr>
              <p:cNvPr id="9" name="Picture 3" descr="houses" title="houses"/>
              <p:cNvPicPr>
                <a:picLocks noChangeAspect="1" noChangeArrowheads="1"/>
              </p:cNvPicPr>
              <p:nvPr/>
            </p:nvPicPr>
            <p:blipFill rotWithShape="1">
              <a:blip r:embed="rId3">
                <a:extLst>
                  <a:ext uri="{28A0092B-C50C-407E-A947-70E740481C1C}">
                    <a14:useLocalDpi xmlns:a14="http://schemas.microsoft.com/office/drawing/2010/main" val="0"/>
                  </a:ext>
                </a:extLst>
              </a:blip>
              <a:srcRect l="36234" t="5348" r="38121" b="38929"/>
              <a:stretch/>
            </p:blipFill>
            <p:spPr>
              <a:xfrm>
                <a:off x="849349" y="1233576"/>
                <a:ext cx="1527582" cy="1768418"/>
              </a:xfrm>
              <a:prstGeom prst="rect">
                <a:avLst/>
              </a:prstGeom>
            </p:spPr>
          </p:pic>
          <p:pic>
            <p:nvPicPr>
              <p:cNvPr id="10" name="Picture 3" descr="houses" title="houses"/>
              <p:cNvPicPr>
                <a:picLocks noChangeAspect="1" noChangeArrowheads="1"/>
              </p:cNvPicPr>
              <p:nvPr/>
            </p:nvPicPr>
            <p:blipFill rotWithShape="1">
              <a:blip r:embed="rId3">
                <a:extLst>
                  <a:ext uri="{28A0092B-C50C-407E-A947-70E740481C1C}">
                    <a14:useLocalDpi xmlns:a14="http://schemas.microsoft.com/office/drawing/2010/main" val="0"/>
                  </a:ext>
                </a:extLst>
              </a:blip>
              <a:srcRect l="36234" t="5348" r="38121" b="38929"/>
              <a:stretch/>
            </p:blipFill>
            <p:spPr>
              <a:xfrm>
                <a:off x="3489032" y="3001994"/>
                <a:ext cx="1527582" cy="1768418"/>
              </a:xfrm>
              <a:prstGeom prst="rect">
                <a:avLst/>
              </a:prstGeom>
            </p:spPr>
          </p:pic>
          <p:pic>
            <p:nvPicPr>
              <p:cNvPr id="11" name="Picture 3" descr="houses" title="houses"/>
              <p:cNvPicPr>
                <a:picLocks noChangeAspect="1" noChangeArrowheads="1"/>
              </p:cNvPicPr>
              <p:nvPr/>
            </p:nvPicPr>
            <p:blipFill rotWithShape="1">
              <a:blip r:embed="rId3">
                <a:extLst>
                  <a:ext uri="{28A0092B-C50C-407E-A947-70E740481C1C}">
                    <a14:useLocalDpi xmlns:a14="http://schemas.microsoft.com/office/drawing/2010/main" val="0"/>
                  </a:ext>
                </a:extLst>
              </a:blip>
              <a:srcRect l="36234" t="5348" r="38121" b="38929"/>
              <a:stretch/>
            </p:blipFill>
            <p:spPr>
              <a:xfrm>
                <a:off x="843423" y="3994051"/>
                <a:ext cx="1527582" cy="1768418"/>
              </a:xfrm>
              <a:prstGeom prst="rect">
                <a:avLst/>
              </a:prstGeom>
            </p:spPr>
          </p:pic>
          <p:pic>
            <p:nvPicPr>
              <p:cNvPr id="12" name="Picture 3" descr="houses" title="houses"/>
              <p:cNvPicPr>
                <a:picLocks noChangeAspect="1" noChangeArrowheads="1"/>
              </p:cNvPicPr>
              <p:nvPr/>
            </p:nvPicPr>
            <p:blipFill rotWithShape="1">
              <a:blip r:embed="rId3">
                <a:extLst>
                  <a:ext uri="{28A0092B-C50C-407E-A947-70E740481C1C}">
                    <a14:useLocalDpi xmlns:a14="http://schemas.microsoft.com/office/drawing/2010/main" val="0"/>
                  </a:ext>
                </a:extLst>
              </a:blip>
              <a:srcRect l="36234" t="5348" r="38121" b="38929"/>
              <a:stretch/>
            </p:blipFill>
            <p:spPr>
              <a:xfrm>
                <a:off x="5985882" y="2273068"/>
                <a:ext cx="1527582" cy="1768418"/>
              </a:xfrm>
              <a:prstGeom prst="rect">
                <a:avLst/>
              </a:prstGeom>
            </p:spPr>
          </p:pic>
          <p:pic>
            <p:nvPicPr>
              <p:cNvPr id="13" name="Picture 3" descr="houses" title="houses"/>
              <p:cNvPicPr>
                <a:picLocks noChangeAspect="1" noChangeArrowheads="1"/>
              </p:cNvPicPr>
              <p:nvPr/>
            </p:nvPicPr>
            <p:blipFill rotWithShape="1">
              <a:blip r:embed="rId3">
                <a:extLst>
                  <a:ext uri="{28A0092B-C50C-407E-A947-70E740481C1C}">
                    <a14:useLocalDpi xmlns:a14="http://schemas.microsoft.com/office/drawing/2010/main" val="0"/>
                  </a:ext>
                </a:extLst>
              </a:blip>
              <a:srcRect l="36234" t="5348" r="38121" b="38929"/>
              <a:stretch/>
            </p:blipFill>
            <p:spPr>
              <a:xfrm>
                <a:off x="6657260" y="3648690"/>
                <a:ext cx="763791" cy="884209"/>
              </a:xfrm>
              <a:prstGeom prst="rect">
                <a:avLst/>
              </a:prstGeom>
            </p:spPr>
          </p:pic>
          <p:pic>
            <p:nvPicPr>
              <p:cNvPr id="14" name="Picture 3" descr="houses" title="houses"/>
              <p:cNvPicPr>
                <a:picLocks noChangeAspect="1" noChangeArrowheads="1"/>
              </p:cNvPicPr>
              <p:nvPr/>
            </p:nvPicPr>
            <p:blipFill rotWithShape="1">
              <a:blip r:embed="rId3">
                <a:extLst>
                  <a:ext uri="{28A0092B-C50C-407E-A947-70E740481C1C}">
                    <a14:useLocalDpi xmlns:a14="http://schemas.microsoft.com/office/drawing/2010/main" val="0"/>
                  </a:ext>
                </a:extLst>
              </a:blip>
              <a:srcRect l="36234" t="5348" r="38121" b="38929"/>
              <a:stretch/>
            </p:blipFill>
            <p:spPr>
              <a:xfrm>
                <a:off x="8642532" y="1820290"/>
                <a:ext cx="1527582" cy="1768418"/>
              </a:xfrm>
              <a:prstGeom prst="rect">
                <a:avLst/>
              </a:prstGeom>
            </p:spPr>
          </p:pic>
          <p:pic>
            <p:nvPicPr>
              <p:cNvPr id="15" name="Picture 3" descr="houses" title="houses"/>
              <p:cNvPicPr>
                <a:picLocks noChangeAspect="1" noChangeArrowheads="1"/>
              </p:cNvPicPr>
              <p:nvPr/>
            </p:nvPicPr>
            <p:blipFill rotWithShape="1">
              <a:blip r:embed="rId3">
                <a:extLst>
                  <a:ext uri="{28A0092B-C50C-407E-A947-70E740481C1C}">
                    <a14:useLocalDpi xmlns:a14="http://schemas.microsoft.com/office/drawing/2010/main" val="0"/>
                  </a:ext>
                </a:extLst>
              </a:blip>
              <a:srcRect l="36234" t="5348" r="38121" b="38929"/>
              <a:stretch/>
            </p:blipFill>
            <p:spPr>
              <a:xfrm>
                <a:off x="10138182" y="2988395"/>
                <a:ext cx="1527582" cy="1768418"/>
              </a:xfrm>
              <a:prstGeom prst="rect">
                <a:avLst/>
              </a:prstGeom>
            </p:spPr>
          </p:pic>
          <p:pic>
            <p:nvPicPr>
              <p:cNvPr id="20" name="Picture 3" descr="plus sign" title="plus sign"/>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7454" t="12070" r="63651" b="55841"/>
              <a:stretch/>
            </p:blipFill>
            <p:spPr>
              <a:xfrm flipV="1">
                <a:off x="7958183" y="3226222"/>
                <a:ext cx="239630" cy="460587"/>
              </a:xfrm>
              <a:prstGeom prst="rect">
                <a:avLst/>
              </a:prstGeom>
            </p:spPr>
          </p:pic>
          <p:pic>
            <p:nvPicPr>
              <p:cNvPr id="21" name="Picture 3" descr="plus sign" title="plus sign"/>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7454" t="12070" r="63651" b="55841"/>
              <a:stretch/>
            </p:blipFill>
            <p:spPr>
              <a:xfrm flipV="1">
                <a:off x="10070156" y="3336607"/>
                <a:ext cx="239630" cy="460587"/>
              </a:xfrm>
              <a:prstGeom prst="rect">
                <a:avLst/>
              </a:prstGeom>
            </p:spPr>
          </p:pic>
          <p:pic>
            <p:nvPicPr>
              <p:cNvPr id="22" name="Picture 3" descr="plus sign" title="plus sign"/>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7454" t="12070" r="63651" b="55841"/>
              <a:stretch/>
            </p:blipFill>
            <p:spPr>
              <a:xfrm flipV="1">
                <a:off x="2047351" y="2765635"/>
                <a:ext cx="239630" cy="460587"/>
              </a:xfrm>
              <a:prstGeom prst="rect">
                <a:avLst/>
              </a:prstGeom>
            </p:spPr>
          </p:pic>
          <p:pic>
            <p:nvPicPr>
              <p:cNvPr id="23" name="Picture 3" descr="plus sign" title="plus sign"/>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7454" t="12070" r="63651" b="55841"/>
              <a:stretch/>
            </p:blipFill>
            <p:spPr>
              <a:xfrm flipV="1">
                <a:off x="2742421" y="4702401"/>
                <a:ext cx="239630" cy="460587"/>
              </a:xfrm>
              <a:prstGeom prst="rect">
                <a:avLst/>
              </a:prstGeom>
            </p:spPr>
          </p:pic>
          <p:pic>
            <p:nvPicPr>
              <p:cNvPr id="24" name="Picture 3" descr="plus sign" title="plus sign"/>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7454" t="12070" r="63651" b="55841"/>
              <a:stretch/>
            </p:blipFill>
            <p:spPr>
              <a:xfrm flipV="1">
                <a:off x="5445367" y="3921952"/>
                <a:ext cx="239630" cy="460587"/>
              </a:xfrm>
              <a:prstGeom prst="rect">
                <a:avLst/>
              </a:prstGeom>
            </p:spPr>
          </p:pic>
          <p:pic>
            <p:nvPicPr>
              <p:cNvPr id="26"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9961883" y="860101"/>
                <a:ext cx="797942" cy="942293"/>
              </a:xfrm>
              <a:prstGeom prst="rect">
                <a:avLst/>
              </a:prstGeom>
            </p:spPr>
          </p:pic>
          <p:pic>
            <p:nvPicPr>
              <p:cNvPr id="27"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6395698" y="4461549"/>
                <a:ext cx="797942" cy="942293"/>
              </a:xfrm>
              <a:prstGeom prst="rect">
                <a:avLst/>
              </a:prstGeom>
            </p:spPr>
          </p:pic>
          <p:pic>
            <p:nvPicPr>
              <p:cNvPr id="29"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315881" y="860101"/>
                <a:ext cx="797942" cy="942293"/>
              </a:xfrm>
              <a:prstGeom prst="rect">
                <a:avLst/>
              </a:prstGeom>
            </p:spPr>
          </p:pic>
          <p:pic>
            <p:nvPicPr>
              <p:cNvPr id="31"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372694" y="5667599"/>
                <a:ext cx="797942" cy="942293"/>
              </a:xfrm>
              <a:prstGeom prst="rect">
                <a:avLst/>
              </a:prstGeom>
            </p:spPr>
          </p:pic>
          <p:pic>
            <p:nvPicPr>
              <p:cNvPr id="32"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1214169" y="5506981"/>
                <a:ext cx="797942" cy="942293"/>
              </a:xfrm>
              <a:prstGeom prst="rect">
                <a:avLst/>
              </a:prstGeom>
            </p:spPr>
          </p:pic>
          <p:pic>
            <p:nvPicPr>
              <p:cNvPr id="33"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2436110" y="5506981"/>
                <a:ext cx="797942" cy="942293"/>
              </a:xfrm>
              <a:prstGeom prst="rect">
                <a:avLst/>
              </a:prstGeom>
            </p:spPr>
          </p:pic>
          <p:pic>
            <p:nvPicPr>
              <p:cNvPr id="34"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381858" y="3453568"/>
                <a:ext cx="797942" cy="942293"/>
              </a:xfrm>
              <a:prstGeom prst="rect">
                <a:avLst/>
              </a:prstGeom>
            </p:spPr>
          </p:pic>
          <p:pic>
            <p:nvPicPr>
              <p:cNvPr id="35"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1304989" y="3122719"/>
                <a:ext cx="797942" cy="942293"/>
              </a:xfrm>
              <a:prstGeom prst="rect">
                <a:avLst/>
              </a:prstGeom>
            </p:spPr>
          </p:pic>
          <p:pic>
            <p:nvPicPr>
              <p:cNvPr id="36"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2074611" y="3286585"/>
                <a:ext cx="797942" cy="942293"/>
              </a:xfrm>
              <a:prstGeom prst="rect">
                <a:avLst/>
              </a:prstGeom>
            </p:spPr>
          </p:pic>
          <p:pic>
            <p:nvPicPr>
              <p:cNvPr id="37"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4781926" y="4564688"/>
                <a:ext cx="797942" cy="942293"/>
              </a:xfrm>
              <a:prstGeom prst="rect">
                <a:avLst/>
              </a:prstGeom>
            </p:spPr>
          </p:pic>
          <p:pic>
            <p:nvPicPr>
              <p:cNvPr id="39"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10728784" y="634275"/>
                <a:ext cx="797942" cy="942293"/>
              </a:xfrm>
              <a:prstGeom prst="rect">
                <a:avLst/>
              </a:prstGeom>
            </p:spPr>
          </p:pic>
          <p:pic>
            <p:nvPicPr>
              <p:cNvPr id="44"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10439108" y="1711140"/>
                <a:ext cx="797942" cy="942293"/>
              </a:xfrm>
              <a:prstGeom prst="rect">
                <a:avLst/>
              </a:prstGeom>
            </p:spPr>
          </p:pic>
          <p:pic>
            <p:nvPicPr>
              <p:cNvPr id="45"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4120" t="4048" r="72891" b="44999"/>
              <a:stretch/>
            </p:blipFill>
            <p:spPr>
              <a:xfrm>
                <a:off x="10723451" y="4395861"/>
                <a:ext cx="797942" cy="942293"/>
              </a:xfrm>
              <a:prstGeom prst="rect">
                <a:avLst/>
              </a:prstGeom>
            </p:spPr>
          </p:pic>
          <p:pic>
            <p:nvPicPr>
              <p:cNvPr id="40" name="Picture 3" descr="people" title="people"/>
              <p:cNvPicPr>
                <a:picLocks noChangeAspect="1" noChangeArrowheads="1"/>
              </p:cNvPicPr>
              <p:nvPr/>
            </p:nvPicPr>
            <p:blipFill rotWithShape="1">
              <a:blip r:embed="rId3">
                <a:extLst>
                  <a:ext uri="{28A0092B-C50C-407E-A947-70E740481C1C}">
                    <a14:useLocalDpi xmlns:a14="http://schemas.microsoft.com/office/drawing/2010/main" val="0"/>
                  </a:ext>
                </a:extLst>
              </a:blip>
              <a:srcRect l="36234" t="5348" r="38121" b="38929"/>
              <a:stretch/>
            </p:blipFill>
            <p:spPr>
              <a:xfrm>
                <a:off x="9675317" y="4151624"/>
                <a:ext cx="763791" cy="884209"/>
              </a:xfrm>
              <a:prstGeom prst="rect">
                <a:avLst/>
              </a:prstGeom>
            </p:spPr>
          </p:pic>
        </p:grpSp>
      </p:grpSp>
      <p:sp>
        <p:nvSpPr>
          <p:cNvPr id="3" name="Rectangle 2"/>
          <p:cNvSpPr/>
          <p:nvPr/>
        </p:nvSpPr>
        <p:spPr>
          <a:xfrm>
            <a:off x="730348" y="48492"/>
            <a:ext cx="10650415" cy="1138773"/>
          </a:xfrm>
          <a:prstGeom prst="rect">
            <a:avLst/>
          </a:prstGeom>
        </p:spPr>
        <p:txBody>
          <a:bodyPr wrap="square">
            <a:spAutoFit/>
          </a:bodyPr>
          <a:lstStyle/>
          <a:p>
            <a:r>
              <a:rPr lang="en-US" altLang="en-US" sz="3400" b="1" dirty="0">
                <a:solidFill>
                  <a:srgbClr val="002060"/>
                </a:solidFill>
                <a:latin typeface="Tahoma" panose="020B0604030504040204" pitchFamily="34" charset="0"/>
                <a:ea typeface="Tahoma" panose="020B0604030504040204" pitchFamily="34" charset="0"/>
                <a:cs typeface="Tahoma" panose="020B0604030504040204" pitchFamily="34" charset="0"/>
              </a:rPr>
              <a:t>Purpose of the Planning Cycle: Putting the Pieces Together</a:t>
            </a:r>
            <a:endParaRPr lang="en-US" sz="34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6" name="Rounded Rectangle 5"/>
          <p:cNvSpPr/>
          <p:nvPr/>
        </p:nvSpPr>
        <p:spPr>
          <a:xfrm>
            <a:off x="1728073" y="1375980"/>
            <a:ext cx="2062842" cy="1349981"/>
          </a:xfrm>
          <a:prstGeom prst="roundRect">
            <a:avLst/>
          </a:prstGeom>
          <a:solidFill>
            <a:schemeClr val="bg1">
              <a:lumMod val="65000"/>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b="1" dirty="0">
                <a:solidFill>
                  <a:schemeClr val="tx1"/>
                </a:solidFill>
              </a:rPr>
              <a:t>Knowing who needs the services and how to reach them</a:t>
            </a:r>
          </a:p>
        </p:txBody>
      </p:sp>
      <p:sp>
        <p:nvSpPr>
          <p:cNvPr id="52" name="Rounded Rectangle 51"/>
          <p:cNvSpPr/>
          <p:nvPr/>
        </p:nvSpPr>
        <p:spPr>
          <a:xfrm>
            <a:off x="4966203" y="1406381"/>
            <a:ext cx="2086410" cy="1349982"/>
          </a:xfrm>
          <a:prstGeom prst="roundRect">
            <a:avLst/>
          </a:prstGeom>
          <a:solidFill>
            <a:schemeClr val="bg1">
              <a:lumMod val="65000"/>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b="1" dirty="0">
                <a:solidFill>
                  <a:schemeClr val="tx1"/>
                </a:solidFill>
              </a:rPr>
              <a:t>Knowing who, where, what and to whom</a:t>
            </a:r>
          </a:p>
        </p:txBody>
      </p:sp>
      <p:sp>
        <p:nvSpPr>
          <p:cNvPr id="53" name="Rounded Rectangle 52"/>
          <p:cNvSpPr/>
          <p:nvPr/>
        </p:nvSpPr>
        <p:spPr>
          <a:xfrm>
            <a:off x="8153400" y="1436784"/>
            <a:ext cx="2286000" cy="1289176"/>
          </a:xfrm>
          <a:prstGeom prst="roundRect">
            <a:avLst/>
          </a:prstGeom>
          <a:solidFill>
            <a:schemeClr val="bg1">
              <a:lumMod val="65000"/>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en-US" b="1" dirty="0">
                <a:solidFill>
                  <a:schemeClr val="tx1"/>
                </a:solidFill>
              </a:rPr>
              <a:t>Making data driven decisions about which services are most needed</a:t>
            </a:r>
          </a:p>
        </p:txBody>
      </p:sp>
      <p:sp>
        <p:nvSpPr>
          <p:cNvPr id="17" name="Plus 16" descr="plus sign" title="plus sign"/>
          <p:cNvSpPr/>
          <p:nvPr/>
        </p:nvSpPr>
        <p:spPr>
          <a:xfrm>
            <a:off x="4044919" y="1762576"/>
            <a:ext cx="704248" cy="685800"/>
          </a:xfrm>
          <a:prstGeom prst="mathPlu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Equal 17" descr="equal sign" title="equal sign"/>
          <p:cNvSpPr/>
          <p:nvPr/>
        </p:nvSpPr>
        <p:spPr>
          <a:xfrm>
            <a:off x="7227698" y="1861882"/>
            <a:ext cx="642687" cy="487188"/>
          </a:xfrm>
          <a:prstGeom prst="mathEqua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41" name="Straight Connector 40" descr="line" title="line"/>
          <p:cNvCxnSpPr/>
          <p:nvPr/>
        </p:nvCxnSpPr>
        <p:spPr>
          <a:xfrm>
            <a:off x="730348" y="1187265"/>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88551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0941" y="1304690"/>
            <a:ext cx="8229600" cy="1143000"/>
          </a:xfrm>
        </p:spPr>
        <p:txBody>
          <a:bodyPr>
            <a:normAutofit/>
          </a:bodyPr>
          <a:lstStyle/>
          <a:p>
            <a:r>
              <a:rPr lang="en-US" sz="4400" dirty="0"/>
              <a:t>Introduction/Background</a:t>
            </a:r>
          </a:p>
        </p:txBody>
      </p:sp>
      <p:sp>
        <p:nvSpPr>
          <p:cNvPr id="3" name="Content Placeholder 2"/>
          <p:cNvSpPr>
            <a:spLocks noGrp="1"/>
          </p:cNvSpPr>
          <p:nvPr>
            <p:ph idx="1"/>
          </p:nvPr>
        </p:nvSpPr>
        <p:spPr>
          <a:xfrm>
            <a:off x="2153816" y="3135080"/>
            <a:ext cx="8229600" cy="3382963"/>
          </a:xfrm>
        </p:spPr>
        <p:txBody>
          <a:bodyPr/>
          <a:lstStyle/>
          <a:p>
            <a:r>
              <a:rPr lang="en-US" sz="3200" dirty="0" smtClean="0"/>
              <a:t>Why This Session?</a:t>
            </a:r>
          </a:p>
          <a:p>
            <a:r>
              <a:rPr lang="en-US" sz="3200" dirty="0" smtClean="0"/>
              <a:t>Session Objectives</a:t>
            </a:r>
          </a:p>
          <a:p>
            <a:r>
              <a:rPr lang="en-US" sz="3200" dirty="0"/>
              <a:t>Session Topics</a:t>
            </a:r>
          </a:p>
          <a:p>
            <a:pPr marL="0" indent="0">
              <a:buNone/>
            </a:pPr>
            <a:endParaRPr lang="en-US" dirty="0" smtClean="0"/>
          </a:p>
          <a:p>
            <a:endParaRPr lang="en-US" dirty="0"/>
          </a:p>
        </p:txBody>
      </p:sp>
      <p:pic>
        <p:nvPicPr>
          <p:cNvPr id="5" name="Picture 4" descr="yellow line" title="yellow 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0941" y="2630254"/>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fld id="{3554D62F-44D0-4D4A-BF79-63F211B4356E}" type="slidenum">
              <a:rPr lang="en-US" smtClean="0"/>
              <a:pPr/>
              <a:t>2</a:t>
            </a:fld>
            <a:endParaRPr lang="en-US" dirty="0"/>
          </a:p>
        </p:txBody>
      </p:sp>
    </p:spTree>
    <p:extLst>
      <p:ext uri="{BB962C8B-B14F-4D97-AF65-F5344CB8AC3E}">
        <p14:creationId xmlns:p14="http://schemas.microsoft.com/office/powerpoint/2010/main" val="28556356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1707355"/>
            <a:ext cx="10841182" cy="1325563"/>
          </a:xfrm>
        </p:spPr>
        <p:txBody>
          <a:bodyPr>
            <a:normAutofit fontScale="90000"/>
          </a:bodyPr>
          <a:lstStyle/>
          <a:p>
            <a:pPr algn="ctr"/>
            <a:r>
              <a:rPr lang="en-US" sz="4400" dirty="0" smtClean="0"/>
              <a:t>An Updated Annual </a:t>
            </a:r>
            <a:br>
              <a:rPr lang="en-US" sz="4400" dirty="0" smtClean="0"/>
            </a:br>
            <a:r>
              <a:rPr lang="en-US" sz="4400" dirty="0" smtClean="0"/>
              <a:t>Planning Cycle for </a:t>
            </a:r>
            <a:r>
              <a:rPr lang="en-US" sz="4400" dirty="0" smtClean="0"/>
              <a:t>RWHAP </a:t>
            </a:r>
            <a:br>
              <a:rPr lang="en-US" sz="4400" dirty="0" smtClean="0"/>
            </a:br>
            <a:r>
              <a:rPr lang="en-US" sz="4400" dirty="0" smtClean="0"/>
              <a:t>Part </a:t>
            </a:r>
            <a:r>
              <a:rPr lang="en-US" sz="4400" dirty="0" smtClean="0"/>
              <a:t>A </a:t>
            </a:r>
            <a:r>
              <a:rPr lang="en-US" sz="4400" dirty="0" smtClean="0"/>
              <a:t>Planning </a:t>
            </a:r>
            <a:r>
              <a:rPr lang="en-US" sz="4400" dirty="0" smtClean="0"/>
              <a:t>Councils/Bodies</a:t>
            </a:r>
            <a:endParaRPr lang="en-US" sz="4400" dirty="0"/>
          </a:p>
        </p:txBody>
      </p:sp>
      <p:sp>
        <p:nvSpPr>
          <p:cNvPr id="4" name="Slide Number Placeholder 3"/>
          <p:cNvSpPr>
            <a:spLocks noGrp="1"/>
          </p:cNvSpPr>
          <p:nvPr>
            <p:ph type="sldNum" sz="quarter" idx="12"/>
          </p:nvPr>
        </p:nvSpPr>
        <p:spPr/>
        <p:txBody>
          <a:bodyPr/>
          <a:lstStyle/>
          <a:p>
            <a:fld id="{3554D62F-44D0-4D4A-BF79-63F211B4356E}" type="slidenum">
              <a:rPr lang="en-US" smtClean="0"/>
              <a:pPr/>
              <a:t>20</a:t>
            </a:fld>
            <a:endParaRPr lang="en-US" dirty="0"/>
          </a:p>
        </p:txBody>
      </p:sp>
      <p:pic>
        <p:nvPicPr>
          <p:cNvPr id="6" name="Picture 5"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9900" y="3357562"/>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170624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572" y="149004"/>
            <a:ext cx="9604131" cy="1325562"/>
          </a:xfrm>
        </p:spPr>
        <p:txBody>
          <a:bodyPr>
            <a:normAutofit/>
          </a:bodyPr>
          <a:lstStyle/>
          <a:p>
            <a:r>
              <a:rPr lang="en-US" dirty="0"/>
              <a:t>Updated Annual Planning Cycle</a:t>
            </a:r>
          </a:p>
        </p:txBody>
      </p:sp>
      <p:sp>
        <p:nvSpPr>
          <p:cNvPr id="3" name="Content Placeholder 2"/>
          <p:cNvSpPr>
            <a:spLocks noGrp="1"/>
          </p:cNvSpPr>
          <p:nvPr>
            <p:ph idx="1"/>
          </p:nvPr>
        </p:nvSpPr>
        <p:spPr>
          <a:xfrm>
            <a:off x="492369" y="1477765"/>
            <a:ext cx="10972800" cy="5246909"/>
          </a:xfrm>
        </p:spPr>
        <p:txBody>
          <a:bodyPr>
            <a:normAutofit/>
          </a:bodyPr>
          <a:lstStyle/>
          <a:p>
            <a:pPr>
              <a:lnSpc>
                <a:spcPct val="100000"/>
              </a:lnSpc>
              <a:spcBef>
                <a:spcPts val="1200"/>
              </a:spcBef>
            </a:pPr>
            <a:r>
              <a:rPr lang="en-US" sz="3000" dirty="0"/>
              <a:t>Core responsibility of a PC/B: carry out community planning to establish and maintain the best possible system of care for PLWH in the jurisdiction – through a well-defined and fully-implemented planning cycle</a:t>
            </a:r>
          </a:p>
          <a:p>
            <a:pPr>
              <a:lnSpc>
                <a:spcPct val="100000"/>
              </a:lnSpc>
              <a:spcBef>
                <a:spcPts val="1200"/>
              </a:spcBef>
            </a:pPr>
            <a:r>
              <a:rPr lang="en-US" sz="3000" dirty="0" smtClean="0"/>
              <a:t>Integrated/comprehensive/integrated plan: central role in the planning cycle</a:t>
            </a:r>
            <a:endParaRPr lang="en-US" sz="3000" dirty="0"/>
          </a:p>
          <a:p>
            <a:pPr>
              <a:lnSpc>
                <a:spcPct val="100000"/>
              </a:lnSpc>
              <a:spcBef>
                <a:spcPts val="1200"/>
              </a:spcBef>
            </a:pPr>
            <a:r>
              <a:rPr lang="en-US" sz="3000" dirty="0" smtClean="0"/>
              <a:t>Importance of access </a:t>
            </a:r>
            <a:r>
              <a:rPr lang="en-US" sz="3000" dirty="0"/>
              <a:t>to many types of data for decision making</a:t>
            </a:r>
          </a:p>
          <a:p>
            <a:endParaRPr lang="en-US" dirty="0"/>
          </a:p>
        </p:txBody>
      </p:sp>
      <p:sp>
        <p:nvSpPr>
          <p:cNvPr id="5" name="Slide Number Placeholder 4"/>
          <p:cNvSpPr>
            <a:spLocks noGrp="1"/>
          </p:cNvSpPr>
          <p:nvPr>
            <p:ph type="sldNum" sz="quarter" idx="12"/>
          </p:nvPr>
        </p:nvSpPr>
        <p:spPr/>
        <p:txBody>
          <a:bodyPr/>
          <a:lstStyle/>
          <a:p>
            <a:fld id="{3554D62F-44D0-4D4A-BF79-63F211B4356E}" type="slidenum">
              <a:rPr lang="en-US" smtClean="0"/>
              <a:pPr/>
              <a:t>21</a:t>
            </a:fld>
            <a:endParaRPr lang="en-US" dirty="0"/>
          </a:p>
        </p:txBody>
      </p:sp>
      <p:cxnSp>
        <p:nvCxnSpPr>
          <p:cNvPr id="6" name="Straight Connector 5" descr="line" title="line"/>
          <p:cNvCxnSpPr/>
          <p:nvPr/>
        </p:nvCxnSpPr>
        <p:spPr>
          <a:xfrm>
            <a:off x="703385" y="111368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7927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400300" y="228600"/>
            <a:ext cx="7315200" cy="838200"/>
          </a:xfrm>
        </p:spPr>
        <p:txBody>
          <a:bodyPr>
            <a:normAutofit/>
          </a:bodyPr>
          <a:lstStyle/>
          <a:p>
            <a:r>
              <a:rPr lang="en-US" altLang="en-US" dirty="0"/>
              <a:t>Updated Annual Planning Cycle</a:t>
            </a:r>
          </a:p>
        </p:txBody>
      </p:sp>
      <p:graphicFrame>
        <p:nvGraphicFramePr>
          <p:cNvPr id="4" name="Content Placeholder 3" descr="Comp Plan Review/Updates&#10;Annual Plan to Plan&#10;Epi Profile and Needs Assessment&#10;Review of all Data&#10;Priority Setting and Resource Allocation&#10;Data Review and Reallocation&#10;Evaluation and Planning Outcomes" title="Annual Planning Cycle"/>
          <p:cNvGraphicFramePr>
            <a:graphicFrameLocks noGrp="1"/>
          </p:cNvGraphicFramePr>
          <p:nvPr>
            <p:ph idx="1"/>
            <p:extLst>
              <p:ext uri="{D42A27DB-BD31-4B8C-83A1-F6EECF244321}">
                <p14:modId xmlns:p14="http://schemas.microsoft.com/office/powerpoint/2010/main" val="3623330170"/>
              </p:ext>
            </p:extLst>
          </p:nvPr>
        </p:nvGraphicFramePr>
        <p:xfrm>
          <a:off x="1981200" y="1447801"/>
          <a:ext cx="8153400" cy="52528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p:txBody>
          <a:bodyPr/>
          <a:lstStyle/>
          <a:p>
            <a:fld id="{3554D62F-44D0-4D4A-BF79-63F211B4356E}" type="slidenum">
              <a:rPr lang="en-US" smtClean="0"/>
              <a:pPr/>
              <a:t>22</a:t>
            </a:fld>
            <a:endParaRPr lang="en-US" dirty="0"/>
          </a:p>
        </p:txBody>
      </p:sp>
      <p:cxnSp>
        <p:nvCxnSpPr>
          <p:cNvPr id="5" name="Straight Connector 4" descr="line" title="line"/>
          <p:cNvCxnSpPr/>
          <p:nvPr/>
        </p:nvCxnSpPr>
        <p:spPr>
          <a:xfrm>
            <a:off x="703385" y="93080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7273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030964" y="140576"/>
            <a:ext cx="7406173" cy="1325563"/>
          </a:xfrm>
        </p:spPr>
        <p:txBody>
          <a:bodyPr>
            <a:normAutofit/>
          </a:bodyPr>
          <a:lstStyle/>
          <a:p>
            <a:r>
              <a:rPr lang="en-US" sz="3400" b="1" dirty="0">
                <a:solidFill>
                  <a:srgbClr val="002060"/>
                </a:solidFill>
                <a:latin typeface="Tahoma" panose="020B0604030504040204" pitchFamily="34" charset="0"/>
                <a:ea typeface="Tahoma" panose="020B0604030504040204" pitchFamily="34" charset="0"/>
                <a:cs typeface="Tahoma" panose="020B0604030504040204" pitchFamily="34" charset="0"/>
              </a:rPr>
              <a:t>Feedback Loop</a:t>
            </a:r>
          </a:p>
        </p:txBody>
      </p:sp>
      <p:graphicFrame>
        <p:nvGraphicFramePr>
          <p:cNvPr id="5" name="Content Placeholder 4" descr="Input&#10;Analysis&#10;Decision Making&#10;Report Back" title="Diagram"/>
          <p:cNvGraphicFramePr>
            <a:graphicFrameLocks noGrp="1"/>
          </p:cNvGraphicFramePr>
          <p:nvPr>
            <p:ph idx="4294967295"/>
            <p:extLst>
              <p:ext uri="{D42A27DB-BD31-4B8C-83A1-F6EECF244321}">
                <p14:modId xmlns:p14="http://schemas.microsoft.com/office/powerpoint/2010/main" val="1760367138"/>
              </p:ext>
            </p:extLst>
          </p:nvPr>
        </p:nvGraphicFramePr>
        <p:xfrm>
          <a:off x="5962650" y="241042"/>
          <a:ext cx="4552950" cy="62484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334358" y="1353596"/>
            <a:ext cx="3048000" cy="4678204"/>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Includes obtaining input from stakeholders, analyzing that information, using it for decision making, and reporting back to the community</a:t>
            </a:r>
          </a:p>
          <a:p>
            <a:endParaRPr lang="en-US" dirty="0"/>
          </a:p>
        </p:txBody>
      </p:sp>
      <p:sp>
        <p:nvSpPr>
          <p:cNvPr id="4" name="Slide Number Placeholder 3"/>
          <p:cNvSpPr>
            <a:spLocks noGrp="1"/>
          </p:cNvSpPr>
          <p:nvPr>
            <p:ph type="sldNum" sz="quarter" idx="12"/>
          </p:nvPr>
        </p:nvSpPr>
        <p:spPr/>
        <p:txBody>
          <a:bodyPr/>
          <a:lstStyle/>
          <a:p>
            <a:fld id="{13122707-87AD-4BE3-B63D-F5699C599DD3}" type="slidenum">
              <a:rPr lang="en-US" smtClean="0"/>
              <a:t>23</a:t>
            </a:fld>
            <a:endParaRPr lang="en-US" dirty="0"/>
          </a:p>
        </p:txBody>
      </p:sp>
      <p:cxnSp>
        <p:nvCxnSpPr>
          <p:cNvPr id="7" name="Straight Connector 6" descr="line" title="line"/>
          <p:cNvCxnSpPr/>
          <p:nvPr/>
        </p:nvCxnSpPr>
        <p:spPr>
          <a:xfrm>
            <a:off x="1493520" y="1112520"/>
            <a:ext cx="4240530" cy="1"/>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959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86" y="140042"/>
            <a:ext cx="10650414" cy="1325563"/>
          </a:xfrm>
        </p:spPr>
        <p:txBody>
          <a:bodyPr/>
          <a:lstStyle/>
          <a:p>
            <a:pPr algn="ctr"/>
            <a:r>
              <a:rPr lang="en-US" dirty="0" smtClean="0"/>
              <a:t>Comprehensive Plan Review/Updates</a:t>
            </a:r>
            <a:endParaRPr lang="en-US" dirty="0">
              <a:solidFill>
                <a:srgbClr val="FF0000"/>
              </a:solidFill>
            </a:endParaRPr>
          </a:p>
        </p:txBody>
      </p:sp>
      <p:sp>
        <p:nvSpPr>
          <p:cNvPr id="3" name="Slide Number Placeholder 2"/>
          <p:cNvSpPr>
            <a:spLocks noGrp="1"/>
          </p:cNvSpPr>
          <p:nvPr>
            <p:ph type="sldNum" sz="quarter" idx="12"/>
          </p:nvPr>
        </p:nvSpPr>
        <p:spPr>
          <a:xfrm>
            <a:off x="11353800" y="6324600"/>
            <a:ext cx="533400" cy="365125"/>
          </a:xfrm>
        </p:spPr>
        <p:txBody>
          <a:bodyPr/>
          <a:lstStyle/>
          <a:p>
            <a:fld id="{F9ECA865-404D-4A57-9AC1-FD3038CC100D}" type="slidenum">
              <a:rPr lang="en-US" smtClean="0"/>
              <a:pPr/>
              <a:t>24</a:t>
            </a:fld>
            <a:endParaRPr lang="en-US" dirty="0"/>
          </a:p>
        </p:txBody>
      </p:sp>
      <p:graphicFrame>
        <p:nvGraphicFramePr>
          <p:cNvPr id="6" name="Content Placeholder 3" descr="Comp Plan Review/Updates&#10;Annual Plan to Plan&#10;Epi Profile and Needs Assessment&#10;Review of all Data&#10;Priority Setting and Resource Allocation&#10;Data Review and Reallocation&#10;Evaluation and Planning Outcomes" title="Diagram"/>
          <p:cNvGraphicFramePr>
            <a:graphicFrameLocks/>
          </p:cNvGraphicFramePr>
          <p:nvPr>
            <p:extLst>
              <p:ext uri="{D42A27DB-BD31-4B8C-83A1-F6EECF244321}">
                <p14:modId xmlns:p14="http://schemas.microsoft.com/office/powerpoint/2010/main" val="1774625306"/>
              </p:ext>
            </p:extLst>
          </p:nvPr>
        </p:nvGraphicFramePr>
        <p:xfrm>
          <a:off x="942535" y="1690688"/>
          <a:ext cx="9113921" cy="4633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Connector 4" descr="line" title="line"/>
          <p:cNvCxnSpPr/>
          <p:nvPr/>
        </p:nvCxnSpPr>
        <p:spPr>
          <a:xfrm>
            <a:off x="703385" y="109844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2519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252584"/>
            <a:ext cx="10841182" cy="1325563"/>
          </a:xfrm>
        </p:spPr>
        <p:txBody>
          <a:bodyPr/>
          <a:lstStyle/>
          <a:p>
            <a:r>
              <a:rPr lang="en-US" dirty="0" smtClean="0"/>
              <a:t>Expectations for Comprehensive Plan</a:t>
            </a:r>
            <a:endParaRPr lang="en-US" dirty="0"/>
          </a:p>
        </p:txBody>
      </p:sp>
      <p:sp>
        <p:nvSpPr>
          <p:cNvPr id="3" name="Content Placeholder 2"/>
          <p:cNvSpPr>
            <a:spLocks noGrp="1"/>
          </p:cNvSpPr>
          <p:nvPr>
            <p:ph idx="1"/>
          </p:nvPr>
        </p:nvSpPr>
        <p:spPr>
          <a:xfrm>
            <a:off x="512618" y="1737361"/>
            <a:ext cx="10745798" cy="4495800"/>
          </a:xfrm>
        </p:spPr>
        <p:txBody>
          <a:bodyPr>
            <a:noAutofit/>
          </a:bodyPr>
          <a:lstStyle/>
          <a:p>
            <a:pPr>
              <a:lnSpc>
                <a:spcPct val="100000"/>
              </a:lnSpc>
              <a:spcBef>
                <a:spcPts val="600"/>
              </a:spcBef>
            </a:pPr>
            <a:r>
              <a:rPr lang="en-US" dirty="0"/>
              <a:t>Legislation requires </a:t>
            </a:r>
            <a:r>
              <a:rPr lang="en-US" dirty="0" smtClean="0"/>
              <a:t>RWHAP Part </a:t>
            </a:r>
            <a:r>
              <a:rPr lang="en-US" dirty="0"/>
              <a:t>A and Part B programs to prepare comprehensive </a:t>
            </a:r>
            <a:r>
              <a:rPr lang="en-US" dirty="0" smtClean="0"/>
              <a:t>plans that set goals and objectives and guide the work of the program</a:t>
            </a:r>
            <a:endParaRPr lang="en-US" dirty="0"/>
          </a:p>
          <a:p>
            <a:pPr>
              <a:lnSpc>
                <a:spcPct val="100000"/>
              </a:lnSpc>
              <a:spcBef>
                <a:spcPts val="600"/>
              </a:spcBef>
            </a:pPr>
            <a:r>
              <a:rPr lang="en-US" dirty="0" smtClean="0"/>
              <a:t>All </a:t>
            </a:r>
            <a:r>
              <a:rPr lang="en-US" dirty="0"/>
              <a:t>Parts expected to participate in the Statewide Coordinated Statement of Need (SCSN) process</a:t>
            </a:r>
          </a:p>
          <a:p>
            <a:pPr>
              <a:lnSpc>
                <a:spcPct val="100000"/>
              </a:lnSpc>
              <a:spcBef>
                <a:spcPts val="600"/>
              </a:spcBef>
            </a:pPr>
            <a:r>
              <a:rPr lang="en-US" dirty="0" smtClean="0"/>
              <a:t>In </a:t>
            </a:r>
            <a:r>
              <a:rPr lang="en-US" dirty="0"/>
              <a:t>2016, </a:t>
            </a:r>
            <a:r>
              <a:rPr lang="en-US" dirty="0" smtClean="0"/>
              <a:t>RWHAP Part </a:t>
            </a:r>
            <a:r>
              <a:rPr lang="en-US" dirty="0" smtClean="0"/>
              <a:t>A and Part B recipients prepared integrated plans based on a guidance from CDC </a:t>
            </a:r>
            <a:r>
              <a:rPr lang="en-US" dirty="0"/>
              <a:t>and HRSA </a:t>
            </a:r>
            <a:r>
              <a:rPr lang="en-US" dirty="0" smtClean="0"/>
              <a:t>to </a:t>
            </a:r>
            <a:r>
              <a:rPr lang="en-US" dirty="0"/>
              <a:t>submit  5-year Integrated HIV Prevention and Care Plans, including the </a:t>
            </a:r>
            <a:r>
              <a:rPr lang="en-US" dirty="0" smtClean="0"/>
              <a:t>Statewide Coordinated Statement of Need (SCSN)</a:t>
            </a:r>
          </a:p>
          <a:p>
            <a:pPr lvl="1">
              <a:lnSpc>
                <a:spcPct val="100000"/>
              </a:lnSpc>
              <a:spcBef>
                <a:spcPts val="600"/>
              </a:spcBef>
            </a:pPr>
            <a:r>
              <a:rPr lang="en-US" dirty="0" smtClean="0"/>
              <a:t>Plans for 2017-2022 were submitted in September 2016</a:t>
            </a:r>
          </a:p>
          <a:p>
            <a:pPr lvl="1">
              <a:lnSpc>
                <a:spcPct val="100000"/>
              </a:lnSpc>
              <a:spcBef>
                <a:spcPts val="600"/>
              </a:spcBef>
            </a:pPr>
            <a:endParaRPr lang="en-US" dirty="0"/>
          </a:p>
        </p:txBody>
      </p:sp>
      <p:sp>
        <p:nvSpPr>
          <p:cNvPr id="4" name="Slide Number Placeholder 3"/>
          <p:cNvSpPr>
            <a:spLocks noGrp="1"/>
          </p:cNvSpPr>
          <p:nvPr>
            <p:ph type="sldNum" sz="quarter" idx="12"/>
          </p:nvPr>
        </p:nvSpPr>
        <p:spPr>
          <a:xfrm>
            <a:off x="11353800" y="6233161"/>
            <a:ext cx="457200" cy="365125"/>
          </a:xfrm>
        </p:spPr>
        <p:txBody>
          <a:bodyPr/>
          <a:lstStyle/>
          <a:p>
            <a:fld id="{F9ECA865-404D-4A57-9AC1-FD3038CC100D}" type="slidenum">
              <a:rPr lang="en-US" smtClean="0"/>
              <a:pPr/>
              <a:t>25</a:t>
            </a:fld>
            <a:endParaRPr lang="en-US" dirty="0"/>
          </a:p>
        </p:txBody>
      </p:sp>
      <p:cxnSp>
        <p:nvCxnSpPr>
          <p:cNvPr id="5" name="Straight Connector 4" descr="line" title="line"/>
          <p:cNvCxnSpPr/>
          <p:nvPr/>
        </p:nvCxnSpPr>
        <p:spPr>
          <a:xfrm>
            <a:off x="608001" y="143372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7712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273368"/>
            <a:ext cx="10841182" cy="1325563"/>
          </a:xfrm>
        </p:spPr>
        <p:txBody>
          <a:bodyPr>
            <a:normAutofit/>
          </a:bodyPr>
          <a:lstStyle/>
          <a:p>
            <a:pPr>
              <a:lnSpc>
                <a:spcPct val="100000"/>
              </a:lnSpc>
            </a:pPr>
            <a:r>
              <a:rPr lang="en-US" dirty="0" smtClean="0"/>
              <a:t>Expectations for Comprehensive Plan, Cont.</a:t>
            </a:r>
            <a:br>
              <a:rPr lang="en-US" dirty="0" smtClean="0"/>
            </a:br>
            <a:endParaRPr lang="en-US" sz="2800" dirty="0"/>
          </a:p>
        </p:txBody>
      </p:sp>
      <p:sp>
        <p:nvSpPr>
          <p:cNvPr id="3" name="Content Placeholder 2"/>
          <p:cNvSpPr>
            <a:spLocks noGrp="1"/>
          </p:cNvSpPr>
          <p:nvPr>
            <p:ph idx="1"/>
          </p:nvPr>
        </p:nvSpPr>
        <p:spPr>
          <a:xfrm>
            <a:off x="581198" y="1810264"/>
            <a:ext cx="10978342" cy="4495800"/>
          </a:xfrm>
        </p:spPr>
        <p:txBody>
          <a:bodyPr>
            <a:noAutofit/>
          </a:bodyPr>
          <a:lstStyle/>
          <a:p>
            <a:pPr>
              <a:lnSpc>
                <a:spcPct val="100000"/>
              </a:lnSpc>
              <a:spcBef>
                <a:spcPts val="400"/>
              </a:spcBef>
              <a:spcAft>
                <a:spcPts val="1200"/>
              </a:spcAft>
            </a:pPr>
            <a:r>
              <a:rPr lang="en-US" sz="3200" dirty="0"/>
              <a:t>Combined guidance designed to help reach the goals of the National HIV/AIDS Strategy </a:t>
            </a:r>
            <a:r>
              <a:rPr lang="en-US" sz="3200" dirty="0" smtClean="0"/>
              <a:t>(NHAS) and </a:t>
            </a:r>
            <a:r>
              <a:rPr lang="en-US" sz="3200" dirty="0"/>
              <a:t>improve performance along the HIV Care </a:t>
            </a:r>
            <a:r>
              <a:rPr lang="en-US" sz="3200" dirty="0" smtClean="0"/>
              <a:t>Continuum (HCC)/Treatment </a:t>
            </a:r>
            <a:r>
              <a:rPr lang="en-US" sz="3200" dirty="0"/>
              <a:t>Cascade</a:t>
            </a:r>
          </a:p>
          <a:p>
            <a:pPr>
              <a:lnSpc>
                <a:spcPct val="100000"/>
              </a:lnSpc>
              <a:spcBef>
                <a:spcPts val="400"/>
              </a:spcBef>
            </a:pPr>
            <a:r>
              <a:rPr lang="en-US" sz="3200" dirty="0" smtClean="0"/>
              <a:t>Programs </a:t>
            </a:r>
            <a:r>
              <a:rPr lang="en-US" sz="3200" dirty="0"/>
              <a:t>expected to regularly review Plan progress and refine objectives and strategies as needed – plan should be a living document that guides the annual planning cycle</a:t>
            </a:r>
          </a:p>
        </p:txBody>
      </p:sp>
      <p:sp>
        <p:nvSpPr>
          <p:cNvPr id="4" name="Slide Number Placeholder 3"/>
          <p:cNvSpPr>
            <a:spLocks noGrp="1"/>
          </p:cNvSpPr>
          <p:nvPr>
            <p:ph type="sldNum" sz="quarter" idx="12"/>
          </p:nvPr>
        </p:nvSpPr>
        <p:spPr>
          <a:xfrm>
            <a:off x="10896600" y="6152272"/>
            <a:ext cx="457200" cy="365125"/>
          </a:xfrm>
        </p:spPr>
        <p:txBody>
          <a:bodyPr/>
          <a:lstStyle/>
          <a:p>
            <a:fld id="{F9ECA865-404D-4A57-9AC1-FD3038CC100D}" type="slidenum">
              <a:rPr lang="en-US" smtClean="0"/>
              <a:pPr/>
              <a:t>26</a:t>
            </a:fld>
            <a:endParaRPr lang="en-US" dirty="0"/>
          </a:p>
        </p:txBody>
      </p:sp>
      <p:cxnSp>
        <p:nvCxnSpPr>
          <p:cNvPr id="5" name="Straight Connector 4" descr="line" title="line"/>
          <p:cNvCxnSpPr/>
          <p:nvPr/>
        </p:nvCxnSpPr>
        <p:spPr>
          <a:xfrm>
            <a:off x="581198" y="1403247"/>
            <a:ext cx="10841182" cy="14073"/>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511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160" y="111907"/>
            <a:ext cx="10841182" cy="1325563"/>
          </a:xfrm>
        </p:spPr>
        <p:txBody>
          <a:bodyPr/>
          <a:lstStyle/>
          <a:p>
            <a:r>
              <a:rPr lang="en-US" dirty="0" smtClean="0"/>
              <a:t>   Discussion: Using Our Plan</a:t>
            </a:r>
            <a:endParaRPr lang="en-US" dirty="0"/>
          </a:p>
        </p:txBody>
      </p:sp>
      <p:sp>
        <p:nvSpPr>
          <p:cNvPr id="3" name="Content Placeholder 2"/>
          <p:cNvSpPr>
            <a:spLocks noGrp="1"/>
          </p:cNvSpPr>
          <p:nvPr>
            <p:ph idx="1"/>
          </p:nvPr>
        </p:nvSpPr>
        <p:spPr>
          <a:xfrm>
            <a:off x="1019641" y="1437470"/>
            <a:ext cx="9861452" cy="4710112"/>
          </a:xfrm>
          <a:ln w="28575">
            <a:solidFill>
              <a:srgbClr val="002060"/>
            </a:solidFill>
          </a:ln>
        </p:spPr>
        <p:txBody>
          <a:bodyPr>
            <a:normAutofit lnSpcReduction="10000"/>
          </a:bodyPr>
          <a:lstStyle/>
          <a:p>
            <a:pPr marL="0" indent="0">
              <a:lnSpc>
                <a:spcPct val="110000"/>
              </a:lnSpc>
              <a:buNone/>
            </a:pPr>
            <a:r>
              <a:rPr lang="en-US" b="1" dirty="0" smtClean="0"/>
              <a:t>Choose a </a:t>
            </a:r>
            <a:r>
              <a:rPr lang="en-US" b="1" dirty="0"/>
              <a:t>facilitator and a </a:t>
            </a:r>
            <a:r>
              <a:rPr lang="en-US" b="1" dirty="0" smtClean="0"/>
              <a:t>recorder/reporter, discuss in a small group,</a:t>
            </a:r>
            <a:r>
              <a:rPr lang="en-US" dirty="0" smtClean="0"/>
              <a:t> </a:t>
            </a:r>
            <a:r>
              <a:rPr lang="en-US" b="1" dirty="0" smtClean="0"/>
              <a:t>and then report back to the full group:</a:t>
            </a:r>
          </a:p>
          <a:p>
            <a:pPr marL="514350" indent="-514350">
              <a:buFont typeface="+mj-lt"/>
              <a:buAutoNum type="arabicPeriod"/>
            </a:pPr>
            <a:r>
              <a:rPr lang="en-US" dirty="0" smtClean="0"/>
              <a:t>How is the PC/B using this EMA/TGA’s comprehensive integrated plan?</a:t>
            </a:r>
          </a:p>
          <a:p>
            <a:pPr lvl="1"/>
            <a:r>
              <a:rPr lang="en-US" dirty="0" smtClean="0"/>
              <a:t>How is the plan being implemented?</a:t>
            </a:r>
          </a:p>
          <a:p>
            <a:pPr lvl="1"/>
            <a:r>
              <a:rPr lang="en-US" dirty="0" smtClean="0"/>
              <a:t>Who is responsible for monitoring implementation?</a:t>
            </a:r>
          </a:p>
          <a:p>
            <a:pPr marL="514350" indent="-514350">
              <a:buFont typeface="+mj-lt"/>
              <a:buAutoNum type="arabicPeriod"/>
            </a:pPr>
            <a:r>
              <a:rPr lang="en-US" dirty="0" smtClean="0"/>
              <a:t>Is the plan currently the foundation for our planning process? </a:t>
            </a:r>
          </a:p>
          <a:p>
            <a:pPr lvl="1"/>
            <a:r>
              <a:rPr lang="en-US" dirty="0" smtClean="0"/>
              <a:t>If yes, what are the benefits? </a:t>
            </a:r>
          </a:p>
          <a:p>
            <a:pPr lvl="1"/>
            <a:r>
              <a:rPr lang="en-US" dirty="0" smtClean="0"/>
              <a:t>If not, why not? What could be done to                                         change this?</a:t>
            </a:r>
          </a:p>
          <a:p>
            <a:pPr marL="457200" lvl="1" indent="0">
              <a:buNone/>
            </a:pPr>
            <a:endParaRPr lang="en-US" dirty="0" smtClean="0"/>
          </a:p>
        </p:txBody>
      </p:sp>
      <p:sp>
        <p:nvSpPr>
          <p:cNvPr id="4" name="Slide Number Placeholder 3"/>
          <p:cNvSpPr>
            <a:spLocks noGrp="1"/>
          </p:cNvSpPr>
          <p:nvPr>
            <p:ph type="sldNum" sz="quarter" idx="12"/>
          </p:nvPr>
        </p:nvSpPr>
        <p:spPr/>
        <p:txBody>
          <a:bodyPr/>
          <a:lstStyle/>
          <a:p>
            <a:fld id="{3554D62F-44D0-4D4A-BF79-63F211B4356E}" type="slidenum">
              <a:rPr lang="en-US" smtClean="0"/>
              <a:pPr/>
              <a:t>27</a:t>
            </a:fld>
            <a:endParaRPr lang="en-US" dirty="0"/>
          </a:p>
        </p:txBody>
      </p:sp>
      <p:cxnSp>
        <p:nvCxnSpPr>
          <p:cNvPr id="5" name="Straight Connector 4" descr="line" title="line"/>
          <p:cNvCxnSpPr/>
          <p:nvPr/>
        </p:nvCxnSpPr>
        <p:spPr>
          <a:xfrm>
            <a:off x="625160" y="1084379"/>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6" name="Picture 4" descr="meeting%20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8729" y="4420297"/>
            <a:ext cx="2954922" cy="2301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446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1" y="381000"/>
            <a:ext cx="10636347" cy="1325563"/>
          </a:xfrm>
        </p:spPr>
        <p:txBody>
          <a:bodyPr/>
          <a:lstStyle/>
          <a:p>
            <a:pPr algn="ctr"/>
            <a:r>
              <a:rPr lang="en-US" dirty="0" smtClean="0"/>
              <a:t>Annual Plan to Plan</a:t>
            </a:r>
            <a:endParaRPr lang="en-US" dirty="0"/>
          </a:p>
        </p:txBody>
      </p:sp>
      <p:sp>
        <p:nvSpPr>
          <p:cNvPr id="3" name="Slide Number Placeholder 2"/>
          <p:cNvSpPr>
            <a:spLocks noGrp="1"/>
          </p:cNvSpPr>
          <p:nvPr>
            <p:ph type="sldNum" sz="quarter" idx="12"/>
          </p:nvPr>
        </p:nvSpPr>
        <p:spPr>
          <a:xfrm>
            <a:off x="11367868" y="6172200"/>
            <a:ext cx="533400" cy="365125"/>
          </a:xfrm>
        </p:spPr>
        <p:txBody>
          <a:bodyPr/>
          <a:lstStyle/>
          <a:p>
            <a:fld id="{F9ECA865-404D-4A57-9AC1-FD3038CC100D}" type="slidenum">
              <a:rPr lang="en-US" smtClean="0"/>
              <a:pPr/>
              <a:t>28</a:t>
            </a:fld>
            <a:endParaRPr lang="en-US" dirty="0"/>
          </a:p>
        </p:txBody>
      </p:sp>
      <p:graphicFrame>
        <p:nvGraphicFramePr>
          <p:cNvPr id="6" name="Content Placeholder 3" descr="Comp Plan Review/Updates&#10;Annual Plan to Plan&#10;Epi Profile and Needs Assessment&#10;Review of all Data&#10;Priority Setting and Resource Allocation&#10;Data Review and Reallocation&#10;Evaluation and Planning Outcomes" title="Diagram"/>
          <p:cNvGraphicFramePr>
            <a:graphicFrameLocks/>
          </p:cNvGraphicFramePr>
          <p:nvPr>
            <p:extLst>
              <p:ext uri="{D42A27DB-BD31-4B8C-83A1-F6EECF244321}">
                <p14:modId xmlns:p14="http://schemas.microsoft.com/office/powerpoint/2010/main" val="39176381"/>
              </p:ext>
            </p:extLst>
          </p:nvPr>
        </p:nvGraphicFramePr>
        <p:xfrm>
          <a:off x="2049194" y="1676400"/>
          <a:ext cx="80010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Straight Connector 4" descr="line" title="line"/>
          <p:cNvCxnSpPr/>
          <p:nvPr/>
        </p:nvCxnSpPr>
        <p:spPr>
          <a:xfrm>
            <a:off x="717453" y="134228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87981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228599"/>
            <a:ext cx="10841182" cy="1325563"/>
          </a:xfrm>
        </p:spPr>
        <p:txBody>
          <a:bodyPr/>
          <a:lstStyle/>
          <a:p>
            <a:r>
              <a:rPr lang="en-US" dirty="0" smtClean="0"/>
              <a:t>Expectations for Annual Workplan</a:t>
            </a:r>
            <a:endParaRPr lang="en-US" dirty="0"/>
          </a:p>
        </p:txBody>
      </p:sp>
      <p:sp>
        <p:nvSpPr>
          <p:cNvPr id="3" name="Content Placeholder 2"/>
          <p:cNvSpPr>
            <a:spLocks noGrp="1"/>
          </p:cNvSpPr>
          <p:nvPr>
            <p:ph idx="1"/>
          </p:nvPr>
        </p:nvSpPr>
        <p:spPr>
          <a:xfrm>
            <a:off x="581199" y="1554162"/>
            <a:ext cx="10841181" cy="4658751"/>
          </a:xfrm>
        </p:spPr>
        <p:txBody>
          <a:bodyPr>
            <a:normAutofit/>
          </a:bodyPr>
          <a:lstStyle/>
          <a:p>
            <a:pPr>
              <a:lnSpc>
                <a:spcPct val="100000"/>
              </a:lnSpc>
              <a:spcBef>
                <a:spcPts val="600"/>
              </a:spcBef>
            </a:pPr>
            <a:r>
              <a:rPr lang="en-US" sz="2700" dirty="0"/>
              <a:t>Annual work plan </a:t>
            </a:r>
            <a:r>
              <a:rPr lang="en-US" sz="2700" dirty="0" smtClean="0"/>
              <a:t>– often in chart format – to guide </a:t>
            </a:r>
            <a:r>
              <a:rPr lang="en-US" sz="2700" dirty="0"/>
              <a:t>the planning process, based on </a:t>
            </a:r>
            <a:r>
              <a:rPr lang="en-US" sz="2700" dirty="0" smtClean="0"/>
              <a:t>the current comprehensive/integrated plan</a:t>
            </a:r>
            <a:r>
              <a:rPr lang="en-US" sz="2700" dirty="0"/>
              <a:t>, annual application including the Implementation Plan, legislative </a:t>
            </a:r>
            <a:r>
              <a:rPr lang="en-US" sz="2700" dirty="0" smtClean="0"/>
              <a:t>and </a:t>
            </a:r>
            <a:r>
              <a:rPr lang="en-US" sz="2700" dirty="0"/>
              <a:t>administrative requirements, </a:t>
            </a:r>
            <a:r>
              <a:rPr lang="en-US" sz="2700" dirty="0" smtClean="0"/>
              <a:t>and local structures and processes</a:t>
            </a:r>
            <a:endParaRPr lang="en-US" sz="2700" dirty="0"/>
          </a:p>
          <a:p>
            <a:pPr>
              <a:lnSpc>
                <a:spcPct val="100000"/>
              </a:lnSpc>
              <a:spcBef>
                <a:spcPts val="600"/>
              </a:spcBef>
            </a:pPr>
            <a:r>
              <a:rPr lang="en-US" sz="2700" dirty="0"/>
              <a:t>Annual master calendar for the jurisdiction that integrates planning body and recipient  meetings, events, products </a:t>
            </a:r>
            <a:r>
              <a:rPr lang="en-US" sz="2700" dirty="0" smtClean="0"/>
              <a:t>and </a:t>
            </a:r>
            <a:r>
              <a:rPr lang="en-US" sz="2700" dirty="0"/>
              <a:t>deadlines</a:t>
            </a:r>
          </a:p>
          <a:p>
            <a:pPr>
              <a:lnSpc>
                <a:spcPct val="100000"/>
              </a:lnSpc>
              <a:spcBef>
                <a:spcPts val="600"/>
              </a:spcBef>
            </a:pPr>
            <a:r>
              <a:rPr lang="en-US" sz="2700" dirty="0"/>
              <a:t>Committee work plans that provide for coordinated task completion </a:t>
            </a:r>
          </a:p>
          <a:p>
            <a:pPr>
              <a:lnSpc>
                <a:spcPct val="100000"/>
              </a:lnSpc>
              <a:spcBef>
                <a:spcPts val="600"/>
              </a:spcBef>
            </a:pPr>
            <a:r>
              <a:rPr lang="en-US" sz="2700" dirty="0"/>
              <a:t>Continuing attention to engaging consumers and other diverse community stakeholders in the planning process</a:t>
            </a:r>
          </a:p>
          <a:p>
            <a:endParaRPr lang="en-US" dirty="0"/>
          </a:p>
        </p:txBody>
      </p:sp>
      <p:sp>
        <p:nvSpPr>
          <p:cNvPr id="4" name="Slide Number Placeholder 3"/>
          <p:cNvSpPr>
            <a:spLocks noGrp="1"/>
          </p:cNvSpPr>
          <p:nvPr>
            <p:ph type="sldNum" sz="quarter" idx="12"/>
          </p:nvPr>
        </p:nvSpPr>
        <p:spPr>
          <a:xfrm>
            <a:off x="11049000" y="6282401"/>
            <a:ext cx="746760" cy="301279"/>
          </a:xfrm>
        </p:spPr>
        <p:txBody>
          <a:bodyPr/>
          <a:lstStyle/>
          <a:p>
            <a:fld id="{F9ECA865-404D-4A57-9AC1-FD3038CC100D}" type="slidenum">
              <a:rPr lang="en-US" smtClean="0"/>
              <a:pPr/>
              <a:t>29</a:t>
            </a:fld>
            <a:endParaRPr lang="en-US" dirty="0"/>
          </a:p>
        </p:txBody>
      </p:sp>
      <p:cxnSp>
        <p:nvCxnSpPr>
          <p:cNvPr id="5" name="Straight Connector 4" descr="line" title="line"/>
          <p:cNvCxnSpPr/>
          <p:nvPr/>
        </p:nvCxnSpPr>
        <p:spPr>
          <a:xfrm>
            <a:off x="512617" y="118988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9307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23" y="192139"/>
            <a:ext cx="10944665" cy="1143000"/>
          </a:xfrm>
        </p:spPr>
        <p:txBody>
          <a:bodyPr>
            <a:normAutofit/>
          </a:bodyPr>
          <a:lstStyle/>
          <a:p>
            <a:r>
              <a:rPr lang="en-US" dirty="0"/>
              <a:t>Why This Session?</a:t>
            </a:r>
          </a:p>
        </p:txBody>
      </p:sp>
      <p:sp>
        <p:nvSpPr>
          <p:cNvPr id="3" name="Content Placeholder 2"/>
          <p:cNvSpPr>
            <a:spLocks noGrp="1"/>
          </p:cNvSpPr>
          <p:nvPr>
            <p:ph idx="1"/>
          </p:nvPr>
        </p:nvSpPr>
        <p:spPr>
          <a:xfrm>
            <a:off x="773723" y="1335139"/>
            <a:ext cx="10580077" cy="4933541"/>
          </a:xfrm>
        </p:spPr>
        <p:txBody>
          <a:bodyPr>
            <a:noAutofit/>
          </a:bodyPr>
          <a:lstStyle/>
          <a:p>
            <a:pPr>
              <a:lnSpc>
                <a:spcPct val="100000"/>
              </a:lnSpc>
              <a:spcBef>
                <a:spcPts val="300"/>
              </a:spcBef>
              <a:spcAft>
                <a:spcPts val="600"/>
              </a:spcAft>
            </a:pPr>
            <a:r>
              <a:rPr lang="en-US" sz="2700" dirty="0" smtClean="0"/>
              <a:t>Importance of the planning process and the planning council or planning body (PC/B) as the group with primary responsibility for Ryan White HIV/AIDS Program (RWHAP) Part A planning </a:t>
            </a:r>
          </a:p>
          <a:p>
            <a:pPr>
              <a:lnSpc>
                <a:spcPct val="100000"/>
              </a:lnSpc>
              <a:spcBef>
                <a:spcPts val="300"/>
              </a:spcBef>
              <a:spcAft>
                <a:spcPts val="600"/>
              </a:spcAft>
            </a:pPr>
            <a:r>
              <a:rPr lang="en-US" sz="2700" dirty="0" smtClean="0"/>
              <a:t>Need for all members to understand </a:t>
            </a:r>
            <a:r>
              <a:rPr lang="en-US" sz="2700" dirty="0"/>
              <a:t>PC/B legislative requirements and HRSA/HAB expectations</a:t>
            </a:r>
          </a:p>
          <a:p>
            <a:pPr>
              <a:lnSpc>
                <a:spcPct val="100000"/>
              </a:lnSpc>
              <a:spcBef>
                <a:spcPts val="300"/>
              </a:spcBef>
              <a:spcAft>
                <a:spcPts val="600"/>
              </a:spcAft>
            </a:pPr>
            <a:r>
              <a:rPr lang="en-US" sz="2700" dirty="0" smtClean="0"/>
              <a:t>Demands </a:t>
            </a:r>
            <a:r>
              <a:rPr lang="en-US" sz="2700" dirty="0"/>
              <a:t>on PCs </a:t>
            </a:r>
            <a:r>
              <a:rPr lang="en-US" sz="2700" dirty="0" smtClean="0"/>
              <a:t>to address </a:t>
            </a:r>
            <a:r>
              <a:rPr lang="en-US" sz="2700" dirty="0"/>
              <a:t>large changes in the epidemic, HIV treatment, health care financing, and availability of </a:t>
            </a:r>
            <a:r>
              <a:rPr lang="en-US" sz="2700" dirty="0" smtClean="0"/>
              <a:t>data</a:t>
            </a:r>
          </a:p>
          <a:p>
            <a:pPr>
              <a:lnSpc>
                <a:spcPct val="100000"/>
              </a:lnSpc>
              <a:spcBef>
                <a:spcPts val="300"/>
              </a:spcBef>
              <a:spcAft>
                <a:spcPts val="600"/>
              </a:spcAft>
            </a:pPr>
            <a:r>
              <a:rPr lang="en-US" sz="2700" dirty="0" smtClean="0"/>
              <a:t>Refined planning cycle for PC/Bs provided by HAB’s Division of Metropolitan HIV/AIDS Programs (DMHAP) – presented at a planning institute during the 2016 National Ryan White Conference</a:t>
            </a:r>
            <a:endParaRPr lang="en-US" sz="2700" dirty="0"/>
          </a:p>
        </p:txBody>
      </p:sp>
      <p:sp>
        <p:nvSpPr>
          <p:cNvPr id="4" name="Slide Number Placeholder 3"/>
          <p:cNvSpPr>
            <a:spLocks noGrp="1"/>
          </p:cNvSpPr>
          <p:nvPr>
            <p:ph type="sldNum" sz="quarter" idx="12"/>
          </p:nvPr>
        </p:nvSpPr>
        <p:spPr/>
        <p:txBody>
          <a:bodyPr/>
          <a:lstStyle/>
          <a:p>
            <a:fld id="{3554D62F-44D0-4D4A-BF79-63F211B4356E}" type="slidenum">
              <a:rPr lang="en-US" smtClean="0"/>
              <a:pPr/>
              <a:t>3</a:t>
            </a:fld>
            <a:endParaRPr lang="en-US" dirty="0"/>
          </a:p>
        </p:txBody>
      </p:sp>
      <p:cxnSp>
        <p:nvCxnSpPr>
          <p:cNvPr id="5" name="Straight Connector 4" descr="line" title="line"/>
          <p:cNvCxnSpPr/>
          <p:nvPr/>
        </p:nvCxnSpPr>
        <p:spPr>
          <a:xfrm>
            <a:off x="703385" y="106796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5995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9049" y="172037"/>
            <a:ext cx="7882863" cy="1325563"/>
          </a:xfrm>
        </p:spPr>
        <p:txBody>
          <a:bodyPr/>
          <a:lstStyle/>
          <a:p>
            <a:pPr algn="ctr"/>
            <a:r>
              <a:rPr lang="en-US" dirty="0" smtClean="0"/>
              <a:t>Sample Work Plan Format</a:t>
            </a:r>
            <a:endParaRPr lang="en-US" dirty="0"/>
          </a:p>
        </p:txBody>
      </p:sp>
      <p:graphicFrame>
        <p:nvGraphicFramePr>
          <p:cNvPr id="6" name="Content Placeholder 5" descr="Event&#10;Deliverable&#10;Timing&#10;Responsibility&#10;Notes" title="Table"/>
          <p:cNvGraphicFramePr>
            <a:graphicFrameLocks noGrp="1"/>
          </p:cNvGraphicFramePr>
          <p:nvPr>
            <p:ph idx="1"/>
            <p:extLst>
              <p:ext uri="{D42A27DB-BD31-4B8C-83A1-F6EECF244321}">
                <p14:modId xmlns:p14="http://schemas.microsoft.com/office/powerpoint/2010/main" val="3270785114"/>
              </p:ext>
            </p:extLst>
          </p:nvPr>
        </p:nvGraphicFramePr>
        <p:xfrm>
          <a:off x="1111346" y="1609578"/>
          <a:ext cx="10030264" cy="4480560"/>
        </p:xfrm>
        <a:graphic>
          <a:graphicData uri="http://schemas.openxmlformats.org/drawingml/2006/table">
            <a:tbl>
              <a:tblPr firstRow="1" bandRow="1">
                <a:tableStyleId>{00A15C55-8517-42AA-B614-E9B94910E393}</a:tableStyleId>
              </a:tblPr>
              <a:tblGrid>
                <a:gridCol w="1775268"/>
                <a:gridCol w="2662902"/>
                <a:gridCol w="1686505"/>
                <a:gridCol w="1650543"/>
                <a:gridCol w="2255046"/>
              </a:tblGrid>
              <a:tr h="650144">
                <a:tc>
                  <a:txBody>
                    <a:bodyPr/>
                    <a:lstStyle/>
                    <a:p>
                      <a:pPr algn="ctr"/>
                      <a:r>
                        <a:rPr lang="en-US" sz="2200" dirty="0" smtClean="0"/>
                        <a:t>Task/Event</a:t>
                      </a:r>
                      <a:endParaRPr lang="en-US" sz="2200" dirty="0"/>
                    </a:p>
                  </a:txBody>
                  <a:tcPr anchor="ctr"/>
                </a:tc>
                <a:tc>
                  <a:txBody>
                    <a:bodyPr/>
                    <a:lstStyle/>
                    <a:p>
                      <a:pPr algn="ctr"/>
                      <a:r>
                        <a:rPr lang="en-US" sz="2200" dirty="0" smtClean="0"/>
                        <a:t>Deliverable</a:t>
                      </a:r>
                      <a:endParaRPr lang="en-US" sz="2200" dirty="0"/>
                    </a:p>
                  </a:txBody>
                  <a:tcPr anchor="ctr"/>
                </a:tc>
                <a:tc>
                  <a:txBody>
                    <a:bodyPr/>
                    <a:lstStyle/>
                    <a:p>
                      <a:pPr algn="ctr"/>
                      <a:r>
                        <a:rPr lang="en-US" sz="2200" dirty="0" smtClean="0"/>
                        <a:t>Timing</a:t>
                      </a:r>
                      <a:r>
                        <a:rPr lang="en-US" sz="2200" baseline="0" dirty="0" smtClean="0"/>
                        <a:t> (Start/End)</a:t>
                      </a:r>
                      <a:endParaRPr lang="en-US" sz="2200" dirty="0"/>
                    </a:p>
                  </a:txBody>
                  <a:tcPr anchor="ctr"/>
                </a:tc>
                <a:tc>
                  <a:txBody>
                    <a:bodyPr/>
                    <a:lstStyle/>
                    <a:p>
                      <a:pPr algn="ctr"/>
                      <a:r>
                        <a:rPr lang="en-US" sz="2200" dirty="0" smtClean="0"/>
                        <a:t>Responsi-bility</a:t>
                      </a:r>
                      <a:endParaRPr lang="en-US" sz="2200" dirty="0"/>
                    </a:p>
                  </a:txBody>
                  <a:tcPr anchor="ctr"/>
                </a:tc>
                <a:tc>
                  <a:txBody>
                    <a:bodyPr/>
                    <a:lstStyle/>
                    <a:p>
                      <a:pPr algn="ctr"/>
                      <a:r>
                        <a:rPr lang="en-US" sz="2200" dirty="0" smtClean="0"/>
                        <a:t>Notes/Concerns</a:t>
                      </a:r>
                      <a:endParaRPr lang="en-US" sz="2200" dirty="0"/>
                    </a:p>
                  </a:txBody>
                  <a:tcPr anchor="ctr"/>
                </a:tc>
              </a:tr>
              <a:tr h="1178656">
                <a:tc>
                  <a:txBody>
                    <a:bodyPr/>
                    <a:lstStyle/>
                    <a:p>
                      <a:r>
                        <a:rPr lang="en-US" sz="2000" dirty="0" smtClean="0"/>
                        <a:t>Needs Assessment</a:t>
                      </a:r>
                      <a:endParaRPr lang="en-US" sz="2000" dirty="0"/>
                    </a:p>
                  </a:txBody>
                  <a:tcPr/>
                </a:tc>
                <a:tc>
                  <a:txBody>
                    <a:bodyPr/>
                    <a:lstStyle/>
                    <a:p>
                      <a:r>
                        <a:rPr lang="en-US" sz="2000" dirty="0" smtClean="0"/>
                        <a:t>▪ PLWH</a:t>
                      </a:r>
                      <a:r>
                        <a:rPr lang="en-US" sz="2000" baseline="0" dirty="0" smtClean="0"/>
                        <a:t> Survey Report</a:t>
                      </a:r>
                    </a:p>
                    <a:p>
                      <a:r>
                        <a:rPr lang="en-US" sz="2000" dirty="0" smtClean="0"/>
                        <a:t>▪ </a:t>
                      </a:r>
                      <a:r>
                        <a:rPr lang="en-US" sz="2000" baseline="0" dirty="0" smtClean="0"/>
                        <a:t>Special Study on Youth Linkage &amp; Retention</a:t>
                      </a:r>
                      <a:endParaRPr lang="en-US" sz="2000" dirty="0"/>
                    </a:p>
                  </a:txBody>
                  <a:tcPr/>
                </a:tc>
                <a:tc>
                  <a:txBody>
                    <a:bodyPr/>
                    <a:lstStyle/>
                    <a:p>
                      <a:r>
                        <a:rPr lang="en-US" sz="2000" dirty="0" smtClean="0"/>
                        <a:t>October-April</a:t>
                      </a:r>
                      <a:endParaRPr lang="en-US" sz="2000" dirty="0"/>
                    </a:p>
                  </a:txBody>
                  <a:tcPr/>
                </a:tc>
                <a:tc>
                  <a:txBody>
                    <a:bodyPr/>
                    <a:lstStyle/>
                    <a:p>
                      <a:r>
                        <a:rPr lang="en-US" sz="2000" dirty="0" smtClean="0"/>
                        <a:t>Needs</a:t>
                      </a:r>
                      <a:r>
                        <a:rPr lang="en-US" sz="2000" baseline="0" dirty="0" smtClean="0"/>
                        <a:t> Ass’t</a:t>
                      </a:r>
                      <a:r>
                        <a:rPr lang="en-US" sz="2000" dirty="0" smtClean="0"/>
                        <a:t> Committee</a:t>
                      </a:r>
                      <a:endParaRPr lang="en-US" sz="2000" dirty="0"/>
                    </a:p>
                  </a:txBody>
                  <a:tcPr/>
                </a:tc>
                <a:tc>
                  <a:txBody>
                    <a:bodyPr/>
                    <a:lstStyle/>
                    <a:p>
                      <a:r>
                        <a:rPr lang="en-US" sz="2000" dirty="0" smtClean="0"/>
                        <a:t>Must hire consultant by 10/31</a:t>
                      </a:r>
                      <a:endParaRPr lang="en-US" sz="2000" dirty="0"/>
                    </a:p>
                  </a:txBody>
                  <a:tcPr/>
                </a:tc>
              </a:tr>
              <a:tr h="607012">
                <a:tc>
                  <a:txBody>
                    <a:bodyPr/>
                    <a:lstStyle/>
                    <a:p>
                      <a:r>
                        <a:rPr lang="en-US" sz="2000" dirty="0" smtClean="0"/>
                        <a:t>Data Presentation</a:t>
                      </a:r>
                      <a:endParaRPr lang="en-US" sz="2000" dirty="0"/>
                    </a:p>
                  </a:txBody>
                  <a:tcPr/>
                </a:tc>
                <a:tc>
                  <a:txBody>
                    <a:bodyPr/>
                    <a:lstStyle/>
                    <a:p>
                      <a:r>
                        <a:rPr lang="en-US" sz="2000" dirty="0" smtClean="0"/>
                        <a:t>PPTs with</a:t>
                      </a:r>
                      <a:r>
                        <a:rPr lang="en-US" sz="2000" baseline="0" dirty="0" smtClean="0"/>
                        <a:t> key</a:t>
                      </a:r>
                      <a:r>
                        <a:rPr lang="en-US" sz="2000" dirty="0" smtClean="0"/>
                        <a:t> data &amp; analysis</a:t>
                      </a:r>
                      <a:endParaRPr lang="en-US" sz="2000" dirty="0"/>
                    </a:p>
                  </a:txBody>
                  <a:tcPr/>
                </a:tc>
                <a:tc>
                  <a:txBody>
                    <a:bodyPr/>
                    <a:lstStyle/>
                    <a:p>
                      <a:r>
                        <a:rPr lang="en-US" sz="2000" dirty="0" smtClean="0"/>
                        <a:t>End of May </a:t>
                      </a:r>
                      <a:endParaRPr lang="en-US" sz="2000" dirty="0"/>
                    </a:p>
                  </a:txBody>
                  <a:tcPr/>
                </a:tc>
                <a:tc>
                  <a:txBody>
                    <a:bodyPr/>
                    <a:lstStyle/>
                    <a:p>
                      <a:r>
                        <a:rPr lang="en-US" sz="2000" dirty="0" smtClean="0"/>
                        <a:t>PSRA Committee</a:t>
                      </a:r>
                      <a:endParaRPr lang="en-US" sz="2000" dirty="0"/>
                    </a:p>
                  </a:txBody>
                  <a:tcPr/>
                </a:tc>
                <a:tc>
                  <a:txBody>
                    <a:bodyPr/>
                    <a:lstStyle/>
                    <a:p>
                      <a:r>
                        <a:rPr lang="en-US" sz="2000" dirty="0" smtClean="0"/>
                        <a:t>Need data</a:t>
                      </a:r>
                      <a:r>
                        <a:rPr lang="en-US" sz="2000" baseline="0" dirty="0" smtClean="0"/>
                        <a:t> from all sources</a:t>
                      </a:r>
                      <a:endParaRPr lang="en-US" sz="2000" dirty="0"/>
                    </a:p>
                  </a:txBody>
                  <a:tcPr/>
                </a:tc>
              </a:tr>
              <a:tr h="950056">
                <a:tc>
                  <a:txBody>
                    <a:bodyPr/>
                    <a:lstStyle/>
                    <a:p>
                      <a:r>
                        <a:rPr lang="en-US" sz="2000" dirty="0" smtClean="0"/>
                        <a:t>PSRA</a:t>
                      </a:r>
                      <a:endParaRPr lang="en-US" sz="2000" dirty="0"/>
                    </a:p>
                  </a:txBody>
                  <a:tcPr/>
                </a:tc>
                <a:tc>
                  <a:txBody>
                    <a:bodyPr/>
                    <a:lstStyle/>
                    <a:p>
                      <a:r>
                        <a:rPr lang="en-US" sz="2000" dirty="0" smtClean="0"/>
                        <a:t>▪ Prioritized services</a:t>
                      </a:r>
                    </a:p>
                    <a:p>
                      <a:r>
                        <a:rPr lang="en-US" sz="2000" dirty="0" smtClean="0"/>
                        <a:t>▪  Allocations by category – 3 scenarios</a:t>
                      </a:r>
                      <a:endParaRPr lang="en-US" sz="2000" dirty="0"/>
                    </a:p>
                  </a:txBody>
                  <a:tcPr/>
                </a:tc>
                <a:tc>
                  <a:txBody>
                    <a:bodyPr/>
                    <a:lstStyle/>
                    <a:p>
                      <a:r>
                        <a:rPr lang="en-US" sz="2000" dirty="0" smtClean="0"/>
                        <a:t>June-August</a:t>
                      </a:r>
                      <a:endParaRPr lang="en-US" sz="2000" dirty="0"/>
                    </a:p>
                  </a:txBody>
                  <a:tcPr/>
                </a:tc>
                <a:tc>
                  <a:txBody>
                    <a:bodyPr/>
                    <a:lstStyle/>
                    <a:p>
                      <a:r>
                        <a:rPr lang="en-US" sz="2000" dirty="0" smtClean="0"/>
                        <a:t>PSRA Committee</a:t>
                      </a:r>
                      <a:endParaRPr lang="en-US" sz="2000" dirty="0"/>
                    </a:p>
                  </a:txBody>
                  <a:tcPr/>
                </a:tc>
                <a:tc>
                  <a:txBody>
                    <a:bodyPr/>
                    <a:lstStyle/>
                    <a:p>
                      <a:r>
                        <a:rPr lang="en-US" sz="2000" dirty="0" smtClean="0"/>
                        <a:t>Recipient</a:t>
                      </a:r>
                      <a:r>
                        <a:rPr lang="en-US" sz="2000" baseline="0" dirty="0" smtClean="0"/>
                        <a:t> must receive by 9/3</a:t>
                      </a:r>
                      <a:endParaRPr lang="en-US" sz="2000" dirty="0"/>
                    </a:p>
                  </a:txBody>
                  <a:tcPr/>
                </a:tc>
              </a:tr>
              <a:tr h="650144">
                <a:tc>
                  <a:txBody>
                    <a:bodyPr/>
                    <a:lstStyle/>
                    <a:p>
                      <a:r>
                        <a:rPr lang="en-US" sz="2000" dirty="0" smtClean="0"/>
                        <a:t>Application Submission</a:t>
                      </a:r>
                      <a:endParaRPr lang="en-US" sz="2000" dirty="0"/>
                    </a:p>
                  </a:txBody>
                  <a:tcPr/>
                </a:tc>
                <a:tc>
                  <a:txBody>
                    <a:bodyPr/>
                    <a:lstStyle/>
                    <a:p>
                      <a:r>
                        <a:rPr lang="en-US" sz="2000" dirty="0" smtClean="0"/>
                        <a:t>Application – submitted online</a:t>
                      </a:r>
                      <a:endParaRPr lang="en-US" sz="2000" dirty="0"/>
                    </a:p>
                  </a:txBody>
                  <a:tcPr/>
                </a:tc>
                <a:tc>
                  <a:txBody>
                    <a:bodyPr/>
                    <a:lstStyle/>
                    <a:p>
                      <a:r>
                        <a:rPr lang="en-US" sz="2000" dirty="0" smtClean="0"/>
                        <a:t>August- early October</a:t>
                      </a:r>
                      <a:endParaRPr lang="en-US" sz="2000" dirty="0"/>
                    </a:p>
                  </a:txBody>
                  <a:tcPr/>
                </a:tc>
                <a:tc>
                  <a:txBody>
                    <a:bodyPr/>
                    <a:lstStyle/>
                    <a:p>
                      <a:r>
                        <a:rPr lang="en-US" sz="2000" dirty="0" smtClean="0"/>
                        <a:t>Recipient</a:t>
                      </a:r>
                      <a:endParaRPr lang="en-US" sz="2000" dirty="0"/>
                    </a:p>
                  </a:txBody>
                  <a:tcPr/>
                </a:tc>
                <a:tc>
                  <a:txBody>
                    <a:bodyPr/>
                    <a:lstStyle/>
                    <a:p>
                      <a:r>
                        <a:rPr lang="en-US" sz="2000" dirty="0" smtClean="0"/>
                        <a:t>Exact date not known</a:t>
                      </a:r>
                      <a:endParaRPr lang="en-US" sz="2000" dirty="0"/>
                    </a:p>
                  </a:txBody>
                  <a:tcPr/>
                </a:tc>
              </a:tr>
            </a:tbl>
          </a:graphicData>
        </a:graphic>
      </p:graphicFrame>
      <p:sp>
        <p:nvSpPr>
          <p:cNvPr id="4" name="Slide Number Placeholder 3"/>
          <p:cNvSpPr>
            <a:spLocks noGrp="1"/>
          </p:cNvSpPr>
          <p:nvPr>
            <p:ph type="sldNum" sz="quarter" idx="12"/>
          </p:nvPr>
        </p:nvSpPr>
        <p:spPr>
          <a:xfrm>
            <a:off x="10927080" y="6261342"/>
            <a:ext cx="533400" cy="365125"/>
          </a:xfrm>
        </p:spPr>
        <p:txBody>
          <a:bodyPr/>
          <a:lstStyle/>
          <a:p>
            <a:fld id="{F9ECA865-404D-4A57-9AC1-FD3038CC100D}" type="slidenum">
              <a:rPr lang="en-US" smtClean="0"/>
              <a:pPr/>
              <a:t>30</a:t>
            </a:fld>
            <a:endParaRPr lang="en-US" dirty="0"/>
          </a:p>
        </p:txBody>
      </p:sp>
      <p:cxnSp>
        <p:nvCxnSpPr>
          <p:cNvPr id="5" name="Straight Connector 4" descr="line" title="line"/>
          <p:cNvCxnSpPr/>
          <p:nvPr/>
        </p:nvCxnSpPr>
        <p:spPr>
          <a:xfrm>
            <a:off x="801271" y="1215678"/>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5711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625" y="381901"/>
            <a:ext cx="10650415" cy="1325563"/>
          </a:xfrm>
        </p:spPr>
        <p:txBody>
          <a:bodyPr/>
          <a:lstStyle/>
          <a:p>
            <a:pPr algn="ctr"/>
            <a:r>
              <a:rPr lang="en-US" dirty="0" smtClean="0"/>
              <a:t>Epi Profile and </a:t>
            </a:r>
            <a:br>
              <a:rPr lang="en-US" dirty="0" smtClean="0"/>
            </a:br>
            <a:r>
              <a:rPr lang="en-US" dirty="0" smtClean="0"/>
              <a:t>Needs Assessment</a:t>
            </a:r>
            <a:endParaRPr lang="en-US" dirty="0"/>
          </a:p>
        </p:txBody>
      </p:sp>
      <p:sp>
        <p:nvSpPr>
          <p:cNvPr id="3" name="Slide Number Placeholder 2"/>
          <p:cNvSpPr>
            <a:spLocks noGrp="1"/>
          </p:cNvSpPr>
          <p:nvPr>
            <p:ph type="sldNum" sz="quarter" idx="12"/>
          </p:nvPr>
        </p:nvSpPr>
        <p:spPr>
          <a:xfrm>
            <a:off x="9682090" y="6167535"/>
            <a:ext cx="2057400" cy="365125"/>
          </a:xfrm>
        </p:spPr>
        <p:txBody>
          <a:bodyPr/>
          <a:lstStyle/>
          <a:p>
            <a:fld id="{F9ECA865-404D-4A57-9AC1-FD3038CC100D}" type="slidenum">
              <a:rPr lang="en-US" smtClean="0"/>
              <a:pPr/>
              <a:t>31</a:t>
            </a:fld>
            <a:endParaRPr lang="en-US" dirty="0"/>
          </a:p>
        </p:txBody>
      </p:sp>
      <p:graphicFrame>
        <p:nvGraphicFramePr>
          <p:cNvPr id="7" name="Content Placeholder 3" descr="Comp Plan Review/Updates&#10;Annual Plan to Plan&#10;Epi Profile and Needs Assessment&#10;Review of all Data&#10;Priority Setting and Resource Allocation&#10;Data Review and Reallocation&#10;Evaluation and Planning Outcomes" title="Diagram"/>
          <p:cNvGraphicFramePr>
            <a:graphicFrameLocks/>
          </p:cNvGraphicFramePr>
          <p:nvPr>
            <p:extLst>
              <p:ext uri="{D42A27DB-BD31-4B8C-83A1-F6EECF244321}">
                <p14:modId xmlns:p14="http://schemas.microsoft.com/office/powerpoint/2010/main" val="283821814"/>
              </p:ext>
            </p:extLst>
          </p:nvPr>
        </p:nvGraphicFramePr>
        <p:xfrm>
          <a:off x="2095500" y="1905001"/>
          <a:ext cx="8001000" cy="44450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Connector 4" descr="line" title="line"/>
          <p:cNvCxnSpPr/>
          <p:nvPr/>
        </p:nvCxnSpPr>
        <p:spPr>
          <a:xfrm>
            <a:off x="718625" y="150992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9906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0945"/>
            <a:ext cx="7886700" cy="1325563"/>
          </a:xfrm>
        </p:spPr>
        <p:txBody>
          <a:bodyPr/>
          <a:lstStyle/>
          <a:p>
            <a:r>
              <a:rPr lang="en-US" dirty="0" smtClean="0"/>
              <a:t>Expectations for Epi Profile</a:t>
            </a:r>
            <a:endParaRPr lang="en-US" dirty="0"/>
          </a:p>
        </p:txBody>
      </p:sp>
      <p:sp>
        <p:nvSpPr>
          <p:cNvPr id="3" name="Content Placeholder 2"/>
          <p:cNvSpPr>
            <a:spLocks noGrp="1"/>
          </p:cNvSpPr>
          <p:nvPr>
            <p:ph idx="1"/>
          </p:nvPr>
        </p:nvSpPr>
        <p:spPr>
          <a:xfrm>
            <a:off x="723900" y="1153551"/>
            <a:ext cx="10650415" cy="5359791"/>
          </a:xfrm>
        </p:spPr>
        <p:txBody>
          <a:bodyPr>
            <a:normAutofit fontScale="92500" lnSpcReduction="20000"/>
          </a:bodyPr>
          <a:lstStyle/>
          <a:p>
            <a:pPr>
              <a:lnSpc>
                <a:spcPct val="120000"/>
              </a:lnSpc>
              <a:spcBef>
                <a:spcPts val="600"/>
              </a:spcBef>
            </a:pPr>
            <a:r>
              <a:rPr lang="en-US" sz="2700" dirty="0"/>
              <a:t>Epidemiologic profile describes “the burden of HIV on the population of an area in terms of sociodemographic, geographic, behavioral, and clinical characteristics of persons with HIV”</a:t>
            </a:r>
          </a:p>
          <a:p>
            <a:pPr>
              <a:lnSpc>
                <a:spcPct val="120000"/>
              </a:lnSpc>
              <a:spcBef>
                <a:spcPts val="600"/>
              </a:spcBef>
            </a:pPr>
            <a:r>
              <a:rPr lang="en-US" sz="2700" dirty="0" smtClean="0"/>
              <a:t>Should </a:t>
            </a:r>
            <a:r>
              <a:rPr lang="en-US" sz="2700" dirty="0"/>
              <a:t>be based on the CDC/HRSA </a:t>
            </a:r>
            <a:r>
              <a:rPr lang="en-US" sz="2700" i="1" dirty="0"/>
              <a:t>Integrated Guidance for Preparing Epidemiologic Profiles</a:t>
            </a:r>
            <a:r>
              <a:rPr lang="en-US" sz="2700" dirty="0"/>
              <a:t>, updated in </a:t>
            </a:r>
            <a:r>
              <a:rPr lang="en-US" sz="2700" dirty="0" smtClean="0"/>
              <a:t>August 2014*</a:t>
            </a:r>
            <a:endParaRPr lang="en-US" sz="2700" dirty="0"/>
          </a:p>
          <a:p>
            <a:pPr>
              <a:lnSpc>
                <a:spcPct val="120000"/>
              </a:lnSpc>
              <a:spcBef>
                <a:spcPts val="600"/>
              </a:spcBef>
            </a:pPr>
            <a:r>
              <a:rPr lang="en-US" sz="2700" dirty="0" smtClean="0"/>
              <a:t>Profile </a:t>
            </a:r>
            <a:r>
              <a:rPr lang="en-US" sz="2700" dirty="0"/>
              <a:t>should include “advice on how to interpret the data in ways that are consistent and useful in meeting the planning needs of both HIV prevention and care programs”</a:t>
            </a:r>
          </a:p>
          <a:p>
            <a:pPr>
              <a:lnSpc>
                <a:spcPct val="120000"/>
              </a:lnSpc>
              <a:spcBef>
                <a:spcPts val="600"/>
              </a:spcBef>
            </a:pPr>
            <a:r>
              <a:rPr lang="en-US" sz="2700" dirty="0" smtClean="0"/>
              <a:t>Often </a:t>
            </a:r>
            <a:r>
              <a:rPr lang="en-US" sz="2700" dirty="0"/>
              <a:t>prepared by State but should </a:t>
            </a:r>
            <a:r>
              <a:rPr lang="en-US" sz="2700" dirty="0" smtClean="0"/>
              <a:t>focus on </a:t>
            </a:r>
            <a:r>
              <a:rPr lang="en-US" sz="2700" dirty="0"/>
              <a:t>jurisdictional </a:t>
            </a:r>
            <a:r>
              <a:rPr lang="en-US" sz="2700" dirty="0" smtClean="0"/>
              <a:t>data and needs</a:t>
            </a:r>
            <a:endParaRPr lang="en-US" sz="2700" dirty="0"/>
          </a:p>
          <a:p>
            <a:pPr marL="0" indent="0">
              <a:buNone/>
            </a:pPr>
            <a:endParaRPr lang="en-US" sz="2400" dirty="0" smtClean="0"/>
          </a:p>
          <a:p>
            <a:pPr marL="0" indent="0">
              <a:buNone/>
            </a:pPr>
            <a:r>
              <a:rPr lang="en-US" sz="2400" dirty="0" smtClean="0"/>
              <a:t>* Available </a:t>
            </a:r>
            <a:r>
              <a:rPr lang="en-US" sz="2400" dirty="0"/>
              <a:t>online at: </a:t>
            </a:r>
            <a:r>
              <a:rPr lang="en-US" sz="2400" dirty="0" smtClean="0">
                <a:hlinkClick r:id="rId3"/>
              </a:rPr>
              <a:t>   https</a:t>
            </a:r>
            <a:r>
              <a:rPr lang="en-US" sz="2400" dirty="0">
                <a:hlinkClick r:id="rId3"/>
              </a:rPr>
              <a:t>://</a:t>
            </a:r>
            <a:r>
              <a:rPr lang="en-US" sz="2400" dirty="0" smtClean="0">
                <a:hlinkClick r:id="rId3"/>
              </a:rPr>
              <a:t>www.cdc.gov/hiv/pdf/guidelines_developing_epidemiologic_profiles.pdf</a:t>
            </a:r>
            <a:endParaRPr lang="en-US" sz="2400" dirty="0" smtClean="0"/>
          </a:p>
          <a:p>
            <a:pPr>
              <a:buFont typeface="Arial" panose="020B0604020202020204" pitchFamily="34" charset="0"/>
              <a:buChar char="•"/>
            </a:pPr>
            <a:endParaRPr lang="en-US" sz="2400" dirty="0"/>
          </a:p>
        </p:txBody>
      </p:sp>
      <p:sp>
        <p:nvSpPr>
          <p:cNvPr id="4" name="Slide Number Placeholder 3"/>
          <p:cNvSpPr>
            <a:spLocks noGrp="1"/>
          </p:cNvSpPr>
          <p:nvPr>
            <p:ph type="sldNum" sz="quarter" idx="12"/>
          </p:nvPr>
        </p:nvSpPr>
        <p:spPr>
          <a:xfrm>
            <a:off x="11521440" y="6273019"/>
            <a:ext cx="426720" cy="365125"/>
          </a:xfrm>
        </p:spPr>
        <p:txBody>
          <a:bodyPr/>
          <a:lstStyle/>
          <a:p>
            <a:fld id="{F9ECA865-404D-4A57-9AC1-FD3038CC100D}" type="slidenum">
              <a:rPr lang="en-US" smtClean="0"/>
              <a:pPr/>
              <a:t>32</a:t>
            </a:fld>
            <a:endParaRPr lang="en-US" dirty="0"/>
          </a:p>
        </p:txBody>
      </p:sp>
      <p:cxnSp>
        <p:nvCxnSpPr>
          <p:cNvPr id="5" name="Straight Connector 4" descr="line" title="line"/>
          <p:cNvCxnSpPr/>
          <p:nvPr/>
        </p:nvCxnSpPr>
        <p:spPr>
          <a:xfrm>
            <a:off x="723899" y="944875"/>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8442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85" y="0"/>
            <a:ext cx="9518658" cy="990600"/>
          </a:xfrm>
        </p:spPr>
        <p:txBody>
          <a:bodyPr>
            <a:normAutofit/>
          </a:bodyPr>
          <a:lstStyle/>
          <a:p>
            <a:r>
              <a:rPr lang="en-US" dirty="0"/>
              <a:t>Expectations: Needs Assessment</a:t>
            </a:r>
          </a:p>
        </p:txBody>
      </p:sp>
      <p:sp>
        <p:nvSpPr>
          <p:cNvPr id="3" name="Content Placeholder 2"/>
          <p:cNvSpPr>
            <a:spLocks noGrp="1"/>
          </p:cNvSpPr>
          <p:nvPr>
            <p:ph idx="1"/>
          </p:nvPr>
        </p:nvSpPr>
        <p:spPr>
          <a:xfrm>
            <a:off x="506437" y="914401"/>
            <a:ext cx="10969283" cy="5943599"/>
          </a:xfrm>
        </p:spPr>
        <p:txBody>
          <a:bodyPr>
            <a:normAutofit fontScale="92500" lnSpcReduction="10000"/>
          </a:bodyPr>
          <a:lstStyle/>
          <a:p>
            <a:pPr>
              <a:lnSpc>
                <a:spcPct val="120000"/>
              </a:lnSpc>
            </a:pPr>
            <a:r>
              <a:rPr lang="en-US" dirty="0"/>
              <a:t>Determine what services are needed, what services are being provided, and what service gaps exist, overall &amp; for particular populations, in &amp; out of care </a:t>
            </a:r>
            <a:r>
              <a:rPr lang="en-US" dirty="0" smtClean="0"/>
              <a:t>– including PLWH input on service needs and gaps</a:t>
            </a:r>
            <a:endParaRPr lang="en-US" dirty="0"/>
          </a:p>
          <a:p>
            <a:pPr>
              <a:lnSpc>
                <a:spcPct val="110000"/>
              </a:lnSpc>
              <a:spcBef>
                <a:spcPts val="600"/>
              </a:spcBef>
            </a:pPr>
            <a:r>
              <a:rPr lang="en-US" b="1" dirty="0"/>
              <a:t>Components:</a:t>
            </a:r>
          </a:p>
          <a:p>
            <a:pPr marL="914400" lvl="1" indent="-457200">
              <a:lnSpc>
                <a:spcPct val="110000"/>
              </a:lnSpc>
              <a:spcBef>
                <a:spcPts val="300"/>
              </a:spcBef>
              <a:buFont typeface="+mj-lt"/>
              <a:buAutoNum type="arabicPeriod"/>
            </a:pPr>
            <a:r>
              <a:rPr lang="en-US" sz="2500" b="1" dirty="0" smtClean="0">
                <a:latin typeface="Arial" panose="020B0604020202020204" pitchFamily="34" charset="0"/>
                <a:cs typeface="Arial" panose="020B0604020202020204" pitchFamily="34" charset="0"/>
              </a:rPr>
              <a:t>Epi </a:t>
            </a:r>
            <a:r>
              <a:rPr lang="en-US" sz="2500" b="1" dirty="0">
                <a:latin typeface="Arial" panose="020B0604020202020204" pitchFamily="34" charset="0"/>
                <a:cs typeface="Arial" panose="020B0604020202020204" pitchFamily="34" charset="0"/>
              </a:rPr>
              <a:t>profile </a:t>
            </a:r>
            <a:r>
              <a:rPr lang="en-US" sz="2500" dirty="0">
                <a:latin typeface="Arial" panose="020B0604020202020204" pitchFamily="34" charset="0"/>
                <a:cs typeface="Arial" panose="020B0604020202020204" pitchFamily="34" charset="0"/>
              </a:rPr>
              <a:t>of HIV &amp; AIDS cases and trends </a:t>
            </a:r>
          </a:p>
          <a:p>
            <a:pPr marL="914400" lvl="1" indent="-457200">
              <a:lnSpc>
                <a:spcPct val="110000"/>
              </a:lnSpc>
              <a:spcBef>
                <a:spcPts val="300"/>
              </a:spcBef>
              <a:buFont typeface="+mj-lt"/>
              <a:buAutoNum type="arabicPeriod"/>
            </a:pPr>
            <a:r>
              <a:rPr lang="en-US" sz="2500" b="1" dirty="0">
                <a:latin typeface="Arial" panose="020B0604020202020204" pitchFamily="34" charset="0"/>
                <a:cs typeface="Arial" panose="020B0604020202020204" pitchFamily="34" charset="0"/>
              </a:rPr>
              <a:t>Estimate &amp; assessment of unmet need and undiagnosed </a:t>
            </a:r>
            <a:r>
              <a:rPr lang="en-US" sz="2500" dirty="0">
                <a:latin typeface="Arial" panose="020B0604020202020204" pitchFamily="34" charset="0"/>
                <a:cs typeface="Arial" panose="020B0604020202020204" pitchFamily="34" charset="0"/>
              </a:rPr>
              <a:t>– PLWH who know their status but are not in care and PLWH who do not know their status</a:t>
            </a:r>
          </a:p>
          <a:p>
            <a:pPr marL="914400" lvl="1" indent="-457200">
              <a:lnSpc>
                <a:spcPct val="110000"/>
              </a:lnSpc>
              <a:spcBef>
                <a:spcPts val="300"/>
              </a:spcBef>
              <a:buFont typeface="+mj-lt"/>
              <a:buAutoNum type="arabicPeriod"/>
            </a:pPr>
            <a:r>
              <a:rPr lang="en-US" sz="2500" b="1" dirty="0" smtClean="0">
                <a:latin typeface="Arial" panose="020B0604020202020204" pitchFamily="34" charset="0"/>
                <a:cs typeface="Arial" panose="020B0604020202020204" pitchFamily="34" charset="0"/>
              </a:rPr>
              <a:t>Service </a:t>
            </a:r>
            <a:r>
              <a:rPr lang="en-US" sz="2500" b="1" dirty="0">
                <a:latin typeface="Arial" panose="020B0604020202020204" pitchFamily="34" charset="0"/>
                <a:cs typeface="Arial" panose="020B0604020202020204" pitchFamily="34" charset="0"/>
              </a:rPr>
              <a:t>needs </a:t>
            </a:r>
            <a:r>
              <a:rPr lang="en-US" sz="2500" dirty="0">
                <a:latin typeface="Arial" panose="020B0604020202020204" pitchFamily="34" charset="0"/>
                <a:cs typeface="Arial" panose="020B0604020202020204" pitchFamily="34" charset="0"/>
              </a:rPr>
              <a:t>of PLWH in &amp; out of care</a:t>
            </a:r>
          </a:p>
          <a:p>
            <a:pPr marL="914400" lvl="1" indent="-457200">
              <a:lnSpc>
                <a:spcPct val="110000"/>
              </a:lnSpc>
              <a:spcBef>
                <a:spcPts val="300"/>
              </a:spcBef>
              <a:buFont typeface="+mj-lt"/>
              <a:buAutoNum type="arabicPeriod"/>
            </a:pPr>
            <a:r>
              <a:rPr lang="en-US" sz="2500" b="1" dirty="0">
                <a:latin typeface="Arial" panose="020B0604020202020204" pitchFamily="34" charset="0"/>
                <a:cs typeface="Arial" panose="020B0604020202020204" pitchFamily="34" charset="0"/>
              </a:rPr>
              <a:t>Existing services</a:t>
            </a:r>
            <a:r>
              <a:rPr lang="en-US" sz="2500" dirty="0">
                <a:latin typeface="Arial" panose="020B0604020202020204" pitchFamily="34" charset="0"/>
                <a:cs typeface="Arial" panose="020B0604020202020204" pitchFamily="34" charset="0"/>
              </a:rPr>
              <a:t>, including a resource inventory &amp; provider capacity/capability (availability, accessibility &amp; appropriateness overall and for specific populations)</a:t>
            </a:r>
          </a:p>
          <a:p>
            <a:pPr marL="914400" lvl="1" indent="-457200">
              <a:lnSpc>
                <a:spcPct val="110000"/>
              </a:lnSpc>
              <a:spcBef>
                <a:spcPts val="300"/>
              </a:spcBef>
              <a:buFont typeface="+mj-lt"/>
              <a:buAutoNum type="arabicPeriod"/>
            </a:pPr>
            <a:r>
              <a:rPr lang="en-US" sz="2500" b="1" dirty="0">
                <a:latin typeface="Arial" panose="020B0604020202020204" pitchFamily="34" charset="0"/>
                <a:cs typeface="Arial" panose="020B0604020202020204" pitchFamily="34" charset="0"/>
              </a:rPr>
              <a:t>Barriers</a:t>
            </a:r>
            <a:r>
              <a:rPr lang="en-US" sz="2500" dirty="0">
                <a:latin typeface="Arial" panose="020B0604020202020204" pitchFamily="34" charset="0"/>
                <a:cs typeface="Arial" panose="020B0604020202020204" pitchFamily="34" charset="0"/>
              </a:rPr>
              <a:t> to testing and care</a:t>
            </a:r>
            <a:endParaRPr lang="en-US" sz="2500" i="1" dirty="0">
              <a:latin typeface="Arial" panose="020B0604020202020204" pitchFamily="34" charset="0"/>
              <a:cs typeface="Arial" panose="020B0604020202020204" pitchFamily="34" charset="0"/>
            </a:endParaRPr>
          </a:p>
          <a:p>
            <a:pPr marL="914400" lvl="1" indent="-457200">
              <a:lnSpc>
                <a:spcPct val="110000"/>
              </a:lnSpc>
              <a:spcBef>
                <a:spcPts val="300"/>
              </a:spcBef>
              <a:buFont typeface="+mj-lt"/>
              <a:buAutoNum type="arabicPeriod"/>
            </a:pPr>
            <a:r>
              <a:rPr lang="en-US" sz="2500" b="1" dirty="0">
                <a:latin typeface="Arial" panose="020B0604020202020204" pitchFamily="34" charset="0"/>
                <a:cs typeface="Arial" panose="020B0604020202020204" pitchFamily="34" charset="0"/>
              </a:rPr>
              <a:t>Service gaps </a:t>
            </a:r>
            <a:r>
              <a:rPr lang="en-US" sz="2500" dirty="0">
                <a:latin typeface="Arial" panose="020B0604020202020204" pitchFamily="34" charset="0"/>
                <a:cs typeface="Arial" panose="020B0604020202020204" pitchFamily="34" charset="0"/>
              </a:rPr>
              <a:t>for those in and out of care</a:t>
            </a:r>
          </a:p>
          <a:p>
            <a:pPr marL="914400" lvl="1" indent="-457200">
              <a:lnSpc>
                <a:spcPct val="110000"/>
              </a:lnSpc>
              <a:spcBef>
                <a:spcPts val="300"/>
              </a:spcBef>
              <a:buFont typeface="+mj-lt"/>
              <a:buAutoNum type="arabicPeriod"/>
            </a:pPr>
            <a:r>
              <a:rPr lang="en-US" sz="2500" b="1" dirty="0">
                <a:latin typeface="Arial" panose="020B0604020202020204" pitchFamily="34" charset="0"/>
                <a:cs typeface="Arial" panose="020B0604020202020204" pitchFamily="34" charset="0"/>
              </a:rPr>
              <a:t>Disparities in access </a:t>
            </a:r>
            <a:r>
              <a:rPr lang="en-US" sz="2500" dirty="0">
                <a:latin typeface="Arial" panose="020B0604020202020204" pitchFamily="34" charset="0"/>
                <a:cs typeface="Arial" panose="020B0604020202020204" pitchFamily="34" charset="0"/>
              </a:rPr>
              <a:t>to services for subpopulations</a:t>
            </a:r>
          </a:p>
        </p:txBody>
      </p:sp>
      <p:sp>
        <p:nvSpPr>
          <p:cNvPr id="4" name="Slide Number Placeholder 3"/>
          <p:cNvSpPr>
            <a:spLocks noGrp="1"/>
          </p:cNvSpPr>
          <p:nvPr>
            <p:ph type="sldNum" sz="quarter" idx="12"/>
          </p:nvPr>
        </p:nvSpPr>
        <p:spPr>
          <a:xfrm>
            <a:off x="11033760" y="6310631"/>
            <a:ext cx="822960" cy="349250"/>
          </a:xfrm>
        </p:spPr>
        <p:txBody>
          <a:bodyPr/>
          <a:lstStyle/>
          <a:p>
            <a:fld id="{3554D62F-44D0-4D4A-BF79-63F211B4356E}" type="slidenum">
              <a:rPr lang="en-US" smtClean="0"/>
              <a:pPr/>
              <a:t>33</a:t>
            </a:fld>
            <a:endParaRPr lang="en-US" dirty="0"/>
          </a:p>
        </p:txBody>
      </p:sp>
      <p:cxnSp>
        <p:nvCxnSpPr>
          <p:cNvPr id="5" name="Straight Connector 4" descr="line" title="line"/>
          <p:cNvCxnSpPr/>
          <p:nvPr/>
        </p:nvCxnSpPr>
        <p:spPr>
          <a:xfrm>
            <a:off x="703385" y="74792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95256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655" y="0"/>
            <a:ext cx="10846191" cy="1143000"/>
          </a:xfrm>
        </p:spPr>
        <p:txBody>
          <a:bodyPr>
            <a:normAutofit/>
          </a:bodyPr>
          <a:lstStyle/>
          <a:p>
            <a:r>
              <a:rPr lang="en-US" dirty="0"/>
              <a:t>Needs </a:t>
            </a:r>
            <a:r>
              <a:rPr lang="en-US" dirty="0" smtClean="0"/>
              <a:t>Assessment: Challenges</a:t>
            </a:r>
            <a:endParaRPr lang="en-US" dirty="0"/>
          </a:p>
        </p:txBody>
      </p:sp>
      <p:sp>
        <p:nvSpPr>
          <p:cNvPr id="3" name="Content Placeholder 2"/>
          <p:cNvSpPr>
            <a:spLocks noGrp="1"/>
          </p:cNvSpPr>
          <p:nvPr>
            <p:ph idx="1"/>
          </p:nvPr>
        </p:nvSpPr>
        <p:spPr>
          <a:xfrm>
            <a:off x="562708" y="1366605"/>
            <a:ext cx="10791092" cy="5334000"/>
          </a:xfrm>
        </p:spPr>
        <p:txBody>
          <a:bodyPr>
            <a:normAutofit/>
          </a:bodyPr>
          <a:lstStyle/>
          <a:p>
            <a:pPr>
              <a:lnSpc>
                <a:spcPct val="100000"/>
              </a:lnSpc>
              <a:spcBef>
                <a:spcPts val="600"/>
              </a:spcBef>
            </a:pPr>
            <a:r>
              <a:rPr lang="en-US" sz="3000" dirty="0" smtClean="0"/>
              <a:t>Establishing a plan and budgeting funds annually to carry out specific needs assessment activities in the plan</a:t>
            </a:r>
          </a:p>
          <a:p>
            <a:pPr>
              <a:lnSpc>
                <a:spcPct val="100000"/>
              </a:lnSpc>
              <a:spcBef>
                <a:spcPts val="600"/>
              </a:spcBef>
            </a:pPr>
            <a:r>
              <a:rPr lang="en-US" sz="3000" dirty="0" smtClean="0"/>
              <a:t>Updating of methods and tools to reflect changes in the epidemic</a:t>
            </a:r>
          </a:p>
          <a:p>
            <a:pPr>
              <a:lnSpc>
                <a:spcPct val="100000"/>
              </a:lnSpc>
              <a:spcBef>
                <a:spcPts val="600"/>
              </a:spcBef>
            </a:pPr>
            <a:r>
              <a:rPr lang="en-US" sz="3000" dirty="0" smtClean="0"/>
              <a:t>Including each expected component of a comprehensive needs assessment</a:t>
            </a:r>
          </a:p>
          <a:p>
            <a:pPr>
              <a:lnSpc>
                <a:spcPct val="100000"/>
              </a:lnSpc>
              <a:spcBef>
                <a:spcPts val="600"/>
              </a:spcBef>
            </a:pPr>
            <a:r>
              <a:rPr lang="en-US" sz="3000" dirty="0" smtClean="0"/>
              <a:t>Ensuring appropriate sampling and data analysis to maximize data quality and make best use of available data</a:t>
            </a:r>
          </a:p>
          <a:p>
            <a:pPr>
              <a:lnSpc>
                <a:spcPct val="100000"/>
              </a:lnSpc>
              <a:spcBef>
                <a:spcPts val="600"/>
              </a:spcBef>
            </a:pPr>
            <a:r>
              <a:rPr lang="en-US" sz="3000" dirty="0" smtClean="0"/>
              <a:t>Avoiding over-dependence on small-sample methods like focus groups</a:t>
            </a:r>
          </a:p>
          <a:p>
            <a:pPr marL="0" indent="0">
              <a:lnSpc>
                <a:spcPct val="110000"/>
              </a:lnSpc>
              <a:spcBef>
                <a:spcPts val="300"/>
              </a:spcBef>
              <a:buNone/>
            </a:pPr>
            <a:endParaRPr lang="en-US" sz="3000" dirty="0" smtClean="0"/>
          </a:p>
          <a:p>
            <a:endParaRPr lang="en-US" sz="2600" dirty="0"/>
          </a:p>
          <a:p>
            <a:endParaRPr lang="en-US" sz="2600" dirty="0"/>
          </a:p>
        </p:txBody>
      </p:sp>
      <p:sp>
        <p:nvSpPr>
          <p:cNvPr id="4" name="Slide Number Placeholder 3"/>
          <p:cNvSpPr>
            <a:spLocks noGrp="1"/>
          </p:cNvSpPr>
          <p:nvPr>
            <p:ph type="sldNum" sz="quarter" idx="12"/>
          </p:nvPr>
        </p:nvSpPr>
        <p:spPr/>
        <p:txBody>
          <a:bodyPr/>
          <a:lstStyle/>
          <a:p>
            <a:fld id="{3554D62F-44D0-4D4A-BF79-63F211B4356E}" type="slidenum">
              <a:rPr lang="en-US" smtClean="0"/>
              <a:pPr/>
              <a:t>34</a:t>
            </a:fld>
            <a:endParaRPr lang="en-US" dirty="0"/>
          </a:p>
        </p:txBody>
      </p:sp>
      <p:cxnSp>
        <p:nvCxnSpPr>
          <p:cNvPr id="5" name="Straight Connector 4" descr="line" title="line"/>
          <p:cNvCxnSpPr/>
          <p:nvPr/>
        </p:nvCxnSpPr>
        <p:spPr>
          <a:xfrm>
            <a:off x="703385" y="102224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4198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 Assessment: Best Practices</a:t>
            </a:r>
            <a:endParaRPr lang="en-US" dirty="0"/>
          </a:p>
        </p:txBody>
      </p:sp>
      <p:sp>
        <p:nvSpPr>
          <p:cNvPr id="3" name="Content Placeholder 2"/>
          <p:cNvSpPr>
            <a:spLocks noGrp="1"/>
          </p:cNvSpPr>
          <p:nvPr>
            <p:ph idx="1"/>
          </p:nvPr>
        </p:nvSpPr>
        <p:spPr>
          <a:xfrm>
            <a:off x="512618" y="1825625"/>
            <a:ext cx="10994754" cy="4351338"/>
          </a:xfrm>
        </p:spPr>
        <p:txBody>
          <a:bodyPr>
            <a:normAutofit fontScale="92500" lnSpcReduction="20000"/>
          </a:bodyPr>
          <a:lstStyle/>
          <a:p>
            <a:pPr>
              <a:lnSpc>
                <a:spcPct val="120000"/>
              </a:lnSpc>
              <a:spcBef>
                <a:spcPts val="300"/>
              </a:spcBef>
            </a:pPr>
            <a:r>
              <a:rPr lang="en-US" sz="3000" dirty="0" smtClean="0"/>
              <a:t>Multi-year </a:t>
            </a:r>
            <a:r>
              <a:rPr lang="en-US" sz="3000" dirty="0"/>
              <a:t>needs assessment plan </a:t>
            </a:r>
            <a:r>
              <a:rPr lang="en-US" sz="3000" dirty="0" smtClean="0"/>
              <a:t>that includes </a:t>
            </a:r>
            <a:r>
              <a:rPr lang="en-US" sz="3000" dirty="0"/>
              <a:t>1 </a:t>
            </a:r>
            <a:r>
              <a:rPr lang="en-US" sz="3000" dirty="0" smtClean="0"/>
              <a:t>major activity or component/year</a:t>
            </a:r>
          </a:p>
          <a:p>
            <a:pPr>
              <a:lnSpc>
                <a:spcPct val="120000"/>
              </a:lnSpc>
              <a:spcBef>
                <a:spcPts val="300"/>
              </a:spcBef>
            </a:pPr>
            <a:r>
              <a:rPr lang="en-US" sz="3000" dirty="0" smtClean="0"/>
              <a:t>Use of both qualitative and quantitative measures, and inclusion of some large-scale data gathering from PLWH based on a careful sampling </a:t>
            </a:r>
          </a:p>
          <a:p>
            <a:pPr>
              <a:lnSpc>
                <a:spcPct val="120000"/>
              </a:lnSpc>
              <a:spcBef>
                <a:spcPts val="300"/>
              </a:spcBef>
            </a:pPr>
            <a:r>
              <a:rPr lang="en-US" sz="3000" dirty="0" smtClean="0"/>
              <a:t>Innovative </a:t>
            </a:r>
            <a:r>
              <a:rPr lang="en-US" sz="3000" dirty="0"/>
              <a:t>approaches to finding PLWH in and out of care</a:t>
            </a:r>
          </a:p>
          <a:p>
            <a:pPr>
              <a:lnSpc>
                <a:spcPct val="120000"/>
              </a:lnSpc>
              <a:spcBef>
                <a:spcPts val="300"/>
              </a:spcBef>
            </a:pPr>
            <a:r>
              <a:rPr lang="en-US" sz="3000" dirty="0"/>
              <a:t>Training of PC members/consumers to conduct focus groups, chair Town Halls, and help with surveys</a:t>
            </a:r>
          </a:p>
          <a:p>
            <a:pPr>
              <a:lnSpc>
                <a:spcPct val="120000"/>
              </a:lnSpc>
              <a:spcBef>
                <a:spcPts val="300"/>
              </a:spcBef>
            </a:pPr>
            <a:r>
              <a:rPr lang="en-US" sz="3000" dirty="0"/>
              <a:t>Use of technology</a:t>
            </a:r>
          </a:p>
          <a:p>
            <a:endParaRPr lang="en-US" dirty="0"/>
          </a:p>
        </p:txBody>
      </p:sp>
      <p:sp>
        <p:nvSpPr>
          <p:cNvPr id="4" name="Slide Number Placeholder 3"/>
          <p:cNvSpPr>
            <a:spLocks noGrp="1"/>
          </p:cNvSpPr>
          <p:nvPr>
            <p:ph type="sldNum" sz="quarter" idx="12"/>
          </p:nvPr>
        </p:nvSpPr>
        <p:spPr/>
        <p:txBody>
          <a:bodyPr/>
          <a:lstStyle/>
          <a:p>
            <a:fld id="{3554D62F-44D0-4D4A-BF79-63F211B4356E}" type="slidenum">
              <a:rPr lang="en-US" smtClean="0"/>
              <a:pPr/>
              <a:t>35</a:t>
            </a:fld>
            <a:endParaRPr lang="en-US" dirty="0"/>
          </a:p>
        </p:txBody>
      </p:sp>
      <p:cxnSp>
        <p:nvCxnSpPr>
          <p:cNvPr id="5" name="Straight Connector 4" descr="line" title="line"/>
          <p:cNvCxnSpPr/>
          <p:nvPr/>
        </p:nvCxnSpPr>
        <p:spPr>
          <a:xfrm>
            <a:off x="512618" y="134228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6844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564" y="155540"/>
            <a:ext cx="10841182" cy="1325563"/>
          </a:xfrm>
        </p:spPr>
        <p:txBody>
          <a:bodyPr/>
          <a:lstStyle/>
          <a:p>
            <a:r>
              <a:rPr lang="en-US" dirty="0" smtClean="0"/>
              <a:t>               Reflection on Needs Assessment</a:t>
            </a:r>
            <a:endParaRPr lang="en-US" dirty="0"/>
          </a:p>
        </p:txBody>
      </p:sp>
      <p:sp>
        <p:nvSpPr>
          <p:cNvPr id="3" name="Content Placeholder 2"/>
          <p:cNvSpPr>
            <a:spLocks noGrp="1"/>
          </p:cNvSpPr>
          <p:nvPr>
            <p:ph idx="1"/>
          </p:nvPr>
        </p:nvSpPr>
        <p:spPr>
          <a:xfrm>
            <a:off x="1691997" y="1481103"/>
            <a:ext cx="8553157" cy="3782744"/>
          </a:xfrm>
          <a:ln w="25400">
            <a:solidFill>
              <a:srgbClr val="002060"/>
            </a:solidFill>
          </a:ln>
        </p:spPr>
        <p:txBody>
          <a:bodyPr>
            <a:normAutofit/>
          </a:bodyPr>
          <a:lstStyle/>
          <a:p>
            <a:pPr marL="0" indent="0">
              <a:lnSpc>
                <a:spcPct val="100000"/>
              </a:lnSpc>
              <a:spcBef>
                <a:spcPts val="1200"/>
              </a:spcBef>
              <a:buNone/>
            </a:pPr>
            <a:r>
              <a:rPr lang="en-US" sz="3200" b="1" dirty="0" smtClean="0"/>
              <a:t>Discuss in small groups or the full group:</a:t>
            </a:r>
          </a:p>
          <a:p>
            <a:pPr marL="514350" indent="-514350">
              <a:lnSpc>
                <a:spcPct val="100000"/>
              </a:lnSpc>
              <a:spcBef>
                <a:spcPts val="1200"/>
              </a:spcBef>
              <a:buFont typeface="+mj-lt"/>
              <a:buAutoNum type="arabicPeriod"/>
            </a:pPr>
            <a:r>
              <a:rPr lang="en-US" sz="2700" dirty="0" smtClean="0"/>
              <a:t>What is the current needs assessment process in this EMA/TGA?</a:t>
            </a:r>
          </a:p>
          <a:p>
            <a:pPr marL="514350" indent="-514350">
              <a:lnSpc>
                <a:spcPct val="100000"/>
              </a:lnSpc>
              <a:spcBef>
                <a:spcPts val="1200"/>
              </a:spcBef>
              <a:buFont typeface="+mj-lt"/>
              <a:buAutoNum type="arabicPeriod"/>
            </a:pPr>
            <a:r>
              <a:rPr lang="en-US" sz="2700" dirty="0" smtClean="0"/>
              <a:t>To what extent does it meet HRSA/HAB expectations?</a:t>
            </a:r>
          </a:p>
          <a:p>
            <a:pPr marL="514350" indent="-514350">
              <a:lnSpc>
                <a:spcPct val="100000"/>
              </a:lnSpc>
              <a:spcBef>
                <a:spcPts val="1200"/>
              </a:spcBef>
              <a:buFont typeface="+mj-lt"/>
              <a:buAutoNum type="arabicPeriod"/>
            </a:pPr>
            <a:r>
              <a:rPr lang="en-US" sz="2700" dirty="0" smtClean="0"/>
              <a:t>What aspects of needs assessment should the PC/B focus on during the next year?</a:t>
            </a:r>
          </a:p>
        </p:txBody>
      </p:sp>
      <p:sp>
        <p:nvSpPr>
          <p:cNvPr id="4" name="Slide Number Placeholder 3"/>
          <p:cNvSpPr>
            <a:spLocks noGrp="1"/>
          </p:cNvSpPr>
          <p:nvPr>
            <p:ph type="sldNum" sz="quarter" idx="12"/>
          </p:nvPr>
        </p:nvSpPr>
        <p:spPr/>
        <p:txBody>
          <a:bodyPr/>
          <a:lstStyle/>
          <a:p>
            <a:fld id="{3554D62F-44D0-4D4A-BF79-63F211B4356E}" type="slidenum">
              <a:rPr lang="en-US" smtClean="0"/>
              <a:pPr/>
              <a:t>36</a:t>
            </a:fld>
            <a:endParaRPr lang="en-US" dirty="0"/>
          </a:p>
        </p:txBody>
      </p:sp>
      <p:cxnSp>
        <p:nvCxnSpPr>
          <p:cNvPr id="5" name="Straight Connector 4" descr="line" title="line"/>
          <p:cNvCxnSpPr/>
          <p:nvPr/>
        </p:nvCxnSpPr>
        <p:spPr>
          <a:xfrm>
            <a:off x="804947" y="1142995"/>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6" name="Content Placeholder 3" descr="people" title="Imag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974" y="4685259"/>
            <a:ext cx="3077826" cy="1582882"/>
          </a:xfrm>
          <a:prstGeom prst="rect">
            <a:avLst/>
          </a:prstGeom>
          <a:ln w="28575">
            <a:solidFill>
              <a:srgbClr val="002060"/>
            </a:solidFill>
          </a:ln>
        </p:spPr>
      </p:pic>
    </p:spTree>
    <p:extLst>
      <p:ext uri="{BB962C8B-B14F-4D97-AF65-F5344CB8AC3E}">
        <p14:creationId xmlns:p14="http://schemas.microsoft.com/office/powerpoint/2010/main" val="1826064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733865" y="581465"/>
            <a:ext cx="10650415" cy="838200"/>
          </a:xfrm>
        </p:spPr>
        <p:txBody>
          <a:bodyPr>
            <a:normAutofit/>
          </a:bodyPr>
          <a:lstStyle/>
          <a:p>
            <a:pPr algn="ctr"/>
            <a:r>
              <a:rPr lang="en-US" altLang="en-US" dirty="0" smtClean="0"/>
              <a:t>Review of Data</a:t>
            </a:r>
          </a:p>
        </p:txBody>
      </p:sp>
      <p:graphicFrame>
        <p:nvGraphicFramePr>
          <p:cNvPr id="4" name="Content Placeholder 3" descr="Comp Plan Review/Updates&#10;Annual Plan to Plan&#10;Epi Profile and Needs Assessment&#10;Review of all Data&#10;Priority Setting and Resource Allocation&#10;Data Review and Reallocation&#10;Evaluation and Planning Outcomes" title="Diagram"/>
          <p:cNvGraphicFramePr>
            <a:graphicFrameLocks noGrp="1"/>
          </p:cNvGraphicFramePr>
          <p:nvPr>
            <p:ph idx="1"/>
            <p:extLst>
              <p:ext uri="{D42A27DB-BD31-4B8C-83A1-F6EECF244321}">
                <p14:modId xmlns:p14="http://schemas.microsoft.com/office/powerpoint/2010/main" val="3602446853"/>
              </p:ext>
            </p:extLst>
          </p:nvPr>
        </p:nvGraphicFramePr>
        <p:xfrm>
          <a:off x="1981200" y="2057400"/>
          <a:ext cx="8001000" cy="4373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p:cNvSpPr>
            <a:spLocks noGrp="1"/>
          </p:cNvSpPr>
          <p:nvPr>
            <p:ph type="sldNum" sz="quarter" idx="12"/>
          </p:nvPr>
        </p:nvSpPr>
        <p:spPr>
          <a:xfrm>
            <a:off x="9828334" y="6248399"/>
            <a:ext cx="2057400" cy="365125"/>
          </a:xfrm>
        </p:spPr>
        <p:txBody>
          <a:bodyPr/>
          <a:lstStyle/>
          <a:p>
            <a:fld id="{F9ECA865-404D-4A57-9AC1-FD3038CC100D}" type="slidenum">
              <a:rPr lang="en-US" smtClean="0"/>
              <a:pPr/>
              <a:t>37</a:t>
            </a:fld>
            <a:endParaRPr lang="en-US" dirty="0"/>
          </a:p>
        </p:txBody>
      </p:sp>
      <p:cxnSp>
        <p:nvCxnSpPr>
          <p:cNvPr id="5" name="Straight Connector 4" descr="line" title="line"/>
          <p:cNvCxnSpPr/>
          <p:nvPr/>
        </p:nvCxnSpPr>
        <p:spPr>
          <a:xfrm>
            <a:off x="733865" y="128132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3107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 name="Rectangle 21"/>
          <p:cNvSpPr>
            <a:spLocks noGrp="1" noChangeArrowheads="1"/>
          </p:cNvSpPr>
          <p:nvPr>
            <p:ph type="title"/>
          </p:nvPr>
        </p:nvSpPr>
        <p:spPr>
          <a:xfrm>
            <a:off x="2864609" y="72193"/>
            <a:ext cx="6581714" cy="1325563"/>
          </a:xfrm>
        </p:spPr>
        <p:txBody>
          <a:bodyPr>
            <a:normAutofit/>
          </a:bodyPr>
          <a:lstStyle/>
          <a:p>
            <a:pPr algn="ctr"/>
            <a:r>
              <a:rPr lang="en-US" altLang="en-US" sz="3400" b="1" dirty="0">
                <a:solidFill>
                  <a:srgbClr val="7030A0"/>
                </a:solidFill>
                <a:latin typeface="Tahoma" panose="020B0604030504040204" pitchFamily="34" charset="0"/>
                <a:ea typeface="Tahoma" panose="020B0604030504040204" pitchFamily="34" charset="0"/>
                <a:cs typeface="Tahoma" panose="020B0604030504040204" pitchFamily="34" charset="0"/>
              </a:rPr>
              <a:t>Data Needs for Ryan White Planning</a:t>
            </a:r>
          </a:p>
        </p:txBody>
      </p:sp>
      <p:sp>
        <p:nvSpPr>
          <p:cNvPr id="1029" name="Oval 2" descr="epi profile" title="Epi Profile"/>
          <p:cNvSpPr>
            <a:spLocks noChangeArrowheads="1"/>
          </p:cNvSpPr>
          <p:nvPr/>
        </p:nvSpPr>
        <p:spPr bwMode="auto">
          <a:xfrm>
            <a:off x="5362206" y="1458904"/>
            <a:ext cx="1803400" cy="1028708"/>
          </a:xfrm>
          <a:prstGeom prst="ellipse">
            <a:avLst/>
          </a:prstGeom>
          <a:solidFill>
            <a:srgbClr val="FFCC99"/>
          </a:solidFill>
          <a:ln w="9525">
            <a:solidFill>
              <a:schemeClr val="tx1"/>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dirty="0"/>
          </a:p>
        </p:txBody>
      </p:sp>
      <p:grpSp>
        <p:nvGrpSpPr>
          <p:cNvPr id="13" name="Diagram 3" descr="Data needs for Ryan White planning" title="Diagram"/>
          <p:cNvGrpSpPr>
            <a:grpSpLocks noChangeAspect="1"/>
          </p:cNvGrpSpPr>
          <p:nvPr/>
        </p:nvGrpSpPr>
        <p:grpSpPr bwMode="auto">
          <a:xfrm>
            <a:off x="2058988" y="1181258"/>
            <a:ext cx="7772400" cy="5260975"/>
            <a:chOff x="1140" y="539"/>
            <a:chExt cx="3246" cy="3155"/>
          </a:xfrm>
        </p:grpSpPr>
      </p:grpSp>
      <p:sp>
        <p:nvSpPr>
          <p:cNvPr id="1030" name="Oval 5"/>
          <p:cNvSpPr>
            <a:spLocks noChangeArrowheads="1"/>
          </p:cNvSpPr>
          <p:nvPr/>
        </p:nvSpPr>
        <p:spPr bwMode="auto">
          <a:xfrm>
            <a:off x="7407336" y="1854201"/>
            <a:ext cx="1803400" cy="1266825"/>
          </a:xfrm>
          <a:prstGeom prst="ellipse">
            <a:avLst/>
          </a:prstGeom>
          <a:solidFill>
            <a:srgbClr val="99CCFF"/>
          </a:solidFill>
          <a:ln w="9525">
            <a:solidFill>
              <a:schemeClr val="tx1"/>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US" altLang="en-US" b="1" dirty="0"/>
              <a:t>HIV Care </a:t>
            </a:r>
          </a:p>
          <a:p>
            <a:pPr algn="ctr" eaLnBrk="1" hangingPunct="1"/>
            <a:r>
              <a:rPr lang="en-US" altLang="en-US" b="1" dirty="0"/>
              <a:t>Continuum</a:t>
            </a:r>
          </a:p>
          <a:p>
            <a:pPr algn="ctr" eaLnBrk="1" hangingPunct="1"/>
            <a:r>
              <a:rPr lang="en-US" altLang="en-US" b="1" dirty="0"/>
              <a:t>Data</a:t>
            </a:r>
          </a:p>
        </p:txBody>
      </p:sp>
      <p:sp>
        <p:nvSpPr>
          <p:cNvPr id="1031" name="Oval 6"/>
          <p:cNvSpPr>
            <a:spLocks noChangeArrowheads="1"/>
          </p:cNvSpPr>
          <p:nvPr/>
        </p:nvSpPr>
        <p:spPr bwMode="auto">
          <a:xfrm>
            <a:off x="8093075" y="3121026"/>
            <a:ext cx="1803400" cy="1266825"/>
          </a:xfrm>
          <a:prstGeom prst="ellipse">
            <a:avLst/>
          </a:prstGeom>
          <a:solidFill>
            <a:srgbClr val="CCFFCC"/>
          </a:solidFill>
          <a:ln w="9525">
            <a:solidFill>
              <a:schemeClr val="tx1"/>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b="1" dirty="0"/>
              <a:t>Testing and </a:t>
            </a:r>
          </a:p>
          <a:p>
            <a:pPr algn="ctr"/>
            <a:r>
              <a:rPr lang="en-US" altLang="en-US" b="1" dirty="0"/>
              <a:t>Unmet Need </a:t>
            </a:r>
          </a:p>
          <a:p>
            <a:pPr algn="ctr"/>
            <a:r>
              <a:rPr lang="en-US" altLang="en-US" b="1" dirty="0"/>
              <a:t>Data</a:t>
            </a:r>
          </a:p>
        </p:txBody>
      </p:sp>
      <p:sp>
        <p:nvSpPr>
          <p:cNvPr id="1032" name="Oval 7"/>
          <p:cNvSpPr>
            <a:spLocks noChangeArrowheads="1"/>
          </p:cNvSpPr>
          <p:nvPr/>
        </p:nvSpPr>
        <p:spPr bwMode="auto">
          <a:xfrm>
            <a:off x="5366148" y="3078129"/>
            <a:ext cx="1803400" cy="1266825"/>
          </a:xfrm>
          <a:prstGeom prst="ellipse">
            <a:avLst/>
          </a:prstGeom>
          <a:solidFill>
            <a:srgbClr val="FFFF99"/>
          </a:solidFill>
          <a:ln w="9525">
            <a:solidFill>
              <a:schemeClr val="tx1"/>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sz="3000" b="1" dirty="0"/>
              <a:t>Data</a:t>
            </a:r>
          </a:p>
        </p:txBody>
      </p:sp>
      <p:sp>
        <p:nvSpPr>
          <p:cNvPr id="1033" name="Oval 8"/>
          <p:cNvSpPr>
            <a:spLocks noChangeArrowheads="1"/>
          </p:cNvSpPr>
          <p:nvPr/>
        </p:nvSpPr>
        <p:spPr bwMode="auto">
          <a:xfrm>
            <a:off x="7533495" y="4508470"/>
            <a:ext cx="1990304" cy="1266825"/>
          </a:xfrm>
          <a:prstGeom prst="ellipse">
            <a:avLst/>
          </a:prstGeom>
          <a:solidFill>
            <a:srgbClr val="FF7C80"/>
          </a:solidFill>
          <a:ln w="9525">
            <a:solidFill>
              <a:schemeClr val="tx1"/>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endParaRPr lang="en-US" altLang="en-US" b="1" dirty="0"/>
          </a:p>
          <a:p>
            <a:pPr algn="ctr"/>
            <a:endParaRPr lang="en-US" altLang="en-US" sz="1200" b="1" dirty="0"/>
          </a:p>
          <a:p>
            <a:pPr algn="ctr"/>
            <a:r>
              <a:rPr lang="en-US" altLang="en-US" b="1" dirty="0"/>
              <a:t>Clinical Quality</a:t>
            </a:r>
          </a:p>
          <a:p>
            <a:pPr algn="ctr"/>
            <a:r>
              <a:rPr lang="en-US" altLang="en-US" b="1" dirty="0"/>
              <a:t>Management</a:t>
            </a:r>
          </a:p>
          <a:p>
            <a:pPr algn="ctr"/>
            <a:r>
              <a:rPr lang="en-US" altLang="en-US" b="1" dirty="0"/>
              <a:t>Data</a:t>
            </a:r>
          </a:p>
          <a:p>
            <a:pPr algn="ctr" eaLnBrk="1" hangingPunct="1"/>
            <a:endParaRPr lang="en-US" altLang="en-US" b="1" dirty="0"/>
          </a:p>
        </p:txBody>
      </p:sp>
      <p:sp>
        <p:nvSpPr>
          <p:cNvPr id="1034" name="Oval 9"/>
          <p:cNvSpPr>
            <a:spLocks noChangeArrowheads="1"/>
          </p:cNvSpPr>
          <p:nvPr/>
        </p:nvSpPr>
        <p:spPr bwMode="auto">
          <a:xfrm>
            <a:off x="5174457" y="4876800"/>
            <a:ext cx="2186782" cy="1447800"/>
          </a:xfrm>
          <a:prstGeom prst="ellipse">
            <a:avLst/>
          </a:prstGeom>
          <a:solidFill>
            <a:srgbClr val="FFCCFF"/>
          </a:solidFill>
          <a:ln w="9525">
            <a:solidFill>
              <a:schemeClr val="tx1"/>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endParaRPr lang="en-US" altLang="en-US" b="1" dirty="0"/>
          </a:p>
          <a:p>
            <a:pPr algn="ctr" eaLnBrk="1" hangingPunct="1"/>
            <a:r>
              <a:rPr lang="en-US" altLang="en-US" b="1" dirty="0"/>
              <a:t>Performance </a:t>
            </a:r>
          </a:p>
          <a:p>
            <a:pPr algn="ctr" eaLnBrk="1" hangingPunct="1"/>
            <a:r>
              <a:rPr lang="en-US" altLang="en-US" b="1" dirty="0"/>
              <a:t>&amp; Clinical</a:t>
            </a:r>
          </a:p>
          <a:p>
            <a:pPr algn="ctr" eaLnBrk="1" hangingPunct="1"/>
            <a:r>
              <a:rPr lang="en-US" altLang="en-US" b="1" dirty="0"/>
              <a:t>Outcomes </a:t>
            </a:r>
          </a:p>
          <a:p>
            <a:pPr algn="ctr" eaLnBrk="1" hangingPunct="1"/>
            <a:r>
              <a:rPr lang="en-US" altLang="en-US" b="1" dirty="0"/>
              <a:t>Data</a:t>
            </a:r>
          </a:p>
          <a:p>
            <a:pPr algn="ctr"/>
            <a:endParaRPr lang="en-US" altLang="en-US" b="1" dirty="0"/>
          </a:p>
        </p:txBody>
      </p:sp>
      <p:sp>
        <p:nvSpPr>
          <p:cNvPr id="1035" name="Oval 10"/>
          <p:cNvSpPr>
            <a:spLocks noChangeArrowheads="1"/>
          </p:cNvSpPr>
          <p:nvPr/>
        </p:nvSpPr>
        <p:spPr bwMode="auto">
          <a:xfrm>
            <a:off x="2750250" y="4461662"/>
            <a:ext cx="2194027" cy="1349132"/>
          </a:xfrm>
          <a:prstGeom prst="ellipse">
            <a:avLst/>
          </a:prstGeom>
          <a:solidFill>
            <a:srgbClr val="00B0F0"/>
          </a:solidFill>
          <a:ln w="9525">
            <a:solidFill>
              <a:schemeClr val="tx1"/>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b="1" dirty="0"/>
              <a:t>Client </a:t>
            </a:r>
          </a:p>
          <a:p>
            <a:pPr algn="ctr"/>
            <a:r>
              <a:rPr lang="en-US" altLang="en-US" b="1" dirty="0"/>
              <a:t>Characteristics &amp; </a:t>
            </a:r>
          </a:p>
          <a:p>
            <a:pPr algn="ctr"/>
            <a:r>
              <a:rPr lang="en-US" altLang="en-US" b="1" dirty="0"/>
              <a:t>Utilization </a:t>
            </a:r>
          </a:p>
          <a:p>
            <a:pPr algn="ctr"/>
            <a:r>
              <a:rPr lang="en-US" altLang="en-US" b="1" dirty="0"/>
              <a:t>(RSR) Data </a:t>
            </a:r>
          </a:p>
        </p:txBody>
      </p:sp>
      <p:sp>
        <p:nvSpPr>
          <p:cNvPr id="1036" name="Oval 11"/>
          <p:cNvSpPr>
            <a:spLocks noChangeArrowheads="1"/>
          </p:cNvSpPr>
          <p:nvPr/>
        </p:nvSpPr>
        <p:spPr bwMode="auto">
          <a:xfrm>
            <a:off x="2286000" y="3192496"/>
            <a:ext cx="2095268" cy="1171575"/>
          </a:xfrm>
          <a:prstGeom prst="ellipse">
            <a:avLst/>
          </a:prstGeom>
          <a:solidFill>
            <a:srgbClr val="66FFFF"/>
          </a:solidFill>
          <a:ln w="9525">
            <a:solidFill>
              <a:schemeClr val="tx1"/>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b="1" dirty="0"/>
              <a:t>Service </a:t>
            </a:r>
          </a:p>
          <a:p>
            <a:pPr algn="ctr"/>
            <a:r>
              <a:rPr lang="en-US" altLang="en-US" b="1" dirty="0"/>
              <a:t>Expenditure </a:t>
            </a:r>
          </a:p>
          <a:p>
            <a:pPr algn="ctr"/>
            <a:r>
              <a:rPr lang="en-US" altLang="en-US" b="1" dirty="0"/>
              <a:t>Data</a:t>
            </a:r>
          </a:p>
        </p:txBody>
      </p:sp>
      <p:sp>
        <p:nvSpPr>
          <p:cNvPr id="1037" name="Oval 12"/>
          <p:cNvSpPr>
            <a:spLocks noChangeArrowheads="1"/>
          </p:cNvSpPr>
          <p:nvPr/>
        </p:nvSpPr>
        <p:spPr bwMode="auto">
          <a:xfrm>
            <a:off x="3339804" y="1624013"/>
            <a:ext cx="1803400" cy="1266825"/>
          </a:xfrm>
          <a:prstGeom prst="ellipse">
            <a:avLst/>
          </a:prstGeom>
          <a:solidFill>
            <a:srgbClr val="99FF99"/>
          </a:solidFill>
          <a:ln w="9525">
            <a:solidFill>
              <a:schemeClr val="tx1"/>
            </a:solidFill>
            <a:round/>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b="1" dirty="0"/>
              <a:t>Needs</a:t>
            </a:r>
          </a:p>
          <a:p>
            <a:pPr algn="ctr"/>
            <a:r>
              <a:rPr lang="en-US" altLang="en-US" b="1" dirty="0"/>
              <a:t>Assessment </a:t>
            </a:r>
          </a:p>
          <a:p>
            <a:pPr algn="ctr"/>
            <a:r>
              <a:rPr lang="en-US" altLang="en-US" b="1" dirty="0"/>
              <a:t>Data</a:t>
            </a:r>
          </a:p>
        </p:txBody>
      </p:sp>
      <p:sp>
        <p:nvSpPr>
          <p:cNvPr id="1047" name="Text Box 22"/>
          <p:cNvSpPr txBox="1">
            <a:spLocks noChangeArrowheads="1"/>
          </p:cNvSpPr>
          <p:nvPr/>
        </p:nvSpPr>
        <p:spPr bwMode="auto">
          <a:xfrm>
            <a:off x="5471346" y="1788592"/>
            <a:ext cx="15851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altLang="en-US" b="1" dirty="0"/>
              <a:t>Epi Profile</a:t>
            </a:r>
          </a:p>
        </p:txBody>
      </p:sp>
      <p:sp>
        <p:nvSpPr>
          <p:cNvPr id="12" name="Down Arrow 11" descr="arrow" title="arrow"/>
          <p:cNvSpPr/>
          <p:nvPr/>
        </p:nvSpPr>
        <p:spPr>
          <a:xfrm rot="16200000">
            <a:off x="4821631" y="3215210"/>
            <a:ext cx="182880" cy="1078453"/>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Down Arrow 39" descr="arrow" title="arrow"/>
          <p:cNvSpPr/>
          <p:nvPr/>
        </p:nvSpPr>
        <p:spPr>
          <a:xfrm rot="21600000">
            <a:off x="6155467" y="2464351"/>
            <a:ext cx="216879" cy="699533"/>
          </a:xfrm>
          <a:prstGeom prst="downArrow">
            <a:avLst/>
          </a:prstGeom>
          <a:solidFill>
            <a:srgbClr val="C0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Down Arrow 41" descr="arrow" title="arrow"/>
          <p:cNvSpPr/>
          <p:nvPr/>
        </p:nvSpPr>
        <p:spPr>
          <a:xfrm rot="-2700000">
            <a:off x="5069293" y="2613112"/>
            <a:ext cx="229845" cy="94488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Down Arrow 45" descr="arrow" title="arrow"/>
          <p:cNvSpPr/>
          <p:nvPr/>
        </p:nvSpPr>
        <p:spPr>
          <a:xfrm rot="14129003">
            <a:off x="4954411" y="3785533"/>
            <a:ext cx="175452" cy="1081319"/>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Down Arrow 46" descr="arrow" title="arrow"/>
          <p:cNvSpPr/>
          <p:nvPr/>
        </p:nvSpPr>
        <p:spPr>
          <a:xfrm rot="10920000">
            <a:off x="6224261" y="4287428"/>
            <a:ext cx="194118" cy="58977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Down Arrow 22" descr="arrow" title="arrow"/>
          <p:cNvSpPr/>
          <p:nvPr/>
        </p:nvSpPr>
        <p:spPr>
          <a:xfrm rot="3201419">
            <a:off x="7055312" y="2620934"/>
            <a:ext cx="296957" cy="835498"/>
          </a:xfrm>
          <a:prstGeom prst="downArrow">
            <a:avLst/>
          </a:prstGeom>
          <a:solidFill>
            <a:srgbClr val="C00000"/>
          </a:solidFill>
          <a:ln>
            <a:solidFill>
              <a:srgbClr val="FF0000"/>
            </a:solidFill>
          </a:ln>
          <a:scene3d>
            <a:camera prst="orthographicFront">
              <a:rot lat="600000" lon="24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Down Arrow 23" descr="arrow" title="arrow"/>
          <p:cNvSpPr/>
          <p:nvPr/>
        </p:nvSpPr>
        <p:spPr>
          <a:xfrm rot="-2700000" flipV="1">
            <a:off x="7224168" y="3901779"/>
            <a:ext cx="209148" cy="103470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own Arrow 1" descr="arrow" title="arrow"/>
          <p:cNvSpPr/>
          <p:nvPr/>
        </p:nvSpPr>
        <p:spPr>
          <a:xfrm rot="5200880">
            <a:off x="7528657" y="3243805"/>
            <a:ext cx="218999" cy="101491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Slide Number Placeholder 3"/>
          <p:cNvSpPr>
            <a:spLocks noGrp="1"/>
          </p:cNvSpPr>
          <p:nvPr>
            <p:ph type="sldNum" sz="quarter" idx="12"/>
          </p:nvPr>
        </p:nvSpPr>
        <p:spPr/>
        <p:txBody>
          <a:bodyPr/>
          <a:lstStyle/>
          <a:p>
            <a:fld id="{13122707-87AD-4BE3-B63D-F5699C599DD3}" type="slidenum">
              <a:rPr lang="en-US" smtClean="0"/>
              <a:t>38</a:t>
            </a:fld>
            <a:endParaRPr lang="en-US" dirty="0"/>
          </a:p>
        </p:txBody>
      </p:sp>
      <p:cxnSp>
        <p:nvCxnSpPr>
          <p:cNvPr id="25" name="Straight Connector 24" descr="line" title="line"/>
          <p:cNvCxnSpPr/>
          <p:nvPr/>
        </p:nvCxnSpPr>
        <p:spPr>
          <a:xfrm>
            <a:off x="703385" y="1248502"/>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103868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6" y="0"/>
            <a:ext cx="11219837" cy="1026941"/>
          </a:xfrm>
        </p:spPr>
        <p:txBody>
          <a:bodyPr>
            <a:normAutofit/>
          </a:bodyPr>
          <a:lstStyle/>
          <a:p>
            <a:pPr lvl="0"/>
            <a:r>
              <a:rPr lang="en-US" dirty="0" smtClean="0"/>
              <a:t>Review/Comparing of Data from Multiple Sources</a:t>
            </a:r>
            <a:endParaRPr lang="en-US" dirty="0"/>
          </a:p>
        </p:txBody>
      </p:sp>
      <p:sp>
        <p:nvSpPr>
          <p:cNvPr id="3" name="Content Placeholder 2"/>
          <p:cNvSpPr>
            <a:spLocks noGrp="1"/>
          </p:cNvSpPr>
          <p:nvPr>
            <p:ph idx="1"/>
          </p:nvPr>
        </p:nvSpPr>
        <p:spPr>
          <a:xfrm>
            <a:off x="603738" y="1026941"/>
            <a:ext cx="11219837" cy="5327821"/>
          </a:xfrm>
        </p:spPr>
        <p:txBody>
          <a:bodyPr>
            <a:normAutofit/>
          </a:bodyPr>
          <a:lstStyle/>
          <a:p>
            <a:r>
              <a:rPr lang="en-US" sz="2600" dirty="0" smtClean="0"/>
              <a:t>Epi </a:t>
            </a:r>
            <a:r>
              <a:rPr lang="en-US" sz="2600" dirty="0"/>
              <a:t>data</a:t>
            </a:r>
          </a:p>
          <a:p>
            <a:r>
              <a:rPr lang="en-US" sz="2600" dirty="0"/>
              <a:t>Needs assessment findings </a:t>
            </a:r>
            <a:r>
              <a:rPr lang="en-US" sz="2600" dirty="0" smtClean="0"/>
              <a:t>for the past 3 years</a:t>
            </a:r>
            <a:endParaRPr lang="en-US" sz="2600" dirty="0"/>
          </a:p>
          <a:p>
            <a:r>
              <a:rPr lang="en-US" sz="2600" dirty="0"/>
              <a:t>Most recent HIV Care Continuum for the jurisdiction</a:t>
            </a:r>
          </a:p>
          <a:p>
            <a:pPr lvl="1"/>
            <a:r>
              <a:rPr lang="en-US" sz="2300" dirty="0">
                <a:latin typeface="Arial" panose="020B0604020202020204" pitchFamily="34" charset="0"/>
                <a:cs typeface="Arial" panose="020B0604020202020204" pitchFamily="34" charset="0"/>
              </a:rPr>
              <a:t>Population health </a:t>
            </a:r>
            <a:r>
              <a:rPr lang="en-US" sz="2300" dirty="0" smtClean="0">
                <a:latin typeface="Arial" panose="020B0604020202020204" pitchFamily="34" charset="0"/>
                <a:cs typeface="Arial" panose="020B0604020202020204" pitchFamily="34" charset="0"/>
              </a:rPr>
              <a:t>level (All PLWH)</a:t>
            </a:r>
            <a:endParaRPr lang="en-US" sz="2300" dirty="0">
              <a:latin typeface="Arial" panose="020B0604020202020204" pitchFamily="34" charset="0"/>
              <a:cs typeface="Arial" panose="020B0604020202020204" pitchFamily="34" charset="0"/>
            </a:endParaRPr>
          </a:p>
          <a:p>
            <a:pPr lvl="1"/>
            <a:r>
              <a:rPr lang="en-US" sz="2300" dirty="0">
                <a:latin typeface="Arial" panose="020B0604020202020204" pitchFamily="34" charset="0"/>
                <a:cs typeface="Arial" panose="020B0604020202020204" pitchFamily="34" charset="0"/>
              </a:rPr>
              <a:t>RWHAP </a:t>
            </a:r>
            <a:r>
              <a:rPr lang="en-US" sz="2300" dirty="0" smtClean="0">
                <a:latin typeface="Arial" panose="020B0604020202020204" pitchFamily="34" charset="0"/>
                <a:cs typeface="Arial" panose="020B0604020202020204" pitchFamily="34" charset="0"/>
              </a:rPr>
              <a:t>level (Ryan White clients)</a:t>
            </a:r>
            <a:endParaRPr lang="en-US" sz="2300" dirty="0">
              <a:latin typeface="Arial" panose="020B0604020202020204" pitchFamily="34" charset="0"/>
              <a:cs typeface="Arial" panose="020B0604020202020204" pitchFamily="34" charset="0"/>
            </a:endParaRPr>
          </a:p>
          <a:p>
            <a:pPr lvl="1"/>
            <a:r>
              <a:rPr lang="en-US" sz="2300" dirty="0">
                <a:latin typeface="Arial" panose="020B0604020202020204" pitchFamily="34" charset="0"/>
                <a:cs typeface="Arial" panose="020B0604020202020204" pitchFamily="34" charset="0"/>
              </a:rPr>
              <a:t>Specific </a:t>
            </a:r>
            <a:r>
              <a:rPr lang="en-US" sz="2300" dirty="0" smtClean="0">
                <a:latin typeface="Arial" panose="020B0604020202020204" pitchFamily="34" charset="0"/>
                <a:cs typeface="Arial" panose="020B0604020202020204" pitchFamily="34" charset="0"/>
              </a:rPr>
              <a:t>subpopulations (e.g., women, young MSM of color)</a:t>
            </a:r>
            <a:endParaRPr lang="en-US" sz="2300" dirty="0">
              <a:latin typeface="Arial" panose="020B0604020202020204" pitchFamily="34" charset="0"/>
              <a:cs typeface="Arial" panose="020B0604020202020204" pitchFamily="34" charset="0"/>
            </a:endParaRPr>
          </a:p>
          <a:p>
            <a:pPr>
              <a:lnSpc>
                <a:spcPct val="100000"/>
              </a:lnSpc>
            </a:pPr>
            <a:r>
              <a:rPr lang="en-US" sz="2600" dirty="0"/>
              <a:t>Demographics of Ryan White clients from the Ryan White Service Report (RSR)</a:t>
            </a:r>
          </a:p>
          <a:p>
            <a:pPr>
              <a:lnSpc>
                <a:spcPct val="100000"/>
              </a:lnSpc>
            </a:pPr>
            <a:r>
              <a:rPr lang="en-US" sz="2600" dirty="0"/>
              <a:t>Service utilization data, including </a:t>
            </a:r>
            <a:r>
              <a:rPr lang="en-US" sz="2600" dirty="0" smtClean="0"/>
              <a:t>costs and use/disparities among </a:t>
            </a:r>
            <a:r>
              <a:rPr lang="en-US" sz="2600" dirty="0"/>
              <a:t>PLWH groups</a:t>
            </a:r>
          </a:p>
          <a:p>
            <a:pPr>
              <a:lnSpc>
                <a:spcPct val="100000"/>
              </a:lnSpc>
            </a:pPr>
            <a:r>
              <a:rPr lang="en-US" sz="2600" dirty="0"/>
              <a:t>Quality Management and other performance and outcomes data</a:t>
            </a:r>
          </a:p>
          <a:p>
            <a:pPr marL="0" indent="0">
              <a:buNone/>
            </a:pPr>
            <a:endParaRPr lang="en-US" sz="2300" dirty="0"/>
          </a:p>
          <a:p>
            <a:endParaRPr lang="en-US" dirty="0"/>
          </a:p>
        </p:txBody>
      </p:sp>
      <p:sp>
        <p:nvSpPr>
          <p:cNvPr id="4" name="Slide Number Placeholder 3"/>
          <p:cNvSpPr>
            <a:spLocks noGrp="1"/>
          </p:cNvSpPr>
          <p:nvPr>
            <p:ph type="sldNum" sz="quarter" idx="12"/>
          </p:nvPr>
        </p:nvSpPr>
        <p:spPr>
          <a:xfrm>
            <a:off x="11254153" y="6354763"/>
            <a:ext cx="705729" cy="365125"/>
          </a:xfrm>
        </p:spPr>
        <p:txBody>
          <a:bodyPr/>
          <a:lstStyle/>
          <a:p>
            <a:fld id="{F9ECA865-404D-4A57-9AC1-FD3038CC100D}" type="slidenum">
              <a:rPr lang="en-US" smtClean="0"/>
              <a:pPr/>
              <a:t>39</a:t>
            </a:fld>
            <a:endParaRPr lang="en-US" dirty="0"/>
          </a:p>
        </p:txBody>
      </p:sp>
      <p:cxnSp>
        <p:nvCxnSpPr>
          <p:cNvPr id="5" name="Straight Connector 4" descr="line" title="line"/>
          <p:cNvCxnSpPr/>
          <p:nvPr/>
        </p:nvCxnSpPr>
        <p:spPr>
          <a:xfrm>
            <a:off x="603738" y="829993"/>
            <a:ext cx="10847364" cy="14069"/>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90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8806" y="1554"/>
            <a:ext cx="10354994" cy="1143000"/>
          </a:xfrm>
        </p:spPr>
        <p:txBody>
          <a:bodyPr>
            <a:normAutofit/>
          </a:bodyPr>
          <a:lstStyle/>
          <a:p>
            <a:r>
              <a:rPr lang="en-US" dirty="0"/>
              <a:t>Session Objectives</a:t>
            </a:r>
          </a:p>
        </p:txBody>
      </p:sp>
      <p:sp>
        <p:nvSpPr>
          <p:cNvPr id="3" name="Content Placeholder 2"/>
          <p:cNvSpPr>
            <a:spLocks noGrp="1"/>
          </p:cNvSpPr>
          <p:nvPr>
            <p:ph idx="1"/>
          </p:nvPr>
        </p:nvSpPr>
        <p:spPr>
          <a:xfrm>
            <a:off x="900332" y="1144554"/>
            <a:ext cx="10453468" cy="4909351"/>
          </a:xfrm>
        </p:spPr>
        <p:txBody>
          <a:bodyPr>
            <a:normAutofit/>
          </a:bodyPr>
          <a:lstStyle/>
          <a:p>
            <a:pPr>
              <a:lnSpc>
                <a:spcPct val="120000"/>
              </a:lnSpc>
            </a:pPr>
            <a:r>
              <a:rPr lang="en-US" sz="3000" dirty="0" smtClean="0"/>
              <a:t>Participants will </a:t>
            </a:r>
            <a:r>
              <a:rPr lang="en-US" sz="3000" dirty="0"/>
              <a:t>have shared knowledge </a:t>
            </a:r>
            <a:r>
              <a:rPr lang="en-US" sz="3000" dirty="0" smtClean="0"/>
              <a:t>and skills for carrying </a:t>
            </a:r>
            <a:r>
              <a:rPr lang="en-US" sz="3000" dirty="0"/>
              <a:t>out </a:t>
            </a:r>
            <a:r>
              <a:rPr lang="en-US" sz="3000" dirty="0" smtClean="0"/>
              <a:t>PC legislative responsibilities </a:t>
            </a:r>
            <a:r>
              <a:rPr lang="en-US" sz="3000" dirty="0"/>
              <a:t>and meeting </a:t>
            </a:r>
            <a:r>
              <a:rPr lang="en-US" sz="3000" dirty="0" smtClean="0"/>
              <a:t>HAB/DMHAP </a:t>
            </a:r>
            <a:r>
              <a:rPr lang="en-US" sz="3000" dirty="0"/>
              <a:t>requirements and expectations, with focus on the following areas:</a:t>
            </a:r>
          </a:p>
          <a:p>
            <a:pPr lvl="1">
              <a:lnSpc>
                <a:spcPct val="120000"/>
              </a:lnSpc>
              <a:spcBef>
                <a:spcPts val="300"/>
              </a:spcBef>
            </a:pPr>
            <a:r>
              <a:rPr lang="en-US" dirty="0">
                <a:latin typeface="Arial" panose="020B0604020202020204" pitchFamily="34" charset="0"/>
                <a:cs typeface="Arial" panose="020B0604020202020204" pitchFamily="34" charset="0"/>
              </a:rPr>
              <a:t>The PC/B as a community planning </a:t>
            </a:r>
            <a:r>
              <a:rPr lang="en-US" dirty="0" smtClean="0">
                <a:latin typeface="Arial" panose="020B0604020202020204" pitchFamily="34" charset="0"/>
                <a:cs typeface="Arial" panose="020B0604020202020204" pitchFamily="34" charset="0"/>
              </a:rPr>
              <a:t>mechanism</a:t>
            </a:r>
          </a:p>
          <a:p>
            <a:pPr lvl="1">
              <a:lnSpc>
                <a:spcPct val="120000"/>
              </a:lnSpc>
              <a:spcBef>
                <a:spcPts val="300"/>
              </a:spcBef>
            </a:pPr>
            <a:r>
              <a:rPr lang="en-US" dirty="0" smtClean="0">
                <a:latin typeface="Arial" panose="020B0604020202020204" pitchFamily="34" charset="0"/>
                <a:cs typeface="Arial" panose="020B0604020202020204" pitchFamily="34" charset="0"/>
              </a:rPr>
              <a:t>The annual planning cycle</a:t>
            </a:r>
          </a:p>
          <a:p>
            <a:pPr lvl="1">
              <a:lnSpc>
                <a:spcPct val="120000"/>
              </a:lnSpc>
              <a:spcBef>
                <a:spcPts val="300"/>
              </a:spcBef>
            </a:pPr>
            <a:r>
              <a:rPr lang="en-US" dirty="0" smtClean="0">
                <a:latin typeface="Arial" panose="020B0604020202020204" pitchFamily="34" charset="0"/>
                <a:cs typeface="Arial" panose="020B0604020202020204" pitchFamily="34" charset="0"/>
              </a:rPr>
              <a:t>Expectations and best practices for key planning tasks</a:t>
            </a:r>
            <a:endParaRPr lang="en-US" dirty="0">
              <a:latin typeface="Arial" panose="020B0604020202020204" pitchFamily="34" charset="0"/>
              <a:cs typeface="Arial" panose="020B0604020202020204" pitchFamily="34" charset="0"/>
            </a:endParaRPr>
          </a:p>
          <a:p>
            <a:pPr marL="457200" lvl="1" indent="0">
              <a:lnSpc>
                <a:spcPct val="120000"/>
              </a:lnSpc>
              <a:spcBef>
                <a:spcPts val="300"/>
              </a:spcBef>
              <a:buNone/>
            </a:pPr>
            <a:endParaRPr lang="en-US" dirty="0"/>
          </a:p>
          <a:p>
            <a:endParaRPr lang="en-US" dirty="0"/>
          </a:p>
          <a:p>
            <a:pPr marL="0" indent="0">
              <a:buNone/>
            </a:pPr>
            <a:endParaRPr lang="en-US" dirty="0" smtClean="0"/>
          </a:p>
          <a:p>
            <a:endParaRPr lang="en-US" dirty="0"/>
          </a:p>
        </p:txBody>
      </p:sp>
      <p:sp>
        <p:nvSpPr>
          <p:cNvPr id="5" name="Slide Number Placeholder 4"/>
          <p:cNvSpPr>
            <a:spLocks noGrp="1"/>
          </p:cNvSpPr>
          <p:nvPr>
            <p:ph type="sldNum" sz="quarter" idx="12"/>
          </p:nvPr>
        </p:nvSpPr>
        <p:spPr/>
        <p:txBody>
          <a:bodyPr/>
          <a:lstStyle/>
          <a:p>
            <a:fld id="{3554D62F-44D0-4D4A-BF79-63F211B4356E}" type="slidenum">
              <a:rPr lang="en-US" smtClean="0"/>
              <a:pPr/>
              <a:t>4</a:t>
            </a:fld>
            <a:endParaRPr lang="en-US" dirty="0"/>
          </a:p>
        </p:txBody>
      </p:sp>
      <p:cxnSp>
        <p:nvCxnSpPr>
          <p:cNvPr id="6" name="Straight Connector 5" descr="line" title="line"/>
          <p:cNvCxnSpPr/>
          <p:nvPr/>
        </p:nvCxnSpPr>
        <p:spPr>
          <a:xfrm>
            <a:off x="703385" y="94604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28281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54428"/>
            <a:ext cx="9665270" cy="1143000"/>
          </a:xfrm>
        </p:spPr>
        <p:txBody>
          <a:bodyPr>
            <a:normAutofit/>
          </a:bodyPr>
          <a:lstStyle/>
          <a:p>
            <a:pPr lvl="0"/>
            <a:r>
              <a:rPr lang="en-US" sz="3300" dirty="0"/>
              <a:t>Expectations: Access to &amp; Use of Data</a:t>
            </a:r>
          </a:p>
        </p:txBody>
      </p:sp>
      <p:sp>
        <p:nvSpPr>
          <p:cNvPr id="3" name="Content Placeholder 2"/>
          <p:cNvSpPr>
            <a:spLocks noGrp="1"/>
          </p:cNvSpPr>
          <p:nvPr>
            <p:ph idx="1"/>
          </p:nvPr>
        </p:nvSpPr>
        <p:spPr>
          <a:xfrm>
            <a:off x="548640" y="1272073"/>
            <a:ext cx="11043138" cy="5428532"/>
          </a:xfrm>
        </p:spPr>
        <p:txBody>
          <a:bodyPr>
            <a:normAutofit lnSpcReduction="10000"/>
          </a:bodyPr>
          <a:lstStyle/>
          <a:p>
            <a:pPr>
              <a:lnSpc>
                <a:spcPct val="110000"/>
              </a:lnSpc>
            </a:pPr>
            <a:r>
              <a:rPr lang="en-US" dirty="0"/>
              <a:t>Use of many types of data from multiple sources</a:t>
            </a:r>
          </a:p>
          <a:p>
            <a:pPr>
              <a:lnSpc>
                <a:spcPct val="110000"/>
              </a:lnSpc>
            </a:pPr>
            <a:r>
              <a:rPr lang="en-US" dirty="0"/>
              <a:t>Includes program data, provided regularly by the recipient, in formats useful for analysis </a:t>
            </a:r>
            <a:endParaRPr lang="en-US" dirty="0" smtClean="0"/>
          </a:p>
          <a:p>
            <a:pPr>
              <a:lnSpc>
                <a:spcPct val="110000"/>
              </a:lnSpc>
            </a:pPr>
            <a:r>
              <a:rPr lang="en-US" dirty="0" smtClean="0"/>
              <a:t>Presentation of data at PC/B meetings throughout the year, and use these opportunities to familiarize members with review and use of data</a:t>
            </a:r>
          </a:p>
          <a:p>
            <a:pPr>
              <a:lnSpc>
                <a:spcPct val="110000"/>
              </a:lnSpc>
            </a:pPr>
            <a:r>
              <a:rPr lang="en-US" dirty="0" smtClean="0"/>
              <a:t>Formal data presentation to summarize data from all sources at start of the Priority Setting and Resource Allocations (PSRA) process</a:t>
            </a:r>
            <a:endParaRPr lang="en-US" dirty="0"/>
          </a:p>
          <a:p>
            <a:pPr>
              <a:lnSpc>
                <a:spcPct val="110000"/>
              </a:lnSpc>
            </a:pPr>
            <a:r>
              <a:rPr lang="en-US" dirty="0" smtClean="0"/>
              <a:t>Major </a:t>
            </a:r>
            <a:r>
              <a:rPr lang="en-US" dirty="0"/>
              <a:t>focus on data-based decision making by the PC/B and recipient</a:t>
            </a:r>
          </a:p>
          <a:p>
            <a:endParaRPr lang="en-US" dirty="0"/>
          </a:p>
        </p:txBody>
      </p:sp>
      <p:sp>
        <p:nvSpPr>
          <p:cNvPr id="4" name="Slide Number Placeholder 3"/>
          <p:cNvSpPr>
            <a:spLocks noGrp="1"/>
          </p:cNvSpPr>
          <p:nvPr>
            <p:ph type="sldNum" sz="quarter" idx="12"/>
          </p:nvPr>
        </p:nvSpPr>
        <p:spPr/>
        <p:txBody>
          <a:bodyPr/>
          <a:lstStyle/>
          <a:p>
            <a:fld id="{3554D62F-44D0-4D4A-BF79-63F211B4356E}" type="slidenum">
              <a:rPr lang="en-US" smtClean="0"/>
              <a:pPr/>
              <a:t>40</a:t>
            </a:fld>
            <a:endParaRPr lang="en-US" dirty="0"/>
          </a:p>
        </p:txBody>
      </p:sp>
      <p:cxnSp>
        <p:nvCxnSpPr>
          <p:cNvPr id="5" name="Straight Connector 4" descr="line" title="line"/>
          <p:cNvCxnSpPr/>
          <p:nvPr/>
        </p:nvCxnSpPr>
        <p:spPr>
          <a:xfrm>
            <a:off x="548640" y="89563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6549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147113"/>
            <a:ext cx="10841182" cy="1325563"/>
          </a:xfrm>
        </p:spPr>
        <p:txBody>
          <a:bodyPr>
            <a:normAutofit/>
          </a:bodyPr>
          <a:lstStyle/>
          <a:p>
            <a:r>
              <a:rPr lang="en-US" dirty="0"/>
              <a:t>Expectations: Review of All Data</a:t>
            </a:r>
          </a:p>
        </p:txBody>
      </p:sp>
      <p:sp>
        <p:nvSpPr>
          <p:cNvPr id="3" name="Content Placeholder 2"/>
          <p:cNvSpPr>
            <a:spLocks noGrp="1"/>
          </p:cNvSpPr>
          <p:nvPr>
            <p:ph idx="1"/>
          </p:nvPr>
        </p:nvSpPr>
        <p:spPr>
          <a:xfrm>
            <a:off x="608001" y="1472676"/>
            <a:ext cx="10650415" cy="5227929"/>
          </a:xfrm>
        </p:spPr>
        <p:txBody>
          <a:bodyPr>
            <a:normAutofit/>
          </a:bodyPr>
          <a:lstStyle/>
          <a:p>
            <a:pPr>
              <a:lnSpc>
                <a:spcPct val="100000"/>
              </a:lnSpc>
            </a:pPr>
            <a:r>
              <a:rPr lang="en-US" sz="3000" dirty="0"/>
              <a:t>Data needs </a:t>
            </a:r>
            <a:r>
              <a:rPr lang="en-US" sz="3000" dirty="0" smtClean="0"/>
              <a:t>are determined </a:t>
            </a:r>
            <a:r>
              <a:rPr lang="en-US" sz="3000" dirty="0"/>
              <a:t>annually, negotiated with recipient &amp; made a part of the work plan</a:t>
            </a:r>
          </a:p>
          <a:p>
            <a:pPr lvl="1">
              <a:lnSpc>
                <a:spcPct val="100000"/>
              </a:lnSpc>
            </a:pPr>
            <a:r>
              <a:rPr lang="en-US" sz="2700" dirty="0">
                <a:latin typeface="Arial" panose="020B0604020202020204" pitchFamily="34" charset="0"/>
                <a:cs typeface="Arial" panose="020B0604020202020204" pitchFamily="34" charset="0"/>
              </a:rPr>
              <a:t>Ideally, data sets and formats </a:t>
            </a:r>
            <a:r>
              <a:rPr lang="en-US" sz="2700" dirty="0" smtClean="0">
                <a:latin typeface="Arial" panose="020B0604020202020204" pitchFamily="34" charset="0"/>
                <a:cs typeface="Arial" panose="020B0604020202020204" pitchFamily="34" charset="0"/>
              </a:rPr>
              <a:t>are specified </a:t>
            </a:r>
            <a:r>
              <a:rPr lang="en-US" sz="2700" dirty="0">
                <a:latin typeface="Arial" panose="020B0604020202020204" pitchFamily="34" charset="0"/>
                <a:cs typeface="Arial" panose="020B0604020202020204" pitchFamily="34" charset="0"/>
              </a:rPr>
              <a:t>in an </a:t>
            </a:r>
            <a:r>
              <a:rPr lang="en-US" sz="2700" dirty="0" smtClean="0">
                <a:latin typeface="Arial" panose="020B0604020202020204" pitchFamily="34" charset="0"/>
                <a:cs typeface="Arial" panose="020B0604020202020204" pitchFamily="34" charset="0"/>
              </a:rPr>
              <a:t>MOU between the PC/B and the recipient</a:t>
            </a:r>
            <a:endParaRPr lang="en-US" sz="2700" dirty="0">
              <a:latin typeface="Arial" panose="020B0604020202020204" pitchFamily="34" charset="0"/>
              <a:cs typeface="Arial" panose="020B0604020202020204" pitchFamily="34" charset="0"/>
            </a:endParaRPr>
          </a:p>
          <a:p>
            <a:pPr>
              <a:lnSpc>
                <a:spcPct val="100000"/>
              </a:lnSpc>
            </a:pPr>
            <a:r>
              <a:rPr lang="en-US" sz="3000" dirty="0"/>
              <a:t>Data </a:t>
            </a:r>
            <a:r>
              <a:rPr lang="en-US" sz="3000" dirty="0" smtClean="0"/>
              <a:t>are provided </a:t>
            </a:r>
            <a:r>
              <a:rPr lang="en-US" sz="3000" dirty="0"/>
              <a:t>in clear, user-friendly formats </a:t>
            </a:r>
          </a:p>
          <a:p>
            <a:pPr>
              <a:lnSpc>
                <a:spcPct val="100000"/>
              </a:lnSpc>
            </a:pPr>
            <a:r>
              <a:rPr lang="en-US" sz="3000" dirty="0" smtClean="0"/>
              <a:t>Members received training on </a:t>
            </a:r>
            <a:r>
              <a:rPr lang="en-US" sz="3000" dirty="0"/>
              <a:t>assessing &amp; using data</a:t>
            </a:r>
          </a:p>
          <a:p>
            <a:pPr>
              <a:lnSpc>
                <a:spcPct val="100000"/>
              </a:lnSpc>
            </a:pPr>
            <a:r>
              <a:rPr lang="en-US" sz="3000" dirty="0" smtClean="0"/>
              <a:t>Comparisons are made of </a:t>
            </a:r>
            <a:r>
              <a:rPr lang="en-US" sz="3000" dirty="0"/>
              <a:t>data from various sources</a:t>
            </a:r>
          </a:p>
          <a:p>
            <a:pPr lvl="1">
              <a:lnSpc>
                <a:spcPct val="100000"/>
              </a:lnSpc>
            </a:pPr>
            <a:r>
              <a:rPr lang="en-US" sz="2700" dirty="0">
                <a:latin typeface="Arial" panose="020B0604020202020204" pitchFamily="34" charset="0"/>
                <a:cs typeface="Arial" panose="020B0604020202020204" pitchFamily="34" charset="0"/>
              </a:rPr>
              <a:t>Assessment of the quality of different data sets/reports</a:t>
            </a:r>
          </a:p>
          <a:p>
            <a:pPr lvl="1">
              <a:lnSpc>
                <a:spcPct val="100000"/>
              </a:lnSpc>
            </a:pPr>
            <a:r>
              <a:rPr lang="en-US" sz="2700" dirty="0">
                <a:latin typeface="Arial" panose="020B0604020202020204" pitchFamily="34" charset="0"/>
                <a:cs typeface="Arial" panose="020B0604020202020204" pitchFamily="34" charset="0"/>
              </a:rPr>
              <a:t>“Triangulation” of data: obtain and compare data from more than one source to see if findings are consistent</a:t>
            </a:r>
          </a:p>
          <a:p>
            <a:endParaRPr lang="en-US" dirty="0"/>
          </a:p>
        </p:txBody>
      </p:sp>
      <p:sp>
        <p:nvSpPr>
          <p:cNvPr id="4" name="Slide Number Placeholder 3"/>
          <p:cNvSpPr>
            <a:spLocks noGrp="1"/>
          </p:cNvSpPr>
          <p:nvPr>
            <p:ph type="sldNum" sz="quarter" idx="12"/>
          </p:nvPr>
        </p:nvSpPr>
        <p:spPr/>
        <p:txBody>
          <a:bodyPr/>
          <a:lstStyle/>
          <a:p>
            <a:fld id="{3554D62F-44D0-4D4A-BF79-63F211B4356E}" type="slidenum">
              <a:rPr lang="en-US" smtClean="0"/>
              <a:pPr/>
              <a:t>41</a:t>
            </a:fld>
            <a:endParaRPr lang="en-US" dirty="0"/>
          </a:p>
        </p:txBody>
      </p:sp>
      <p:cxnSp>
        <p:nvCxnSpPr>
          <p:cNvPr id="5" name="Straight Connector 4" descr="line" title="line"/>
          <p:cNvCxnSpPr/>
          <p:nvPr/>
        </p:nvCxnSpPr>
        <p:spPr>
          <a:xfrm>
            <a:off x="608001" y="1106652"/>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87164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234" y="-295421"/>
            <a:ext cx="10841182" cy="1325563"/>
          </a:xfrm>
        </p:spPr>
        <p:txBody>
          <a:bodyPr/>
          <a:lstStyle/>
          <a:p>
            <a:r>
              <a:rPr lang="en-US" dirty="0" smtClean="0"/>
              <a:t>Activity: Scenario</a:t>
            </a:r>
            <a:endParaRPr lang="en-US" dirty="0"/>
          </a:p>
        </p:txBody>
      </p:sp>
      <p:sp>
        <p:nvSpPr>
          <p:cNvPr id="3" name="Content Placeholder 2"/>
          <p:cNvSpPr>
            <a:spLocks noGrp="1"/>
          </p:cNvSpPr>
          <p:nvPr>
            <p:ph idx="1"/>
          </p:nvPr>
        </p:nvSpPr>
        <p:spPr>
          <a:xfrm>
            <a:off x="417234" y="1030141"/>
            <a:ext cx="11399627" cy="5563872"/>
          </a:xfrm>
          <a:ln w="25400">
            <a:solidFill>
              <a:srgbClr val="002060"/>
            </a:solidFill>
          </a:ln>
        </p:spPr>
        <p:txBody>
          <a:bodyPr>
            <a:normAutofit fontScale="85000" lnSpcReduction="20000"/>
          </a:bodyPr>
          <a:lstStyle/>
          <a:p>
            <a:pPr marL="0" indent="0">
              <a:lnSpc>
                <a:spcPct val="110000"/>
              </a:lnSpc>
              <a:buNone/>
            </a:pPr>
            <a:r>
              <a:rPr lang="en-US" sz="2900" b="1" dirty="0" smtClean="0"/>
              <a:t>Consider the scenario and questions in pairs or in a small group with a facilitator and recorder/reporter, then discuss in the full group</a:t>
            </a:r>
            <a:r>
              <a:rPr lang="en-US" sz="2400" b="1" dirty="0" smtClean="0"/>
              <a:t>:</a:t>
            </a:r>
          </a:p>
          <a:p>
            <a:pPr>
              <a:lnSpc>
                <a:spcPct val="110000"/>
              </a:lnSpc>
            </a:pPr>
            <a:r>
              <a:rPr lang="en-US" sz="2700" dirty="0" smtClean="0"/>
              <a:t>You are planning this year’s data presentation and PSRA process, and you have a good deal of data, such as a new epi profile, results of a consumer survey, year-old data on providers, and summaries of focus groups with 3 key subpopulations</a:t>
            </a:r>
          </a:p>
          <a:p>
            <a:pPr>
              <a:lnSpc>
                <a:spcPct val="110000"/>
              </a:lnSpc>
            </a:pPr>
            <a:r>
              <a:rPr lang="en-US" sz="2700" dirty="0" smtClean="0"/>
              <a:t>You just received an HIV Care Continuum for RWHAP clients, but no breakdowns are available by subpopulation </a:t>
            </a:r>
          </a:p>
          <a:p>
            <a:pPr>
              <a:lnSpc>
                <a:spcPct val="110000"/>
              </a:lnSpc>
            </a:pPr>
            <a:r>
              <a:rPr lang="en-US" sz="2700" dirty="0" smtClean="0"/>
              <a:t>You received some tables showing the overall characteristics of RWHAP clients served last year, but no information on use of specific service categories by client characteristics such as race, gender, age, place of residence within the EMA/TGA, or other characteristics – and the recipient says it won’t be available in time for use in the PSRA process</a:t>
            </a:r>
          </a:p>
          <a:p>
            <a:pPr marL="457200" indent="-457200">
              <a:lnSpc>
                <a:spcPct val="110000"/>
              </a:lnSpc>
              <a:buFont typeface="+mj-lt"/>
              <a:buAutoNum type="arabicPeriod"/>
            </a:pPr>
            <a:r>
              <a:rPr lang="en-US" b="1" dirty="0" smtClean="0"/>
              <a:t>Why is this a problem?</a:t>
            </a:r>
          </a:p>
          <a:p>
            <a:pPr marL="514350" indent="-514350">
              <a:buFont typeface="+mj-lt"/>
              <a:buAutoNum type="arabicPeriod"/>
            </a:pPr>
            <a:r>
              <a:rPr lang="en-US" b="1" dirty="0" smtClean="0"/>
              <a:t>What can the PC do to address it? </a:t>
            </a:r>
            <a:endParaRPr lang="en-US" b="1" dirty="0"/>
          </a:p>
        </p:txBody>
      </p:sp>
      <p:sp>
        <p:nvSpPr>
          <p:cNvPr id="4" name="Slide Number Placeholder 3"/>
          <p:cNvSpPr>
            <a:spLocks noGrp="1"/>
          </p:cNvSpPr>
          <p:nvPr>
            <p:ph type="sldNum" sz="quarter" idx="12"/>
          </p:nvPr>
        </p:nvSpPr>
        <p:spPr>
          <a:xfrm>
            <a:off x="11427762" y="6228888"/>
            <a:ext cx="389099" cy="365125"/>
          </a:xfrm>
        </p:spPr>
        <p:txBody>
          <a:bodyPr/>
          <a:lstStyle/>
          <a:p>
            <a:fld id="{3554D62F-44D0-4D4A-BF79-63F211B4356E}" type="slidenum">
              <a:rPr lang="en-US" smtClean="0"/>
              <a:pPr/>
              <a:t>42</a:t>
            </a:fld>
            <a:endParaRPr lang="en-US" dirty="0"/>
          </a:p>
        </p:txBody>
      </p:sp>
      <p:cxnSp>
        <p:nvCxnSpPr>
          <p:cNvPr id="5" name="Straight Connector 4" descr="line" title="line"/>
          <p:cNvCxnSpPr/>
          <p:nvPr/>
        </p:nvCxnSpPr>
        <p:spPr>
          <a:xfrm>
            <a:off x="417234" y="783096"/>
            <a:ext cx="11058486" cy="9384"/>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6" name="Picture 4" descr="meeting%20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5532" y="5025135"/>
            <a:ext cx="2353566" cy="1832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47277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365125"/>
            <a:ext cx="11008822" cy="1325563"/>
          </a:xfrm>
        </p:spPr>
        <p:txBody>
          <a:bodyPr/>
          <a:lstStyle/>
          <a:p>
            <a:pPr algn="ctr"/>
            <a:r>
              <a:rPr lang="en-US" dirty="0" smtClean="0"/>
              <a:t>Priority Setting and Resource Allocations (PSRA)</a:t>
            </a:r>
            <a:endParaRPr lang="en-US" dirty="0"/>
          </a:p>
        </p:txBody>
      </p:sp>
      <p:sp>
        <p:nvSpPr>
          <p:cNvPr id="3" name="Slide Number Placeholder 2"/>
          <p:cNvSpPr>
            <a:spLocks noGrp="1"/>
          </p:cNvSpPr>
          <p:nvPr>
            <p:ph type="sldNum" sz="quarter" idx="12"/>
          </p:nvPr>
        </p:nvSpPr>
        <p:spPr>
          <a:xfrm>
            <a:off x="9701725" y="6172200"/>
            <a:ext cx="2057400" cy="365125"/>
          </a:xfrm>
        </p:spPr>
        <p:txBody>
          <a:bodyPr/>
          <a:lstStyle/>
          <a:p>
            <a:fld id="{F9ECA865-404D-4A57-9AC1-FD3038CC100D}" type="slidenum">
              <a:rPr lang="en-US" smtClean="0"/>
              <a:pPr/>
              <a:t>43</a:t>
            </a:fld>
            <a:endParaRPr lang="en-US" dirty="0"/>
          </a:p>
        </p:txBody>
      </p:sp>
      <p:graphicFrame>
        <p:nvGraphicFramePr>
          <p:cNvPr id="6" name="Content Placeholder 3" descr="Comp Plan Review/Updates&#10;Annual Plan to Plan&#10;Epi Profile and Needs Assessment&#10;Review of all Data&#10;Priority Setting and Resource Allocation&#10;Data Review and Reallocation&#10;Evaluation and Planning Outcomes" title="Diagram"/>
          <p:cNvGraphicFramePr>
            <a:graphicFrameLocks noGrp="1"/>
          </p:cNvGraphicFramePr>
          <p:nvPr>
            <p:ph idx="1"/>
            <p:extLst>
              <p:ext uri="{D42A27DB-BD31-4B8C-83A1-F6EECF244321}">
                <p14:modId xmlns:p14="http://schemas.microsoft.com/office/powerpoint/2010/main" val="1349445911"/>
              </p:ext>
            </p:extLst>
          </p:nvPr>
        </p:nvGraphicFramePr>
        <p:xfrm>
          <a:off x="2004138" y="2041525"/>
          <a:ext cx="80010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Connector 4" descr="line" title="line"/>
          <p:cNvCxnSpPr/>
          <p:nvPr/>
        </p:nvCxnSpPr>
        <p:spPr>
          <a:xfrm>
            <a:off x="703385" y="131766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42387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2"/>
          <p:cNvSpPr>
            <a:spLocks noGrp="1" noChangeArrowheads="1"/>
          </p:cNvSpPr>
          <p:nvPr>
            <p:ph type="title"/>
          </p:nvPr>
        </p:nvSpPr>
        <p:spPr>
          <a:xfrm>
            <a:off x="534572" y="7190"/>
            <a:ext cx="9365677" cy="907211"/>
          </a:xfrm>
        </p:spPr>
        <p:txBody>
          <a:bodyPr>
            <a:normAutofit/>
          </a:bodyPr>
          <a:lstStyle/>
          <a:p>
            <a:pPr eaLnBrk="1" hangingPunct="1"/>
            <a:r>
              <a:rPr lang="en-US" altLang="en-US" dirty="0" smtClean="0"/>
              <a:t>Expectations: PSRA</a:t>
            </a:r>
          </a:p>
        </p:txBody>
      </p:sp>
      <p:sp>
        <p:nvSpPr>
          <p:cNvPr id="49156" name="Rectangle 3"/>
          <p:cNvSpPr>
            <a:spLocks noGrp="1" noChangeArrowheads="1"/>
          </p:cNvSpPr>
          <p:nvPr>
            <p:ph type="body" idx="1"/>
          </p:nvPr>
        </p:nvSpPr>
        <p:spPr>
          <a:xfrm>
            <a:off x="534572" y="884208"/>
            <a:ext cx="10941147" cy="5800726"/>
          </a:xfrm>
        </p:spPr>
        <p:txBody>
          <a:bodyPr>
            <a:normAutofit fontScale="92500" lnSpcReduction="20000"/>
          </a:bodyPr>
          <a:lstStyle/>
          <a:p>
            <a:pPr>
              <a:lnSpc>
                <a:spcPct val="120000"/>
              </a:lnSpc>
              <a:spcBef>
                <a:spcPts val="600"/>
              </a:spcBef>
              <a:buClr>
                <a:schemeClr val="tx1"/>
              </a:buClr>
            </a:pPr>
            <a:r>
              <a:rPr lang="en-US" altLang="en-US" b="1" dirty="0"/>
              <a:t>Most important legislative responsibility of PC/Bs – </a:t>
            </a:r>
            <a:r>
              <a:rPr lang="en-US" altLang="en-US" dirty="0"/>
              <a:t>should actively involve the whole PC/B </a:t>
            </a:r>
            <a:r>
              <a:rPr lang="en-US" altLang="en-US" dirty="0" smtClean="0"/>
              <a:t>(not just a committee)</a:t>
            </a:r>
            <a:endParaRPr lang="en-US" altLang="en-US" dirty="0"/>
          </a:p>
          <a:p>
            <a:pPr>
              <a:lnSpc>
                <a:spcPct val="120000"/>
              </a:lnSpc>
              <a:spcBef>
                <a:spcPts val="600"/>
              </a:spcBef>
              <a:buClr>
                <a:schemeClr val="tx1"/>
              </a:buClr>
            </a:pPr>
            <a:r>
              <a:rPr lang="en-US" altLang="en-US" b="1" dirty="0"/>
              <a:t>Includes: </a:t>
            </a:r>
          </a:p>
          <a:p>
            <a:pPr lvl="1">
              <a:lnSpc>
                <a:spcPct val="110000"/>
              </a:lnSpc>
              <a:spcBef>
                <a:spcPts val="0"/>
              </a:spcBef>
              <a:buClr>
                <a:schemeClr val="tx1"/>
              </a:buClr>
            </a:pPr>
            <a:r>
              <a:rPr lang="en-US" altLang="en-US" sz="2500" b="1" dirty="0">
                <a:latin typeface="Arial" panose="020B0604020202020204" pitchFamily="34" charset="0"/>
                <a:cs typeface="Arial" panose="020B0604020202020204" pitchFamily="34" charset="0"/>
              </a:rPr>
              <a:t>Priority setting:</a:t>
            </a:r>
            <a:r>
              <a:rPr lang="en-US" altLang="en-US" sz="2500" dirty="0">
                <a:latin typeface="Arial" panose="020B0604020202020204" pitchFamily="34" charset="0"/>
                <a:cs typeface="Arial" panose="020B0604020202020204" pitchFamily="34" charset="0"/>
              </a:rPr>
              <a:t> deciding what services and program support categories are most important for PLWH in the EMA or TGA </a:t>
            </a:r>
          </a:p>
          <a:p>
            <a:pPr lvl="1">
              <a:lnSpc>
                <a:spcPct val="110000"/>
              </a:lnSpc>
              <a:spcBef>
                <a:spcPts val="0"/>
              </a:spcBef>
              <a:buClr>
                <a:schemeClr val="tx1"/>
              </a:buClr>
            </a:pPr>
            <a:r>
              <a:rPr lang="en-US" altLang="en-US" sz="2500" b="1" dirty="0">
                <a:latin typeface="Arial" panose="020B0604020202020204" pitchFamily="34" charset="0"/>
                <a:cs typeface="Arial" panose="020B0604020202020204" pitchFamily="34" charset="0"/>
              </a:rPr>
              <a:t>Resource allocations: </a:t>
            </a:r>
            <a:r>
              <a:rPr lang="en-US" altLang="en-US" sz="2500" dirty="0">
                <a:latin typeface="Arial" panose="020B0604020202020204" pitchFamily="34" charset="0"/>
                <a:cs typeface="Arial" panose="020B0604020202020204" pitchFamily="34" charset="0"/>
              </a:rPr>
              <a:t>deciding how much </a:t>
            </a:r>
            <a:r>
              <a:rPr lang="en-US" altLang="en-US" sz="2500" dirty="0" smtClean="0">
                <a:latin typeface="Arial" panose="020B0604020202020204" pitchFamily="34" charset="0"/>
                <a:cs typeface="Arial" panose="020B0604020202020204" pitchFamily="34" charset="0"/>
              </a:rPr>
              <a:t>RWHAP Part </a:t>
            </a:r>
            <a:r>
              <a:rPr lang="en-US" altLang="en-US" sz="2500" dirty="0">
                <a:latin typeface="Arial" panose="020B0604020202020204" pitchFamily="34" charset="0"/>
                <a:cs typeface="Arial" panose="020B0604020202020204" pitchFamily="34" charset="0"/>
              </a:rPr>
              <a:t>A funding to provide for each service priority </a:t>
            </a:r>
          </a:p>
          <a:p>
            <a:pPr lvl="1">
              <a:lnSpc>
                <a:spcPct val="110000"/>
              </a:lnSpc>
              <a:spcBef>
                <a:spcPts val="0"/>
              </a:spcBef>
              <a:buClr>
                <a:schemeClr val="tx1"/>
              </a:buClr>
            </a:pPr>
            <a:r>
              <a:rPr lang="en-US" altLang="en-US" sz="2500" b="1" dirty="0">
                <a:latin typeface="Arial" panose="020B0604020202020204" pitchFamily="34" charset="0"/>
                <a:cs typeface="Arial" panose="020B0604020202020204" pitchFamily="34" charset="0"/>
              </a:rPr>
              <a:t>Directives to the recipient</a:t>
            </a:r>
            <a:r>
              <a:rPr lang="en-US" altLang="en-US" sz="2500" dirty="0">
                <a:latin typeface="Arial" panose="020B0604020202020204" pitchFamily="34" charset="0"/>
                <a:cs typeface="Arial" panose="020B0604020202020204" pitchFamily="34" charset="0"/>
              </a:rPr>
              <a:t> on how best to meet these priorities – e.g., what service models for what populations in what geographic </a:t>
            </a:r>
            <a:r>
              <a:rPr lang="en-US" altLang="en-US" sz="2500" dirty="0" smtClean="0">
                <a:latin typeface="Arial" panose="020B0604020202020204" pitchFamily="34" charset="0"/>
                <a:cs typeface="Arial" panose="020B0604020202020204" pitchFamily="34" charset="0"/>
              </a:rPr>
              <a:t>areas</a:t>
            </a:r>
          </a:p>
          <a:p>
            <a:pPr lvl="1">
              <a:lnSpc>
                <a:spcPct val="110000"/>
              </a:lnSpc>
              <a:spcBef>
                <a:spcPts val="0"/>
              </a:spcBef>
              <a:buClr>
                <a:schemeClr val="tx1"/>
              </a:buClr>
            </a:pPr>
            <a:r>
              <a:rPr lang="en-US" altLang="en-US" sz="2500" b="1" dirty="0" smtClean="0">
                <a:latin typeface="Arial" panose="020B0604020202020204" pitchFamily="34" charset="0"/>
                <a:cs typeface="Arial" panose="020B0604020202020204" pitchFamily="34" charset="0"/>
              </a:rPr>
              <a:t>Reallocations</a:t>
            </a:r>
            <a:r>
              <a:rPr lang="en-US" altLang="en-US" sz="2500" dirty="0" smtClean="0">
                <a:latin typeface="Arial" panose="020B0604020202020204" pitchFamily="34" charset="0"/>
                <a:cs typeface="Arial" panose="020B0604020202020204" pitchFamily="34" charset="0"/>
              </a:rPr>
              <a:t> during the year – including a rapid reallocation process to use near the end of the funding year</a:t>
            </a:r>
            <a:endParaRPr lang="en-US" altLang="en-US" sz="2500" dirty="0">
              <a:latin typeface="Arial" panose="020B0604020202020204" pitchFamily="34" charset="0"/>
              <a:cs typeface="Arial" panose="020B0604020202020204" pitchFamily="34" charset="0"/>
            </a:endParaRPr>
          </a:p>
          <a:p>
            <a:pPr>
              <a:lnSpc>
                <a:spcPct val="120000"/>
              </a:lnSpc>
            </a:pPr>
            <a:r>
              <a:rPr lang="en-US" b="1" dirty="0"/>
              <a:t>Decisions based on data</a:t>
            </a:r>
            <a:r>
              <a:rPr lang="en-US" dirty="0"/>
              <a:t>, not “impassioned pleas”</a:t>
            </a:r>
          </a:p>
          <a:p>
            <a:pPr>
              <a:lnSpc>
                <a:spcPct val="120000"/>
              </a:lnSpc>
            </a:pPr>
            <a:r>
              <a:rPr lang="en-US" b="1" dirty="0"/>
              <a:t>Ensure clarity: </a:t>
            </a:r>
            <a:r>
              <a:rPr lang="en-US" dirty="0"/>
              <a:t>resource allocation does not mean procurement – PC/B has NO involvement in selection of particular entities to provide services</a:t>
            </a:r>
            <a:endParaRPr lang="en-US" altLang="en-US" dirty="0"/>
          </a:p>
        </p:txBody>
      </p:sp>
      <p:sp>
        <p:nvSpPr>
          <p:cNvPr id="2" name="Slide Number Placeholder 1"/>
          <p:cNvSpPr>
            <a:spLocks noGrp="1"/>
          </p:cNvSpPr>
          <p:nvPr>
            <p:ph type="sldNum" sz="quarter" idx="12"/>
          </p:nvPr>
        </p:nvSpPr>
        <p:spPr/>
        <p:txBody>
          <a:bodyPr/>
          <a:lstStyle/>
          <a:p>
            <a:fld id="{3554D62F-44D0-4D4A-BF79-63F211B4356E}" type="slidenum">
              <a:rPr lang="en-US" smtClean="0"/>
              <a:pPr/>
              <a:t>44</a:t>
            </a:fld>
            <a:endParaRPr lang="en-US" dirty="0"/>
          </a:p>
        </p:txBody>
      </p:sp>
      <p:cxnSp>
        <p:nvCxnSpPr>
          <p:cNvPr id="5" name="Straight Connector 4" descr="line" title="line"/>
          <p:cNvCxnSpPr/>
          <p:nvPr/>
        </p:nvCxnSpPr>
        <p:spPr>
          <a:xfrm>
            <a:off x="534572" y="698689"/>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93481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92075"/>
            <a:ext cx="11065092" cy="1325563"/>
          </a:xfrm>
        </p:spPr>
        <p:txBody>
          <a:bodyPr>
            <a:normAutofit/>
          </a:bodyPr>
          <a:lstStyle/>
          <a:p>
            <a:r>
              <a:rPr lang="en-US" dirty="0" smtClean="0"/>
              <a:t>PSRA: Issues and Best Practices</a:t>
            </a:r>
            <a:endParaRPr lang="en-US" sz="3200" dirty="0"/>
          </a:p>
        </p:txBody>
      </p:sp>
      <p:sp>
        <p:nvSpPr>
          <p:cNvPr id="3" name="Content Placeholder 2"/>
          <p:cNvSpPr>
            <a:spLocks noGrp="1"/>
          </p:cNvSpPr>
          <p:nvPr>
            <p:ph idx="1"/>
          </p:nvPr>
        </p:nvSpPr>
        <p:spPr>
          <a:xfrm>
            <a:off x="618977" y="1417637"/>
            <a:ext cx="10958733" cy="5109771"/>
          </a:xfrm>
        </p:spPr>
        <p:txBody>
          <a:bodyPr>
            <a:normAutofit fontScale="85000" lnSpcReduction="20000"/>
          </a:bodyPr>
          <a:lstStyle/>
          <a:p>
            <a:pPr>
              <a:lnSpc>
                <a:spcPct val="120000"/>
              </a:lnSpc>
              <a:spcBef>
                <a:spcPts val="600"/>
              </a:spcBef>
            </a:pPr>
            <a:r>
              <a:rPr lang="en-US" sz="3200" dirty="0"/>
              <a:t>Provide data presentations and discussions throughout the year – not only at PSRA time</a:t>
            </a:r>
          </a:p>
          <a:p>
            <a:pPr>
              <a:lnSpc>
                <a:spcPct val="120000"/>
              </a:lnSpc>
              <a:spcBef>
                <a:spcPts val="600"/>
              </a:spcBef>
            </a:pPr>
            <a:r>
              <a:rPr lang="en-US" sz="3200" dirty="0" smtClean="0"/>
              <a:t>Use these data presentations as an opportunity for training on use of data in decision making</a:t>
            </a:r>
            <a:endParaRPr lang="en-US" sz="3200" dirty="0"/>
          </a:p>
          <a:p>
            <a:pPr>
              <a:lnSpc>
                <a:spcPct val="120000"/>
              </a:lnSpc>
              <a:spcBef>
                <a:spcPts val="600"/>
              </a:spcBef>
            </a:pPr>
            <a:r>
              <a:rPr lang="en-US" sz="3200" dirty="0"/>
              <a:t>Have a process to hear consumer needs and concerns during needs assessment, while avoiding “impassioned pleas” during </a:t>
            </a:r>
            <a:r>
              <a:rPr lang="en-US" sz="3200" dirty="0" smtClean="0"/>
              <a:t>PSRA meetings</a:t>
            </a:r>
            <a:endParaRPr lang="en-US" sz="3200" dirty="0"/>
          </a:p>
          <a:p>
            <a:pPr>
              <a:lnSpc>
                <a:spcPct val="120000"/>
              </a:lnSpc>
              <a:spcBef>
                <a:spcPts val="600"/>
              </a:spcBef>
            </a:pPr>
            <a:r>
              <a:rPr lang="en-US" sz="3200" dirty="0"/>
              <a:t>Have a policy and process to manage conflict of interest – and enforce it fully</a:t>
            </a:r>
          </a:p>
          <a:p>
            <a:pPr>
              <a:lnSpc>
                <a:spcPct val="120000"/>
              </a:lnSpc>
              <a:spcBef>
                <a:spcPts val="600"/>
              </a:spcBef>
            </a:pPr>
            <a:r>
              <a:rPr lang="en-US" sz="3200" dirty="0"/>
              <a:t>Ensure a process to weigh, summarize, compare, and use data to reach decisions</a:t>
            </a:r>
          </a:p>
          <a:p>
            <a:pPr marL="0" indent="0">
              <a:buNone/>
            </a:pPr>
            <a:endParaRPr lang="en-US" dirty="0"/>
          </a:p>
        </p:txBody>
      </p:sp>
      <p:sp>
        <p:nvSpPr>
          <p:cNvPr id="4" name="Slide Number Placeholder 3"/>
          <p:cNvSpPr>
            <a:spLocks noGrp="1"/>
          </p:cNvSpPr>
          <p:nvPr>
            <p:ph type="sldNum" sz="quarter" idx="12"/>
          </p:nvPr>
        </p:nvSpPr>
        <p:spPr/>
        <p:txBody>
          <a:bodyPr/>
          <a:lstStyle/>
          <a:p>
            <a:fld id="{3554D62F-44D0-4D4A-BF79-63F211B4356E}" type="slidenum">
              <a:rPr lang="en-US" smtClean="0"/>
              <a:pPr/>
              <a:t>45</a:t>
            </a:fld>
            <a:endParaRPr lang="en-US" dirty="0"/>
          </a:p>
        </p:txBody>
      </p:sp>
      <p:cxnSp>
        <p:nvCxnSpPr>
          <p:cNvPr id="5" name="Straight Connector 4" descr="line" title="line"/>
          <p:cNvCxnSpPr/>
          <p:nvPr/>
        </p:nvCxnSpPr>
        <p:spPr>
          <a:xfrm>
            <a:off x="618977" y="1050382"/>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39557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234" y="140576"/>
            <a:ext cx="10841182" cy="1325563"/>
          </a:xfrm>
        </p:spPr>
        <p:txBody>
          <a:bodyPr/>
          <a:lstStyle/>
          <a:p>
            <a:r>
              <a:rPr lang="en-US" dirty="0" smtClean="0"/>
              <a:t>Ensuring Fairness and Avoiding Grievances</a:t>
            </a:r>
            <a:endParaRPr lang="en-US" dirty="0"/>
          </a:p>
        </p:txBody>
      </p:sp>
      <p:sp>
        <p:nvSpPr>
          <p:cNvPr id="3" name="Content Placeholder 2"/>
          <p:cNvSpPr>
            <a:spLocks noGrp="1"/>
          </p:cNvSpPr>
          <p:nvPr>
            <p:ph idx="1"/>
          </p:nvPr>
        </p:nvSpPr>
        <p:spPr>
          <a:xfrm>
            <a:off x="512618" y="1466138"/>
            <a:ext cx="10841182" cy="4890211"/>
          </a:xfrm>
        </p:spPr>
        <p:txBody>
          <a:bodyPr/>
          <a:lstStyle/>
          <a:p>
            <a:r>
              <a:rPr lang="en-US" dirty="0" smtClean="0"/>
              <a:t>Every PC/B must have a grievance procedure regarding funding, and can face a grievance if the PSRA process does not follow established policies and procedures</a:t>
            </a:r>
          </a:p>
          <a:p>
            <a:r>
              <a:rPr lang="en-US" dirty="0" smtClean="0"/>
              <a:t>For a fair process that is unlikely to face a grievance:</a:t>
            </a:r>
          </a:p>
          <a:p>
            <a:pPr lvl="1"/>
            <a:r>
              <a:rPr lang="en-US" dirty="0" smtClean="0"/>
              <a:t>Have an updated, written PSRA process, guiding all steps from town halls through allocations – and follow it!</a:t>
            </a:r>
          </a:p>
          <a:p>
            <a:pPr lvl="1"/>
            <a:r>
              <a:rPr lang="en-US" dirty="0" smtClean="0"/>
              <a:t>Manage Conflict of Interest</a:t>
            </a:r>
          </a:p>
          <a:p>
            <a:pPr lvl="1"/>
            <a:r>
              <a:rPr lang="en-US" dirty="0" smtClean="0"/>
              <a:t>Involve the whole PC/B in decision making, ensuring diverse decision makers </a:t>
            </a:r>
          </a:p>
          <a:p>
            <a:pPr lvl="1"/>
            <a:r>
              <a:rPr lang="en-US" dirty="0" smtClean="0"/>
              <a:t>Ensure that members understand when they need to be advocates and when they must plan for all PLWH in the EMG/TGA</a:t>
            </a:r>
          </a:p>
        </p:txBody>
      </p:sp>
      <p:sp>
        <p:nvSpPr>
          <p:cNvPr id="4" name="Slide Number Placeholder 3"/>
          <p:cNvSpPr>
            <a:spLocks noGrp="1"/>
          </p:cNvSpPr>
          <p:nvPr>
            <p:ph type="sldNum" sz="quarter" idx="12"/>
          </p:nvPr>
        </p:nvSpPr>
        <p:spPr/>
        <p:txBody>
          <a:bodyPr/>
          <a:lstStyle/>
          <a:p>
            <a:fld id="{3554D62F-44D0-4D4A-BF79-63F211B4356E}" type="slidenum">
              <a:rPr lang="en-US" smtClean="0"/>
              <a:pPr/>
              <a:t>46</a:t>
            </a:fld>
            <a:endParaRPr lang="en-US" dirty="0"/>
          </a:p>
        </p:txBody>
      </p:sp>
      <p:cxnSp>
        <p:nvCxnSpPr>
          <p:cNvPr id="5" name="Straight Connector 4" descr="line" title="line"/>
          <p:cNvCxnSpPr/>
          <p:nvPr/>
        </p:nvCxnSpPr>
        <p:spPr>
          <a:xfrm>
            <a:off x="608001" y="1106653"/>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10912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p:nvPr>
        </p:nvSpPr>
        <p:spPr>
          <a:xfrm>
            <a:off x="548640" y="14003"/>
            <a:ext cx="10805160" cy="1143000"/>
          </a:xfrm>
        </p:spPr>
        <p:txBody>
          <a:bodyPr>
            <a:normAutofit/>
          </a:bodyPr>
          <a:lstStyle/>
          <a:p>
            <a:pPr eaLnBrk="1" hangingPunct="1"/>
            <a:r>
              <a:rPr lang="en-US" altLang="en-US" dirty="0"/>
              <a:t>Members as Advocates and Planners</a:t>
            </a:r>
          </a:p>
        </p:txBody>
      </p:sp>
      <p:sp>
        <p:nvSpPr>
          <p:cNvPr id="37892" name="Rectangle 3"/>
          <p:cNvSpPr>
            <a:spLocks noGrp="1" noChangeArrowheads="1"/>
          </p:cNvSpPr>
          <p:nvPr>
            <p:ph type="body" idx="1"/>
          </p:nvPr>
        </p:nvSpPr>
        <p:spPr>
          <a:xfrm>
            <a:off x="548640" y="1325277"/>
            <a:ext cx="10805160" cy="5396197"/>
          </a:xfrm>
        </p:spPr>
        <p:txBody>
          <a:bodyPr>
            <a:normAutofit/>
          </a:bodyPr>
          <a:lstStyle/>
          <a:p>
            <a:pPr eaLnBrk="1" hangingPunct="1"/>
            <a:r>
              <a:rPr lang="en-US" altLang="en-US" b="1" dirty="0" smtClean="0"/>
              <a:t>Members often </a:t>
            </a:r>
            <a:r>
              <a:rPr lang="en-US" altLang="en-US" b="1" dirty="0"/>
              <a:t>come as Advocates:</a:t>
            </a:r>
          </a:p>
          <a:p>
            <a:pPr lvl="1" eaLnBrk="1" hangingPunct="1"/>
            <a:r>
              <a:rPr lang="en-US" altLang="en-US" sz="2400" dirty="0" smtClean="0">
                <a:latin typeface="Arial" panose="020B0604020202020204" pitchFamily="34" charset="0"/>
                <a:cs typeface="Arial" panose="020B0604020202020204" pitchFamily="34" charset="0"/>
              </a:rPr>
              <a:t>Bring passion</a:t>
            </a:r>
            <a:endParaRPr lang="en-US" altLang="en-US" sz="2400" dirty="0">
              <a:latin typeface="Arial" panose="020B0604020202020204" pitchFamily="34" charset="0"/>
              <a:cs typeface="Arial" panose="020B0604020202020204" pitchFamily="34" charset="0"/>
            </a:endParaRPr>
          </a:p>
          <a:p>
            <a:pPr lvl="1" eaLnBrk="1" hangingPunct="1"/>
            <a:r>
              <a:rPr lang="en-US" altLang="en-US" sz="2400" dirty="0" smtClean="0">
                <a:latin typeface="Arial" panose="020B0604020202020204" pitchFamily="34" charset="0"/>
                <a:cs typeface="Arial" panose="020B0604020202020204" pitchFamily="34" charset="0"/>
              </a:rPr>
              <a:t>Provide a voice </a:t>
            </a:r>
            <a:r>
              <a:rPr lang="en-US" altLang="en-US" sz="2400" dirty="0">
                <a:latin typeface="Arial" panose="020B0604020202020204" pitchFamily="34" charset="0"/>
                <a:cs typeface="Arial" panose="020B0604020202020204" pitchFamily="34" charset="0"/>
              </a:rPr>
              <a:t>for their communities or for populations their organization </a:t>
            </a:r>
            <a:r>
              <a:rPr lang="en-US" altLang="en-US" sz="2400" dirty="0" smtClean="0">
                <a:latin typeface="Arial" panose="020B0604020202020204" pitchFamily="34" charset="0"/>
                <a:cs typeface="Arial" panose="020B0604020202020204" pitchFamily="34" charset="0"/>
              </a:rPr>
              <a:t>serves</a:t>
            </a:r>
          </a:p>
          <a:p>
            <a:pPr lvl="1" eaLnBrk="1" hangingPunct="1"/>
            <a:r>
              <a:rPr lang="en-US" altLang="en-US" sz="2400" dirty="0" smtClean="0">
                <a:latin typeface="Arial" panose="020B0604020202020204" pitchFamily="34" charset="0"/>
                <a:cs typeface="Arial" panose="020B0604020202020204" pitchFamily="34" charset="0"/>
              </a:rPr>
              <a:t>Also learn to advocate on behalf of other subpopulations that may be underrepresented in PC/B deliberations </a:t>
            </a:r>
            <a:endParaRPr lang="en-US" altLang="en-US" sz="2400" dirty="0">
              <a:latin typeface="Arial" panose="020B0604020202020204" pitchFamily="34" charset="0"/>
              <a:cs typeface="Arial" panose="020B0604020202020204" pitchFamily="34" charset="0"/>
            </a:endParaRPr>
          </a:p>
          <a:p>
            <a:pPr lvl="1" eaLnBrk="1" hangingPunct="1">
              <a:buFontTx/>
              <a:buNone/>
            </a:pPr>
            <a:endParaRPr lang="en-US" altLang="en-US" sz="800" dirty="0">
              <a:latin typeface="Arial" panose="020B0604020202020204" pitchFamily="34" charset="0"/>
              <a:cs typeface="Arial" panose="020B0604020202020204" pitchFamily="34" charset="0"/>
            </a:endParaRPr>
          </a:p>
          <a:p>
            <a:pPr eaLnBrk="1" hangingPunct="1"/>
            <a:r>
              <a:rPr lang="en-US" altLang="en-US" b="1" dirty="0"/>
              <a:t>Need to know when/how to be Planners:</a:t>
            </a:r>
          </a:p>
          <a:p>
            <a:pPr lvl="1" eaLnBrk="1" hangingPunct="1"/>
            <a:r>
              <a:rPr lang="en-US" altLang="en-US" sz="2400" dirty="0">
                <a:latin typeface="Arial" panose="020B0604020202020204" pitchFamily="34" charset="0"/>
                <a:cs typeface="Arial" panose="020B0604020202020204" pitchFamily="34" charset="0"/>
              </a:rPr>
              <a:t>Consider the entire community </a:t>
            </a:r>
          </a:p>
          <a:p>
            <a:pPr lvl="1" eaLnBrk="1" hangingPunct="1"/>
            <a:r>
              <a:rPr lang="en-US" altLang="en-US" sz="2400" dirty="0">
                <a:latin typeface="Arial" panose="020B0604020202020204" pitchFamily="34" charset="0"/>
                <a:cs typeface="Arial" panose="020B0604020202020204" pitchFamily="34" charset="0"/>
              </a:rPr>
              <a:t>Seek Win-Win versus Win-Lose</a:t>
            </a:r>
          </a:p>
          <a:p>
            <a:pPr lvl="1" eaLnBrk="1" hangingPunct="1"/>
            <a:r>
              <a:rPr lang="en-US" altLang="en-US" sz="2400" dirty="0">
                <a:latin typeface="Arial" panose="020B0604020202020204" pitchFamily="34" charset="0"/>
                <a:cs typeface="Arial" panose="020B0604020202020204" pitchFamily="34" charset="0"/>
              </a:rPr>
              <a:t>Listen to others/ask questions</a:t>
            </a:r>
          </a:p>
          <a:p>
            <a:pPr lvl="1" eaLnBrk="1" hangingPunct="1"/>
            <a:r>
              <a:rPr lang="en-US" altLang="en-US" sz="2400" dirty="0">
                <a:latin typeface="Arial" panose="020B0604020202020204" pitchFamily="34" charset="0"/>
                <a:cs typeface="Arial" panose="020B0604020202020204" pitchFamily="34" charset="0"/>
              </a:rPr>
              <a:t>Come prepared – review </a:t>
            </a:r>
            <a:r>
              <a:rPr lang="en-US" altLang="en-US" sz="2400" dirty="0" smtClean="0">
                <a:latin typeface="Arial" panose="020B0604020202020204" pitchFamily="34" charset="0"/>
                <a:cs typeface="Arial" panose="020B0604020202020204" pitchFamily="34" charset="0"/>
              </a:rPr>
              <a:t>data and </a:t>
            </a:r>
            <a:r>
              <a:rPr lang="en-US" altLang="en-US" sz="2400" dirty="0">
                <a:latin typeface="Arial" panose="020B0604020202020204" pitchFamily="34" charset="0"/>
                <a:cs typeface="Arial" panose="020B0604020202020204" pitchFamily="34" charset="0"/>
              </a:rPr>
              <a:t>reports; ask questions</a:t>
            </a:r>
          </a:p>
          <a:p>
            <a:pPr lvl="1" eaLnBrk="1" hangingPunct="1"/>
            <a:r>
              <a:rPr lang="en-US" altLang="en-US" sz="2400" dirty="0">
                <a:latin typeface="Arial" panose="020B0604020202020204" pitchFamily="34" charset="0"/>
                <a:cs typeface="Arial" panose="020B0604020202020204" pitchFamily="34" charset="0"/>
              </a:rPr>
              <a:t>Use data to make decisions – not “impassioned pleas”</a:t>
            </a:r>
          </a:p>
          <a:p>
            <a:pPr lvl="1" eaLnBrk="1" hangingPunct="1"/>
            <a:r>
              <a:rPr lang="en-US" altLang="en-US" sz="2400" dirty="0">
                <a:latin typeface="Arial" panose="020B0604020202020204" pitchFamily="34" charset="0"/>
                <a:cs typeface="Arial" panose="020B0604020202020204" pitchFamily="34" charset="0"/>
              </a:rPr>
              <a:t>Understand boundaries</a:t>
            </a:r>
          </a:p>
          <a:p>
            <a:pPr lvl="1" eaLnBrk="1" hangingPunct="1">
              <a:lnSpc>
                <a:spcPct val="90000"/>
              </a:lnSpc>
            </a:pPr>
            <a:endParaRPr lang="en-US" altLang="en-US" sz="2400" dirty="0"/>
          </a:p>
        </p:txBody>
      </p:sp>
      <p:sp>
        <p:nvSpPr>
          <p:cNvPr id="2" name="Slide Number Placeholder 1"/>
          <p:cNvSpPr>
            <a:spLocks noGrp="1"/>
          </p:cNvSpPr>
          <p:nvPr>
            <p:ph type="sldNum" sz="quarter" idx="12"/>
          </p:nvPr>
        </p:nvSpPr>
        <p:spPr/>
        <p:txBody>
          <a:bodyPr/>
          <a:lstStyle/>
          <a:p>
            <a:fld id="{3554D62F-44D0-4D4A-BF79-63F211B4356E}" type="slidenum">
              <a:rPr lang="en-US" smtClean="0"/>
              <a:pPr/>
              <a:t>47</a:t>
            </a:fld>
            <a:endParaRPr lang="en-US" dirty="0"/>
          </a:p>
        </p:txBody>
      </p:sp>
      <p:cxnSp>
        <p:nvCxnSpPr>
          <p:cNvPr id="5" name="Straight Connector 4" descr="line" title="line"/>
          <p:cNvCxnSpPr/>
          <p:nvPr/>
        </p:nvCxnSpPr>
        <p:spPr>
          <a:xfrm>
            <a:off x="548640" y="89563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49437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8520"/>
            <a:ext cx="10841182" cy="1156751"/>
          </a:xfrm>
        </p:spPr>
        <p:txBody>
          <a:bodyPr/>
          <a:lstStyle/>
          <a:p>
            <a:r>
              <a:rPr lang="en-US" dirty="0" smtClean="0"/>
              <a:t>Full-Group Discussion: Advocate or Planner</a:t>
            </a:r>
            <a:endParaRPr lang="en-US" dirty="0"/>
          </a:p>
        </p:txBody>
      </p:sp>
      <p:sp>
        <p:nvSpPr>
          <p:cNvPr id="3" name="Content Placeholder 2"/>
          <p:cNvSpPr>
            <a:spLocks noGrp="1"/>
          </p:cNvSpPr>
          <p:nvPr>
            <p:ph idx="1"/>
          </p:nvPr>
        </p:nvSpPr>
        <p:spPr>
          <a:xfrm>
            <a:off x="486987" y="1193406"/>
            <a:ext cx="11006318" cy="5310656"/>
          </a:xfrm>
          <a:ln w="28575">
            <a:solidFill>
              <a:srgbClr val="002060"/>
            </a:solidFill>
          </a:ln>
        </p:spPr>
        <p:txBody>
          <a:bodyPr>
            <a:normAutofit fontScale="92500" lnSpcReduction="20000"/>
          </a:bodyPr>
          <a:lstStyle/>
          <a:p>
            <a:pPr marL="0" indent="0">
              <a:lnSpc>
                <a:spcPct val="120000"/>
              </a:lnSpc>
              <a:buNone/>
            </a:pPr>
            <a:r>
              <a:rPr lang="en-US" b="1" dirty="0" smtClean="0"/>
              <a:t>Read the descriptions individually and consider:</a:t>
            </a:r>
          </a:p>
          <a:p>
            <a:pPr marL="0" indent="0">
              <a:lnSpc>
                <a:spcPct val="120000"/>
              </a:lnSpc>
              <a:buNone/>
            </a:pPr>
            <a:r>
              <a:rPr lang="en-US" sz="2700" b="1" dirty="0" smtClean="0"/>
              <a:t>Which situation(s) benefit from a PC/B member serving as an advocate? Which needs the member to act as a planner? Why are the needed roles different in these two situations?</a:t>
            </a:r>
          </a:p>
          <a:p>
            <a:pPr marL="514350" indent="-514350">
              <a:lnSpc>
                <a:spcPct val="110000"/>
              </a:lnSpc>
              <a:buFont typeface="+mj-lt"/>
              <a:buAutoNum type="arabicPeriod"/>
            </a:pPr>
            <a:r>
              <a:rPr lang="en-US" sz="2600" dirty="0" smtClean="0"/>
              <a:t>The PSRA committee is planning consumer town halls as input to PSRA. The committee is deciding to drop the town hall in Spanish this year, because of interpreter costs, even though 23% of PLWH in the jurisdiction are Hispanic/Latino. You are Latino.</a:t>
            </a:r>
          </a:p>
          <a:p>
            <a:pPr marL="514350" indent="-514350">
              <a:lnSpc>
                <a:spcPct val="110000"/>
              </a:lnSpc>
              <a:buFont typeface="+mj-lt"/>
              <a:buAutoNum type="arabicPeriod"/>
            </a:pPr>
            <a:r>
              <a:rPr lang="en-US" sz="2600" dirty="0" smtClean="0"/>
              <a:t>Data indicate a greatly decreased demand for mental health services under </a:t>
            </a:r>
            <a:r>
              <a:rPr lang="en-US" sz="2600" dirty="0" smtClean="0"/>
              <a:t>RWHAP Part </a:t>
            </a:r>
            <a:r>
              <a:rPr lang="en-US" sz="2600" dirty="0" smtClean="0"/>
              <a:t>A, apparently because more PLWH are receiving such services under Medicaid or private insurance, plus a local mental health center received a large grant from SAMHSA to provide services to </a:t>
            </a:r>
            <a:r>
              <a:rPr lang="en-US" sz="2600" dirty="0" smtClean="0"/>
              <a:t/>
            </a:r>
            <a:br>
              <a:rPr lang="en-US" sz="2600" dirty="0" smtClean="0"/>
            </a:br>
            <a:r>
              <a:rPr lang="en-US" sz="2600" dirty="0" smtClean="0"/>
              <a:t>PLWH</a:t>
            </a:r>
            <a:r>
              <a:rPr lang="en-US" sz="2600" dirty="0" smtClean="0"/>
              <a:t>. You </a:t>
            </a:r>
            <a:r>
              <a:rPr lang="en-US" sz="2600" dirty="0" smtClean="0"/>
              <a:t>have been </a:t>
            </a:r>
            <a:r>
              <a:rPr lang="en-US" sz="2600" dirty="0" smtClean="0"/>
              <a:t>getting mental health services through </a:t>
            </a:r>
            <a:r>
              <a:rPr lang="en-US" sz="2600" dirty="0" smtClean="0"/>
              <a:t/>
            </a:r>
            <a:br>
              <a:rPr lang="en-US" sz="2600" dirty="0" smtClean="0"/>
            </a:br>
            <a:r>
              <a:rPr lang="en-US" sz="2600" dirty="0" smtClean="0"/>
              <a:t>Part </a:t>
            </a:r>
            <a:r>
              <a:rPr lang="en-US" sz="2600" dirty="0" smtClean="0"/>
              <a:t>A and would </a:t>
            </a:r>
            <a:r>
              <a:rPr lang="en-US" sz="2600" dirty="0" smtClean="0"/>
              <a:t>hate to </a:t>
            </a:r>
            <a:r>
              <a:rPr lang="en-US" sz="2600" dirty="0" smtClean="0"/>
              <a:t>have to change providers.</a:t>
            </a:r>
          </a:p>
          <a:p>
            <a:pPr marL="514350" indent="-514350">
              <a:buFont typeface="+mj-lt"/>
              <a:buAutoNum type="arabicPeriod"/>
            </a:pPr>
            <a:endParaRPr lang="en-US" dirty="0"/>
          </a:p>
        </p:txBody>
      </p:sp>
      <p:sp>
        <p:nvSpPr>
          <p:cNvPr id="4" name="Slide Number Placeholder 3"/>
          <p:cNvSpPr>
            <a:spLocks noGrp="1"/>
          </p:cNvSpPr>
          <p:nvPr>
            <p:ph type="sldNum" sz="quarter" idx="12"/>
          </p:nvPr>
        </p:nvSpPr>
        <p:spPr>
          <a:xfrm>
            <a:off x="11616983" y="6356349"/>
            <a:ext cx="423203" cy="365125"/>
          </a:xfrm>
        </p:spPr>
        <p:txBody>
          <a:bodyPr/>
          <a:lstStyle/>
          <a:p>
            <a:fld id="{3554D62F-44D0-4D4A-BF79-63F211B4356E}" type="slidenum">
              <a:rPr lang="en-US" smtClean="0"/>
              <a:pPr/>
              <a:t>48</a:t>
            </a:fld>
            <a:endParaRPr lang="en-US" dirty="0"/>
          </a:p>
        </p:txBody>
      </p:sp>
      <p:cxnSp>
        <p:nvCxnSpPr>
          <p:cNvPr id="5" name="Straight Connector 4" descr="line" title="line"/>
          <p:cNvCxnSpPr/>
          <p:nvPr/>
        </p:nvCxnSpPr>
        <p:spPr>
          <a:xfrm>
            <a:off x="618977" y="1050382"/>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6" name="Content Placeholder 7" descr="two people at a table" title="imag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10320118" y="5528501"/>
            <a:ext cx="1235026" cy="1329499"/>
          </a:xfrm>
          <a:prstGeom prst="rect">
            <a:avLst/>
          </a:prstGeom>
          <a:ln w="28575">
            <a:solidFill>
              <a:srgbClr val="002060"/>
            </a:solidFill>
            <a:miter lim="800000"/>
            <a:headEnd/>
            <a:tailEnd/>
          </a:ln>
        </p:spPr>
      </p:pic>
    </p:spTree>
    <p:extLst>
      <p:ext uri="{BB962C8B-B14F-4D97-AF65-F5344CB8AC3E}">
        <p14:creationId xmlns:p14="http://schemas.microsoft.com/office/powerpoint/2010/main" val="26578307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365125"/>
            <a:ext cx="11177634" cy="1325563"/>
          </a:xfrm>
        </p:spPr>
        <p:txBody>
          <a:bodyPr/>
          <a:lstStyle/>
          <a:p>
            <a:pPr algn="ctr"/>
            <a:r>
              <a:rPr lang="en-US" dirty="0" smtClean="0"/>
              <a:t>Data Review and Reallocations</a:t>
            </a:r>
            <a:endParaRPr lang="en-US" dirty="0"/>
          </a:p>
        </p:txBody>
      </p:sp>
      <p:sp>
        <p:nvSpPr>
          <p:cNvPr id="4" name="Slide Number Placeholder 3"/>
          <p:cNvSpPr>
            <a:spLocks noGrp="1"/>
          </p:cNvSpPr>
          <p:nvPr>
            <p:ph type="sldNum" sz="quarter" idx="12"/>
          </p:nvPr>
        </p:nvSpPr>
        <p:spPr>
          <a:xfrm>
            <a:off x="9778218" y="6172201"/>
            <a:ext cx="2057400" cy="365125"/>
          </a:xfrm>
        </p:spPr>
        <p:txBody>
          <a:bodyPr/>
          <a:lstStyle/>
          <a:p>
            <a:fld id="{F9ECA865-404D-4A57-9AC1-FD3038CC100D}" type="slidenum">
              <a:rPr lang="en-US" smtClean="0"/>
              <a:pPr/>
              <a:t>49</a:t>
            </a:fld>
            <a:endParaRPr lang="en-US" dirty="0"/>
          </a:p>
        </p:txBody>
      </p:sp>
      <p:graphicFrame>
        <p:nvGraphicFramePr>
          <p:cNvPr id="5" name="Content Placeholder 3" descr="Comp Plan Review/Updates&#10;Annual Plan to Plan&#10;Epi Profile and Needs Assessment&#10;Review of all Data&#10;Priority Setting and Resource Allocation&#10;Data Review and Reallocation&#10;Evaluation and Planning Outcomes" title="diagram"/>
          <p:cNvGraphicFramePr>
            <a:graphicFrameLocks/>
          </p:cNvGraphicFramePr>
          <p:nvPr>
            <p:extLst>
              <p:ext uri="{D42A27DB-BD31-4B8C-83A1-F6EECF244321}">
                <p14:modId xmlns:p14="http://schemas.microsoft.com/office/powerpoint/2010/main" val="3041744065"/>
              </p:ext>
            </p:extLst>
          </p:nvPr>
        </p:nvGraphicFramePr>
        <p:xfrm>
          <a:off x="2038350" y="1828800"/>
          <a:ext cx="8001000" cy="4846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Connector 5" descr="line" title="line"/>
          <p:cNvCxnSpPr/>
          <p:nvPr/>
        </p:nvCxnSpPr>
        <p:spPr>
          <a:xfrm>
            <a:off x="745588" y="1345803"/>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0945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249" y="381000"/>
            <a:ext cx="10678551" cy="1143000"/>
          </a:xfrm>
        </p:spPr>
        <p:txBody>
          <a:bodyPr>
            <a:normAutofit/>
          </a:bodyPr>
          <a:lstStyle/>
          <a:p>
            <a:r>
              <a:rPr lang="en-US" dirty="0" smtClean="0"/>
              <a:t>Expectations for This Training</a:t>
            </a:r>
            <a:endParaRPr lang="en-US" dirty="0"/>
          </a:p>
        </p:txBody>
      </p:sp>
      <p:sp>
        <p:nvSpPr>
          <p:cNvPr id="3" name="Content Placeholder 2"/>
          <p:cNvSpPr>
            <a:spLocks noGrp="1"/>
          </p:cNvSpPr>
          <p:nvPr>
            <p:ph idx="1"/>
          </p:nvPr>
        </p:nvSpPr>
        <p:spPr>
          <a:xfrm>
            <a:off x="1055662" y="1713473"/>
            <a:ext cx="10100018" cy="4465634"/>
          </a:xfrm>
          <a:ln w="28575">
            <a:solidFill>
              <a:srgbClr val="002060"/>
            </a:solidFill>
          </a:ln>
        </p:spPr>
        <p:txBody>
          <a:bodyPr>
            <a:normAutofit/>
          </a:bodyPr>
          <a:lstStyle/>
          <a:p>
            <a:pPr marL="0" indent="0">
              <a:buNone/>
            </a:pPr>
            <a:r>
              <a:rPr lang="en-US" sz="3200" b="1" dirty="0" smtClean="0"/>
              <a:t>Share your responses to these questions in a small group. Choose a </a:t>
            </a:r>
            <a:r>
              <a:rPr lang="en-US" sz="3200" b="1" i="1" dirty="0" smtClean="0"/>
              <a:t>facilitator</a:t>
            </a:r>
            <a:r>
              <a:rPr lang="en-US" sz="3200" b="1" dirty="0" smtClean="0"/>
              <a:t> to coordinate the work and a </a:t>
            </a:r>
            <a:r>
              <a:rPr lang="en-US" sz="3200" b="1" i="1" dirty="0" smtClean="0"/>
              <a:t>recorder/reporter</a:t>
            </a:r>
            <a:r>
              <a:rPr lang="en-US" sz="3200" b="1" dirty="0" smtClean="0"/>
              <a:t> to summarize your group’s responses to the full group: </a:t>
            </a:r>
          </a:p>
          <a:p>
            <a:pPr marL="0" indent="0">
              <a:buNone/>
            </a:pPr>
            <a:r>
              <a:rPr lang="en-US" sz="3000" dirty="0" smtClean="0"/>
              <a:t>What are your most important expectations for this training:</a:t>
            </a:r>
          </a:p>
          <a:p>
            <a:r>
              <a:rPr lang="en-US" sz="3000" dirty="0" smtClean="0"/>
              <a:t>What do you most want to learn? </a:t>
            </a:r>
          </a:p>
          <a:p>
            <a:r>
              <a:rPr lang="en-US" sz="3000" dirty="0" smtClean="0"/>
              <a:t>What questions about the PC and planning            process do you most want answered?</a:t>
            </a:r>
          </a:p>
        </p:txBody>
      </p:sp>
      <p:pic>
        <p:nvPicPr>
          <p:cNvPr id="4" name="Content Placeholder 7" descr="Two people at a table" title="Imag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8807548" y="4633912"/>
            <a:ext cx="1905000" cy="1905000"/>
          </a:xfrm>
          <a:prstGeom prst="rect">
            <a:avLst/>
          </a:prstGeom>
          <a:ln w="28575">
            <a:solidFill>
              <a:srgbClr val="002060"/>
            </a:solidFill>
            <a:miter lim="800000"/>
            <a:headEnd/>
            <a:tailEnd/>
          </a:ln>
        </p:spPr>
      </p:pic>
      <p:sp>
        <p:nvSpPr>
          <p:cNvPr id="5" name="Slide Number Placeholder 4"/>
          <p:cNvSpPr>
            <a:spLocks noGrp="1"/>
          </p:cNvSpPr>
          <p:nvPr>
            <p:ph type="sldNum" sz="quarter" idx="12"/>
          </p:nvPr>
        </p:nvSpPr>
        <p:spPr/>
        <p:txBody>
          <a:bodyPr/>
          <a:lstStyle/>
          <a:p>
            <a:fld id="{3554D62F-44D0-4D4A-BF79-63F211B4356E}" type="slidenum">
              <a:rPr lang="en-US" smtClean="0"/>
              <a:pPr/>
              <a:t>5</a:t>
            </a:fld>
            <a:endParaRPr lang="en-US" dirty="0"/>
          </a:p>
        </p:txBody>
      </p:sp>
      <p:cxnSp>
        <p:nvCxnSpPr>
          <p:cNvPr id="6" name="Straight Connector 5" descr="line&#10;" title="line"/>
          <p:cNvCxnSpPr/>
          <p:nvPr/>
        </p:nvCxnSpPr>
        <p:spPr>
          <a:xfrm>
            <a:off x="689316" y="1312980"/>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92312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0"/>
            <a:ext cx="10841182" cy="1325563"/>
          </a:xfrm>
        </p:spPr>
        <p:txBody>
          <a:bodyPr/>
          <a:lstStyle/>
          <a:p>
            <a:r>
              <a:rPr lang="en-US" dirty="0" smtClean="0"/>
              <a:t>Expectations for Data </a:t>
            </a:r>
            <a:r>
              <a:rPr lang="en-US" dirty="0"/>
              <a:t>Review and </a:t>
            </a:r>
            <a:r>
              <a:rPr lang="en-US" dirty="0" smtClean="0"/>
              <a:t>Reallocations</a:t>
            </a:r>
            <a:endParaRPr lang="en-US" dirty="0"/>
          </a:p>
        </p:txBody>
      </p:sp>
      <p:sp>
        <p:nvSpPr>
          <p:cNvPr id="3" name="Content Placeholder 2"/>
          <p:cNvSpPr>
            <a:spLocks noGrp="1"/>
          </p:cNvSpPr>
          <p:nvPr>
            <p:ph idx="1"/>
          </p:nvPr>
        </p:nvSpPr>
        <p:spPr>
          <a:xfrm>
            <a:off x="608001" y="1325563"/>
            <a:ext cx="10745799" cy="4534487"/>
          </a:xfrm>
          <a:ln w="28575">
            <a:noFill/>
          </a:ln>
        </p:spPr>
        <p:txBody>
          <a:bodyPr>
            <a:noAutofit/>
          </a:bodyPr>
          <a:lstStyle/>
          <a:p>
            <a:r>
              <a:rPr lang="en-US" sz="3000" dirty="0"/>
              <a:t>Regular review of monthly expenditures by service category including over- and under-spending</a:t>
            </a:r>
          </a:p>
          <a:p>
            <a:r>
              <a:rPr lang="en-US" sz="3000" dirty="0"/>
              <a:t>Training to ensure that all </a:t>
            </a:r>
            <a:r>
              <a:rPr lang="en-US" sz="3000" dirty="0" smtClean="0"/>
              <a:t>PC/B </a:t>
            </a:r>
            <a:r>
              <a:rPr lang="en-US" sz="3000" dirty="0"/>
              <a:t>members can read and understand financial reports, with more extensive training for members of the responsible committee</a:t>
            </a:r>
          </a:p>
          <a:p>
            <a:r>
              <a:rPr lang="en-US" sz="3000" dirty="0"/>
              <a:t>Identification of trends in expenditures and service </a:t>
            </a:r>
            <a:r>
              <a:rPr lang="en-US" sz="3000" dirty="0" smtClean="0"/>
              <a:t>utilization – including any serious under- or over-expenditures</a:t>
            </a:r>
            <a:endParaRPr lang="en-US" sz="3000" dirty="0"/>
          </a:p>
          <a:p>
            <a:r>
              <a:rPr lang="en-US" sz="3000" dirty="0"/>
              <a:t>Rapid reallocation procedure, especially during last quarter, to ensure full expenditures</a:t>
            </a:r>
          </a:p>
        </p:txBody>
      </p:sp>
      <p:sp>
        <p:nvSpPr>
          <p:cNvPr id="4" name="Slide Number Placeholder 3"/>
          <p:cNvSpPr>
            <a:spLocks noGrp="1"/>
          </p:cNvSpPr>
          <p:nvPr>
            <p:ph type="sldNum" sz="quarter" idx="12"/>
          </p:nvPr>
        </p:nvSpPr>
        <p:spPr>
          <a:xfrm flipH="1">
            <a:off x="11258415" y="6217919"/>
            <a:ext cx="586580" cy="309489"/>
          </a:xfrm>
        </p:spPr>
        <p:txBody>
          <a:bodyPr/>
          <a:lstStyle/>
          <a:p>
            <a:fld id="{F9ECA865-404D-4A57-9AC1-FD3038CC100D}" type="slidenum">
              <a:rPr lang="en-US" smtClean="0"/>
              <a:pPr/>
              <a:t>50</a:t>
            </a:fld>
            <a:endParaRPr lang="en-US" dirty="0"/>
          </a:p>
        </p:txBody>
      </p:sp>
      <p:cxnSp>
        <p:nvCxnSpPr>
          <p:cNvPr id="5" name="Straight Connector 4" descr="line" title="line"/>
          <p:cNvCxnSpPr/>
          <p:nvPr/>
        </p:nvCxnSpPr>
        <p:spPr>
          <a:xfrm>
            <a:off x="608001" y="1022246"/>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752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572" y="78859"/>
            <a:ext cx="10841182" cy="1325563"/>
          </a:xfrm>
        </p:spPr>
        <p:txBody>
          <a:bodyPr/>
          <a:lstStyle/>
          <a:p>
            <a:r>
              <a:rPr lang="en-US" dirty="0" smtClean="0"/>
              <a:t>A Best Practice for Reallocations</a:t>
            </a:r>
            <a:endParaRPr lang="en-US" dirty="0"/>
          </a:p>
        </p:txBody>
      </p:sp>
      <p:sp>
        <p:nvSpPr>
          <p:cNvPr id="3" name="Content Placeholder 2"/>
          <p:cNvSpPr>
            <a:spLocks noGrp="1"/>
          </p:cNvSpPr>
          <p:nvPr>
            <p:ph idx="1"/>
          </p:nvPr>
        </p:nvSpPr>
        <p:spPr>
          <a:xfrm>
            <a:off x="703385" y="1249680"/>
            <a:ext cx="10650415" cy="4876800"/>
          </a:xfrm>
          <a:ln w="28575">
            <a:noFill/>
          </a:ln>
        </p:spPr>
        <p:txBody>
          <a:bodyPr>
            <a:normAutofit lnSpcReduction="10000"/>
          </a:bodyPr>
          <a:lstStyle/>
          <a:p>
            <a:pPr>
              <a:lnSpc>
                <a:spcPct val="100000"/>
              </a:lnSpc>
            </a:pPr>
            <a:r>
              <a:rPr lang="en-US" sz="2400" dirty="0" smtClean="0"/>
              <a:t>After the program receives its Notice of Grant Award and revises allocations, the PSRA committee reviews funding decisions and identifies service categories that would benefit from additional resources, overall or for particular service models or populations – e.g., funds to add community health workers as assistants to medical case managers to improve retention among specific subpopulations, additional funds for medical transportation to cover participation in support groups and enhance assistance to clients who live in outlying counties</a:t>
            </a:r>
          </a:p>
          <a:p>
            <a:pPr>
              <a:lnSpc>
                <a:spcPct val="100000"/>
              </a:lnSpc>
            </a:pPr>
            <a:r>
              <a:rPr lang="en-US" sz="2400" dirty="0" smtClean="0"/>
              <a:t>These priorities, including amounts and directives on use of funds, are provided to the recipient</a:t>
            </a:r>
          </a:p>
          <a:p>
            <a:pPr>
              <a:lnSpc>
                <a:spcPct val="100000"/>
              </a:lnSpc>
            </a:pPr>
            <a:r>
              <a:rPr lang="en-US" sz="2400" dirty="0" smtClean="0"/>
              <a:t>If funds become available and reallocations are necessary, the recipient is urged to recommend actions to address these priorities – which shortens the PC/B review process, since the recipient already knows the priorities</a:t>
            </a:r>
            <a:endParaRPr lang="en-US" sz="2400" dirty="0"/>
          </a:p>
        </p:txBody>
      </p:sp>
      <p:sp>
        <p:nvSpPr>
          <p:cNvPr id="4" name="Slide Number Placeholder 3"/>
          <p:cNvSpPr>
            <a:spLocks noGrp="1"/>
          </p:cNvSpPr>
          <p:nvPr>
            <p:ph type="sldNum" sz="quarter" idx="12"/>
          </p:nvPr>
        </p:nvSpPr>
        <p:spPr/>
        <p:txBody>
          <a:bodyPr/>
          <a:lstStyle/>
          <a:p>
            <a:fld id="{3554D62F-44D0-4D4A-BF79-63F211B4356E}" type="slidenum">
              <a:rPr lang="en-US" smtClean="0"/>
              <a:pPr/>
              <a:t>51</a:t>
            </a:fld>
            <a:endParaRPr lang="en-US" dirty="0"/>
          </a:p>
        </p:txBody>
      </p:sp>
      <p:cxnSp>
        <p:nvCxnSpPr>
          <p:cNvPr id="5" name="Straight Connector 4" descr="line" title="line"/>
          <p:cNvCxnSpPr/>
          <p:nvPr/>
        </p:nvCxnSpPr>
        <p:spPr>
          <a:xfrm>
            <a:off x="703385" y="1060932"/>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02391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365125"/>
            <a:ext cx="11121364" cy="1325563"/>
          </a:xfrm>
        </p:spPr>
        <p:txBody>
          <a:bodyPr/>
          <a:lstStyle/>
          <a:p>
            <a:pPr algn="ctr"/>
            <a:r>
              <a:rPr lang="en-US" dirty="0" smtClean="0"/>
              <a:t>Evaluation and Planning Outcomes</a:t>
            </a:r>
            <a:endParaRPr lang="en-US" dirty="0"/>
          </a:p>
        </p:txBody>
      </p:sp>
      <p:sp>
        <p:nvSpPr>
          <p:cNvPr id="3" name="Slide Number Placeholder 2"/>
          <p:cNvSpPr>
            <a:spLocks noGrp="1"/>
          </p:cNvSpPr>
          <p:nvPr>
            <p:ph type="sldNum" sz="quarter" idx="12"/>
          </p:nvPr>
        </p:nvSpPr>
        <p:spPr>
          <a:xfrm>
            <a:off x="9724293" y="6284743"/>
            <a:ext cx="2057400" cy="365125"/>
          </a:xfrm>
        </p:spPr>
        <p:txBody>
          <a:bodyPr/>
          <a:lstStyle/>
          <a:p>
            <a:fld id="{F9ECA865-404D-4A57-9AC1-FD3038CC100D}" type="slidenum">
              <a:rPr lang="en-US" smtClean="0"/>
              <a:pPr/>
              <a:t>52</a:t>
            </a:fld>
            <a:endParaRPr lang="en-US" dirty="0"/>
          </a:p>
        </p:txBody>
      </p:sp>
      <p:graphicFrame>
        <p:nvGraphicFramePr>
          <p:cNvPr id="5" name="Content Placeholder 3" descr="Comp Plan Review/Updates&#10;Annual Plan to Plan&#10;Epi Profile and Needs Assessment&#10;Review of all Data&#10;Priority Setting and Resource Allocation&#10;Data Review and Reallocation&#10;Evaluation and Planning Outcomes" title="Diagram"/>
          <p:cNvGraphicFramePr>
            <a:graphicFrameLocks/>
          </p:cNvGraphicFramePr>
          <p:nvPr>
            <p:extLst>
              <p:ext uri="{D42A27DB-BD31-4B8C-83A1-F6EECF244321}">
                <p14:modId xmlns:p14="http://schemas.microsoft.com/office/powerpoint/2010/main" val="1055965476"/>
              </p:ext>
            </p:extLst>
          </p:nvPr>
        </p:nvGraphicFramePr>
        <p:xfrm>
          <a:off x="2095500" y="1905000"/>
          <a:ext cx="8001000" cy="48466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Connector 5" descr="line" title="line"/>
          <p:cNvCxnSpPr/>
          <p:nvPr/>
        </p:nvCxnSpPr>
        <p:spPr>
          <a:xfrm>
            <a:off x="745002" y="1317668"/>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15841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912" y="167640"/>
            <a:ext cx="10930596" cy="960114"/>
          </a:xfrm>
        </p:spPr>
        <p:txBody>
          <a:bodyPr>
            <a:normAutofit/>
          </a:bodyPr>
          <a:lstStyle/>
          <a:p>
            <a:r>
              <a:rPr lang="en-US" dirty="0"/>
              <a:t>Expectations: Evaluation and Planning Outcomes</a:t>
            </a:r>
          </a:p>
        </p:txBody>
      </p:sp>
      <p:sp>
        <p:nvSpPr>
          <p:cNvPr id="3" name="Content Placeholder 2"/>
          <p:cNvSpPr>
            <a:spLocks noGrp="1"/>
          </p:cNvSpPr>
          <p:nvPr>
            <p:ph idx="1"/>
          </p:nvPr>
        </p:nvSpPr>
        <p:spPr>
          <a:xfrm>
            <a:off x="759655" y="1127754"/>
            <a:ext cx="10775853" cy="5546414"/>
          </a:xfrm>
        </p:spPr>
        <p:txBody>
          <a:bodyPr>
            <a:normAutofit/>
          </a:bodyPr>
          <a:lstStyle/>
          <a:p>
            <a:pPr>
              <a:lnSpc>
                <a:spcPct val="100000"/>
              </a:lnSpc>
              <a:spcBef>
                <a:spcPts val="600"/>
              </a:spcBef>
            </a:pPr>
            <a:r>
              <a:rPr lang="en-US" sz="2700" dirty="0"/>
              <a:t>Completes the updated planning cycle</a:t>
            </a:r>
          </a:p>
          <a:p>
            <a:pPr>
              <a:lnSpc>
                <a:spcPct val="100000"/>
              </a:lnSpc>
              <a:spcBef>
                <a:spcPts val="600"/>
              </a:spcBef>
            </a:pPr>
            <a:r>
              <a:rPr lang="en-US" sz="2700" dirty="0"/>
              <a:t>Includes a “review of variances” </a:t>
            </a:r>
          </a:p>
          <a:p>
            <a:pPr lvl="1">
              <a:lnSpc>
                <a:spcPct val="100000"/>
              </a:lnSpc>
              <a:spcBef>
                <a:spcPts val="0"/>
              </a:spcBef>
            </a:pPr>
            <a:r>
              <a:rPr lang="en-US" sz="2400" dirty="0">
                <a:latin typeface="Arial" panose="020B0604020202020204" pitchFamily="34" charset="0"/>
                <a:cs typeface="Arial" panose="020B0604020202020204" pitchFamily="34" charset="0"/>
              </a:rPr>
              <a:t>Actual versus planned services and performance (e.g., clients and subpopulations served, units of service, </a:t>
            </a:r>
            <a:r>
              <a:rPr lang="en-US" sz="2400" dirty="0" smtClean="0">
                <a:latin typeface="Arial" panose="020B0604020202020204" pitchFamily="34" charset="0"/>
                <a:cs typeface="Arial" panose="020B0604020202020204" pitchFamily="34" charset="0"/>
              </a:rPr>
              <a:t>expenditures)</a:t>
            </a:r>
            <a:endParaRPr lang="en-US" sz="2400" dirty="0">
              <a:latin typeface="Arial" panose="020B0604020202020204" pitchFamily="34" charset="0"/>
              <a:cs typeface="Arial" panose="020B0604020202020204" pitchFamily="34" charset="0"/>
            </a:endParaRPr>
          </a:p>
          <a:p>
            <a:pPr lvl="1">
              <a:lnSpc>
                <a:spcPct val="100000"/>
              </a:lnSpc>
              <a:spcBef>
                <a:spcPts val="0"/>
              </a:spcBef>
            </a:pPr>
            <a:r>
              <a:rPr lang="en-US" sz="2400" dirty="0">
                <a:latin typeface="Arial" panose="020B0604020202020204" pitchFamily="34" charset="0"/>
                <a:cs typeface="Arial" panose="020B0604020202020204" pitchFamily="34" charset="0"/>
              </a:rPr>
              <a:t>Actual versus planned quality measures and client/program outcomes </a:t>
            </a:r>
          </a:p>
          <a:p>
            <a:pPr>
              <a:lnSpc>
                <a:spcPct val="100000"/>
              </a:lnSpc>
              <a:spcBef>
                <a:spcPts val="600"/>
              </a:spcBef>
            </a:pPr>
            <a:r>
              <a:rPr lang="en-US" sz="2700" dirty="0" smtClean="0"/>
              <a:t>Requires comparing </a:t>
            </a:r>
            <a:r>
              <a:rPr lang="en-US" sz="2700" dirty="0"/>
              <a:t>PSRA-approved priorities and allocations vs. actual use of funds</a:t>
            </a:r>
          </a:p>
          <a:p>
            <a:pPr>
              <a:lnSpc>
                <a:spcPct val="100000"/>
              </a:lnSpc>
              <a:spcBef>
                <a:spcPts val="600"/>
              </a:spcBef>
            </a:pPr>
            <a:r>
              <a:rPr lang="en-US" sz="2700" dirty="0" smtClean="0"/>
              <a:t>Provides an assessment </a:t>
            </a:r>
            <a:r>
              <a:rPr lang="en-US" sz="2700" dirty="0"/>
              <a:t>of the planning process</a:t>
            </a:r>
          </a:p>
          <a:p>
            <a:pPr>
              <a:lnSpc>
                <a:spcPct val="100000"/>
              </a:lnSpc>
              <a:spcBef>
                <a:spcPts val="600"/>
              </a:spcBef>
            </a:pPr>
            <a:r>
              <a:rPr lang="en-US" sz="2700" dirty="0" smtClean="0"/>
              <a:t>Helps meet the requirements of the assessment </a:t>
            </a:r>
            <a:r>
              <a:rPr lang="en-US" sz="2700" dirty="0"/>
              <a:t>of the </a:t>
            </a:r>
            <a:r>
              <a:rPr lang="en-US" sz="2700" dirty="0" smtClean="0"/>
              <a:t>efficiency </a:t>
            </a:r>
            <a:r>
              <a:rPr lang="en-US" sz="2700" dirty="0"/>
              <a:t>of the administrative mechanism</a:t>
            </a:r>
          </a:p>
          <a:p>
            <a:pPr>
              <a:lnSpc>
                <a:spcPct val="100000"/>
              </a:lnSpc>
              <a:spcBef>
                <a:spcPts val="600"/>
              </a:spcBef>
            </a:pPr>
            <a:r>
              <a:rPr lang="en-US" sz="2700" dirty="0" smtClean="0"/>
              <a:t>Provides data for refining the </a:t>
            </a:r>
            <a:r>
              <a:rPr lang="en-US" sz="2700" dirty="0"/>
              <a:t>integrated plan where appropriate</a:t>
            </a:r>
          </a:p>
        </p:txBody>
      </p:sp>
      <p:sp>
        <p:nvSpPr>
          <p:cNvPr id="4" name="Slide Number Placeholder 3"/>
          <p:cNvSpPr>
            <a:spLocks noGrp="1"/>
          </p:cNvSpPr>
          <p:nvPr>
            <p:ph type="sldNum" sz="quarter" idx="12"/>
          </p:nvPr>
        </p:nvSpPr>
        <p:spPr/>
        <p:txBody>
          <a:bodyPr/>
          <a:lstStyle/>
          <a:p>
            <a:fld id="{3554D62F-44D0-4D4A-BF79-63F211B4356E}" type="slidenum">
              <a:rPr lang="en-US" smtClean="0"/>
              <a:pPr/>
              <a:t>53</a:t>
            </a:fld>
            <a:endParaRPr lang="en-US" dirty="0"/>
          </a:p>
        </p:txBody>
      </p:sp>
      <p:cxnSp>
        <p:nvCxnSpPr>
          <p:cNvPr id="5" name="Straight Connector 4" descr="line" title="line"/>
          <p:cNvCxnSpPr/>
          <p:nvPr/>
        </p:nvCxnSpPr>
        <p:spPr>
          <a:xfrm>
            <a:off x="604912" y="929634"/>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0636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0"/>
            <a:ext cx="10841182" cy="1038225"/>
          </a:xfrm>
        </p:spPr>
        <p:txBody>
          <a:bodyPr>
            <a:normAutofit/>
          </a:bodyPr>
          <a:lstStyle/>
          <a:p>
            <a:r>
              <a:rPr lang="en-US" dirty="0"/>
              <a:t>Key Planning Challenges</a:t>
            </a:r>
          </a:p>
        </p:txBody>
      </p:sp>
      <p:sp>
        <p:nvSpPr>
          <p:cNvPr id="3" name="Content Placeholder 2"/>
          <p:cNvSpPr>
            <a:spLocks noGrp="1"/>
          </p:cNvSpPr>
          <p:nvPr>
            <p:ph idx="1"/>
          </p:nvPr>
        </p:nvSpPr>
        <p:spPr>
          <a:xfrm>
            <a:off x="615035" y="1220787"/>
            <a:ext cx="10636348" cy="4953000"/>
          </a:xfrm>
        </p:spPr>
        <p:txBody>
          <a:bodyPr>
            <a:normAutofit/>
          </a:bodyPr>
          <a:lstStyle/>
          <a:p>
            <a:pPr marL="0" indent="0">
              <a:buNone/>
            </a:pPr>
            <a:r>
              <a:rPr lang="en-US" b="1" i="1" dirty="0" smtClean="0"/>
              <a:t>Insufficient</a:t>
            </a:r>
            <a:r>
              <a:rPr lang="en-US" b="1" dirty="0" smtClean="0"/>
              <a:t> PC/B and/or recipient:</a:t>
            </a:r>
          </a:p>
          <a:p>
            <a:r>
              <a:rPr lang="en-US" b="1" dirty="0" smtClean="0"/>
              <a:t>Knowledge:</a:t>
            </a:r>
            <a:r>
              <a:rPr lang="en-US" dirty="0" smtClean="0"/>
              <a:t> of community planning, RWHAP legislation, COI</a:t>
            </a:r>
          </a:p>
          <a:p>
            <a:r>
              <a:rPr lang="en-US" b="1" dirty="0" smtClean="0"/>
              <a:t>Skills: </a:t>
            </a:r>
            <a:r>
              <a:rPr lang="en-US" dirty="0" smtClean="0"/>
              <a:t>needs assessment, analysis &amp; use of data, group decision making, negotiations, group process</a:t>
            </a:r>
          </a:p>
          <a:p>
            <a:r>
              <a:rPr lang="en-US" b="1" dirty="0" smtClean="0"/>
              <a:t>Resources: </a:t>
            </a:r>
            <a:r>
              <a:rPr lang="en-US" dirty="0" smtClean="0"/>
              <a:t>for needs assessment, data analysis, PC/B staffing &amp; support</a:t>
            </a:r>
          </a:p>
          <a:p>
            <a:r>
              <a:rPr lang="en-US" b="1" dirty="0" smtClean="0"/>
              <a:t>Access to data: </a:t>
            </a:r>
            <a:r>
              <a:rPr lang="en-US" dirty="0" smtClean="0"/>
              <a:t>client characteristics, utilization, costs, service needs &amp; gaps</a:t>
            </a:r>
            <a:endParaRPr lang="en-US" b="1" dirty="0" smtClean="0"/>
          </a:p>
          <a:p>
            <a:endParaRPr lang="en-US" dirty="0"/>
          </a:p>
        </p:txBody>
      </p:sp>
      <p:sp>
        <p:nvSpPr>
          <p:cNvPr id="5" name="Slide Number Placeholder 4"/>
          <p:cNvSpPr>
            <a:spLocks noGrp="1"/>
          </p:cNvSpPr>
          <p:nvPr>
            <p:ph type="sldNum" sz="quarter" idx="12"/>
          </p:nvPr>
        </p:nvSpPr>
        <p:spPr/>
        <p:txBody>
          <a:bodyPr/>
          <a:lstStyle/>
          <a:p>
            <a:fld id="{3554D62F-44D0-4D4A-BF79-63F211B4356E}" type="slidenum">
              <a:rPr lang="en-US" smtClean="0"/>
              <a:pPr/>
              <a:t>54</a:t>
            </a:fld>
            <a:endParaRPr lang="en-US" dirty="0"/>
          </a:p>
        </p:txBody>
      </p:sp>
      <p:cxnSp>
        <p:nvCxnSpPr>
          <p:cNvPr id="8" name="Straight Connector 7" descr="line" title="line"/>
          <p:cNvCxnSpPr/>
          <p:nvPr/>
        </p:nvCxnSpPr>
        <p:spPr>
          <a:xfrm>
            <a:off x="512618" y="853434"/>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57490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160" y="111907"/>
            <a:ext cx="10841182" cy="1325563"/>
          </a:xfrm>
        </p:spPr>
        <p:txBody>
          <a:bodyPr/>
          <a:lstStyle/>
          <a:p>
            <a:r>
              <a:rPr lang="en-US" dirty="0" smtClean="0"/>
              <a:t>Discussion Re Planning Challenges</a:t>
            </a:r>
            <a:endParaRPr lang="en-US" dirty="0"/>
          </a:p>
        </p:txBody>
      </p:sp>
      <p:sp>
        <p:nvSpPr>
          <p:cNvPr id="3" name="Content Placeholder 2"/>
          <p:cNvSpPr>
            <a:spLocks noGrp="1"/>
          </p:cNvSpPr>
          <p:nvPr>
            <p:ph idx="1"/>
          </p:nvPr>
        </p:nvSpPr>
        <p:spPr>
          <a:xfrm>
            <a:off x="1019641" y="1437470"/>
            <a:ext cx="9861452" cy="4565790"/>
          </a:xfrm>
          <a:ln w="28575">
            <a:solidFill>
              <a:srgbClr val="002060"/>
            </a:solidFill>
          </a:ln>
        </p:spPr>
        <p:txBody>
          <a:bodyPr>
            <a:normAutofit lnSpcReduction="10000"/>
          </a:bodyPr>
          <a:lstStyle/>
          <a:p>
            <a:pPr marL="0" indent="0">
              <a:buNone/>
            </a:pPr>
            <a:r>
              <a:rPr lang="en-US" b="1" dirty="0" smtClean="0"/>
              <a:t>Discuss in pairs, then in the full group:</a:t>
            </a:r>
          </a:p>
          <a:p>
            <a:pPr marL="514350" indent="-514350">
              <a:buFont typeface="+mj-lt"/>
              <a:buAutoNum type="arabicPeriod"/>
            </a:pPr>
            <a:r>
              <a:rPr lang="en-US" dirty="0" smtClean="0"/>
              <a:t>Which of these challenges are most important for this PC/B?</a:t>
            </a:r>
          </a:p>
          <a:p>
            <a:pPr marL="514350" indent="-514350">
              <a:buFont typeface="+mj-lt"/>
              <a:buAutoNum type="arabicPeriod"/>
            </a:pPr>
            <a:r>
              <a:rPr lang="en-US" dirty="0" smtClean="0"/>
              <a:t>What can you to prevent, resolve, or minimize challenges related to each of these areas:</a:t>
            </a:r>
          </a:p>
          <a:p>
            <a:pPr lvl="1"/>
            <a:r>
              <a:rPr lang="en-US" dirty="0" smtClean="0">
                <a:latin typeface="Arial" panose="020B0604020202020204" pitchFamily="34" charset="0"/>
                <a:cs typeface="Arial" panose="020B0604020202020204" pitchFamily="34" charset="0"/>
              </a:rPr>
              <a:t>Knowledge?</a:t>
            </a:r>
          </a:p>
          <a:p>
            <a:pPr lvl="1"/>
            <a:r>
              <a:rPr lang="en-US" dirty="0" smtClean="0">
                <a:latin typeface="Arial" panose="020B0604020202020204" pitchFamily="34" charset="0"/>
                <a:cs typeface="Arial" panose="020B0604020202020204" pitchFamily="34" charset="0"/>
              </a:rPr>
              <a:t>Skills?</a:t>
            </a:r>
          </a:p>
          <a:p>
            <a:pPr lvl="1"/>
            <a:r>
              <a:rPr lang="en-US" dirty="0" smtClean="0">
                <a:latin typeface="Arial" panose="020B0604020202020204" pitchFamily="34" charset="0"/>
                <a:cs typeface="Arial" panose="020B0604020202020204" pitchFamily="34" charset="0"/>
              </a:rPr>
              <a:t>Resources?</a:t>
            </a:r>
          </a:p>
          <a:p>
            <a:pPr lvl="1"/>
            <a:r>
              <a:rPr lang="en-US" dirty="0" smtClean="0">
                <a:latin typeface="Arial" panose="020B0604020202020204" pitchFamily="34" charset="0"/>
                <a:cs typeface="Arial" panose="020B0604020202020204" pitchFamily="34" charset="0"/>
              </a:rPr>
              <a:t>Access to data?</a:t>
            </a:r>
          </a:p>
          <a:p>
            <a:pPr marL="514350" indent="-514350">
              <a:buFont typeface="+mj-lt"/>
              <a:buAutoNum type="arabicPeriod"/>
            </a:pPr>
            <a:r>
              <a:rPr lang="en-US" dirty="0" smtClean="0"/>
              <a:t>What should be the PC/B priorities in                  addressing these challenges?</a:t>
            </a:r>
          </a:p>
        </p:txBody>
      </p:sp>
      <p:sp>
        <p:nvSpPr>
          <p:cNvPr id="4" name="Slide Number Placeholder 3"/>
          <p:cNvSpPr>
            <a:spLocks noGrp="1"/>
          </p:cNvSpPr>
          <p:nvPr>
            <p:ph type="sldNum" sz="quarter" idx="12"/>
          </p:nvPr>
        </p:nvSpPr>
        <p:spPr/>
        <p:txBody>
          <a:bodyPr/>
          <a:lstStyle/>
          <a:p>
            <a:fld id="{3554D62F-44D0-4D4A-BF79-63F211B4356E}" type="slidenum">
              <a:rPr lang="en-US" smtClean="0"/>
              <a:pPr/>
              <a:t>55</a:t>
            </a:fld>
            <a:endParaRPr lang="en-US" dirty="0"/>
          </a:p>
        </p:txBody>
      </p:sp>
      <p:cxnSp>
        <p:nvCxnSpPr>
          <p:cNvPr id="5" name="Straight Connector 4" descr="line" title="line"/>
          <p:cNvCxnSpPr/>
          <p:nvPr/>
        </p:nvCxnSpPr>
        <p:spPr>
          <a:xfrm>
            <a:off x="625160" y="1084379"/>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pic>
        <p:nvPicPr>
          <p:cNvPr id="6" name="Picture 4" descr="meeting%20clip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2118" y="4024312"/>
            <a:ext cx="3228975"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893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1829" y="130078"/>
            <a:ext cx="8229600" cy="1143000"/>
          </a:xfrm>
        </p:spPr>
        <p:txBody>
          <a:bodyPr>
            <a:normAutofit/>
          </a:bodyPr>
          <a:lstStyle/>
          <a:p>
            <a:r>
              <a:rPr lang="en-US" dirty="0"/>
              <a:t>Discussion</a:t>
            </a:r>
            <a:r>
              <a:rPr lang="en-US" dirty="0" smtClean="0"/>
              <a:t>: Next Steps</a:t>
            </a:r>
            <a:endParaRPr lang="en-US" dirty="0"/>
          </a:p>
        </p:txBody>
      </p:sp>
      <p:sp>
        <p:nvSpPr>
          <p:cNvPr id="3" name="Content Placeholder 2"/>
          <p:cNvSpPr>
            <a:spLocks noGrp="1"/>
          </p:cNvSpPr>
          <p:nvPr>
            <p:ph idx="1"/>
          </p:nvPr>
        </p:nvSpPr>
        <p:spPr>
          <a:xfrm>
            <a:off x="1364566" y="1512511"/>
            <a:ext cx="9383151" cy="4241175"/>
          </a:xfrm>
          <a:ln w="28575">
            <a:solidFill>
              <a:srgbClr val="002060"/>
            </a:solidFill>
          </a:ln>
        </p:spPr>
        <p:txBody>
          <a:bodyPr>
            <a:normAutofit/>
          </a:bodyPr>
          <a:lstStyle/>
          <a:p>
            <a:pPr marL="0" indent="0">
              <a:buNone/>
            </a:pPr>
            <a:r>
              <a:rPr lang="en-US" b="1" dirty="0" smtClean="0"/>
              <a:t>Discuss in a small group, with a facilitator and a recorder/reporter, then report back to the full group:</a:t>
            </a:r>
          </a:p>
          <a:p>
            <a:pPr marL="514350" indent="-514350">
              <a:buFont typeface="+mj-lt"/>
              <a:buAutoNum type="arabicPeriod"/>
            </a:pPr>
            <a:r>
              <a:rPr lang="en-US" dirty="0" smtClean="0"/>
              <a:t>What action should the PC/B take to implement the planning cycle – identify up to 5 key tasks</a:t>
            </a:r>
          </a:p>
          <a:p>
            <a:pPr marL="514350" indent="-514350">
              <a:buFont typeface="+mj-lt"/>
              <a:buAutoNum type="arabicPeriod"/>
            </a:pPr>
            <a:r>
              <a:rPr lang="en-US" dirty="0" smtClean="0"/>
              <a:t>What committee or entity should be responsible for each of these tasks?</a:t>
            </a:r>
          </a:p>
          <a:p>
            <a:pPr marL="514350" indent="-514350">
              <a:buFont typeface="+mj-lt"/>
              <a:buAutoNum type="arabicPeriod"/>
            </a:pPr>
            <a:r>
              <a:rPr lang="en-US" dirty="0" smtClean="0"/>
              <a:t>What, if any, additional information or training does the PC/B need to implement the planning                   cycle?</a:t>
            </a:r>
            <a:endParaRPr lang="en-US" dirty="0"/>
          </a:p>
        </p:txBody>
      </p:sp>
      <p:pic>
        <p:nvPicPr>
          <p:cNvPr id="8" name="Content Placeholder 7" descr="two people at a table" title="imag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8510954" y="4886812"/>
            <a:ext cx="1834663" cy="1834663"/>
          </a:xfrm>
          <a:prstGeom prst="rect">
            <a:avLst/>
          </a:prstGeom>
          <a:ln w="28575">
            <a:solidFill>
              <a:srgbClr val="002060"/>
            </a:solidFill>
            <a:miter lim="800000"/>
            <a:headEnd/>
            <a:tailEnd/>
          </a:ln>
        </p:spPr>
      </p:pic>
      <p:sp>
        <p:nvSpPr>
          <p:cNvPr id="4" name="Slide Number Placeholder 3"/>
          <p:cNvSpPr>
            <a:spLocks noGrp="1"/>
          </p:cNvSpPr>
          <p:nvPr>
            <p:ph type="sldNum" sz="quarter" idx="12"/>
          </p:nvPr>
        </p:nvSpPr>
        <p:spPr/>
        <p:txBody>
          <a:bodyPr/>
          <a:lstStyle/>
          <a:p>
            <a:fld id="{3554D62F-44D0-4D4A-BF79-63F211B4356E}" type="slidenum">
              <a:rPr lang="en-US" smtClean="0"/>
              <a:pPr/>
              <a:t>56</a:t>
            </a:fld>
            <a:endParaRPr lang="en-US" dirty="0"/>
          </a:p>
        </p:txBody>
      </p:sp>
      <p:cxnSp>
        <p:nvCxnSpPr>
          <p:cNvPr id="6" name="Straight Connector 5" descr="line" title="line"/>
          <p:cNvCxnSpPr/>
          <p:nvPr/>
        </p:nvCxnSpPr>
        <p:spPr>
          <a:xfrm>
            <a:off x="703385" y="1051554"/>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747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618" y="1245479"/>
            <a:ext cx="10841182" cy="2392143"/>
          </a:xfrm>
        </p:spPr>
        <p:txBody>
          <a:bodyPr>
            <a:normAutofit/>
          </a:bodyPr>
          <a:lstStyle/>
          <a:p>
            <a:pPr algn="ctr"/>
            <a:r>
              <a:rPr lang="en-US" sz="4400" dirty="0" smtClean="0"/>
              <a:t>Community Planning </a:t>
            </a:r>
            <a:br>
              <a:rPr lang="en-US" sz="4400" dirty="0" smtClean="0"/>
            </a:br>
            <a:r>
              <a:rPr lang="en-US" sz="4400" dirty="0" smtClean="0"/>
              <a:t>in the </a:t>
            </a:r>
            <a:r>
              <a:rPr lang="en-US" sz="4400" dirty="0" smtClean="0"/>
              <a:t>RWHAP Part </a:t>
            </a:r>
            <a:r>
              <a:rPr lang="en-US" sz="4400" dirty="0" smtClean="0"/>
              <a:t>A Program</a:t>
            </a:r>
            <a:endParaRPr lang="en-US" sz="4400" dirty="0"/>
          </a:p>
        </p:txBody>
      </p:sp>
      <p:sp>
        <p:nvSpPr>
          <p:cNvPr id="4" name="Slide Number Placeholder 3"/>
          <p:cNvSpPr>
            <a:spLocks noGrp="1"/>
          </p:cNvSpPr>
          <p:nvPr>
            <p:ph type="sldNum" sz="quarter" idx="12"/>
          </p:nvPr>
        </p:nvSpPr>
        <p:spPr/>
        <p:txBody>
          <a:bodyPr/>
          <a:lstStyle/>
          <a:p>
            <a:fld id="{3554D62F-44D0-4D4A-BF79-63F211B4356E}" type="slidenum">
              <a:rPr lang="en-US" smtClean="0"/>
              <a:pPr/>
              <a:t>6</a:t>
            </a:fld>
            <a:endParaRPr lang="en-US" dirty="0"/>
          </a:p>
        </p:txBody>
      </p:sp>
      <p:pic>
        <p:nvPicPr>
          <p:cNvPr id="5" name="Picture 4" descr="line" title="lin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9900" y="3315359"/>
            <a:ext cx="8242300"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116373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978" y="152401"/>
            <a:ext cx="9658497" cy="1325563"/>
          </a:xfrm>
        </p:spPr>
        <p:txBody>
          <a:bodyPr>
            <a:normAutofit/>
          </a:bodyPr>
          <a:lstStyle/>
          <a:p>
            <a:r>
              <a:rPr lang="en-US" dirty="0" smtClean="0"/>
              <a:t>What is Community Planning?</a:t>
            </a:r>
            <a:endParaRPr lang="en-US" dirty="0"/>
          </a:p>
        </p:txBody>
      </p:sp>
      <p:sp>
        <p:nvSpPr>
          <p:cNvPr id="3" name="Content Placeholder 2"/>
          <p:cNvSpPr>
            <a:spLocks noGrp="1"/>
          </p:cNvSpPr>
          <p:nvPr>
            <p:ph idx="1"/>
          </p:nvPr>
        </p:nvSpPr>
        <p:spPr>
          <a:xfrm>
            <a:off x="337625" y="1477963"/>
            <a:ext cx="11493303" cy="5222642"/>
          </a:xfrm>
        </p:spPr>
        <p:txBody>
          <a:bodyPr>
            <a:normAutofit/>
          </a:bodyPr>
          <a:lstStyle/>
          <a:p>
            <a:pPr>
              <a:lnSpc>
                <a:spcPct val="100000"/>
              </a:lnSpc>
            </a:pPr>
            <a:r>
              <a:rPr lang="en-US" sz="2700" b="1" dirty="0" smtClean="0"/>
              <a:t>“Community </a:t>
            </a:r>
            <a:r>
              <a:rPr lang="en-US" sz="2700" b="1" dirty="0"/>
              <a:t>health planning </a:t>
            </a:r>
            <a:r>
              <a:rPr lang="en-US" sz="2700" b="0" dirty="0"/>
              <a:t>is a deliberate effort to involve the members of </a:t>
            </a:r>
            <a:r>
              <a:rPr lang="en-US" sz="2700" b="0" dirty="0" smtClean="0"/>
              <a:t>a geographically </a:t>
            </a:r>
            <a:r>
              <a:rPr lang="en-US" sz="2700" b="0" dirty="0"/>
              <a:t>defined community in an open public process designed to improve </a:t>
            </a:r>
            <a:r>
              <a:rPr lang="en-US" sz="2700" b="0" dirty="0" smtClean="0"/>
              <a:t>the availability</a:t>
            </a:r>
            <a:r>
              <a:rPr lang="en-US" sz="2700" b="0" dirty="0"/>
              <a:t>, accessibility, and quality of healthcare services in their community as </a:t>
            </a:r>
            <a:r>
              <a:rPr lang="en-US" sz="2700" b="0" dirty="0" smtClean="0"/>
              <a:t>a means </a:t>
            </a:r>
            <a:r>
              <a:rPr lang="en-US" sz="2700" b="0" dirty="0"/>
              <a:t>toward improving its health </a:t>
            </a:r>
            <a:r>
              <a:rPr lang="en-US" sz="2700" b="0" dirty="0" smtClean="0"/>
              <a:t>status</a:t>
            </a:r>
          </a:p>
          <a:p>
            <a:pPr>
              <a:lnSpc>
                <a:spcPct val="100000"/>
              </a:lnSpc>
              <a:spcAft>
                <a:spcPts val="600"/>
              </a:spcAft>
            </a:pPr>
            <a:r>
              <a:rPr lang="en-US" sz="2700" dirty="0" smtClean="0"/>
              <a:t>“That </a:t>
            </a:r>
            <a:r>
              <a:rPr lang="en-US" sz="2700" dirty="0"/>
              <a:t>public process </a:t>
            </a:r>
            <a:r>
              <a:rPr lang="en-US" sz="2700" b="0" dirty="0"/>
              <a:t>must provide </a:t>
            </a:r>
            <a:r>
              <a:rPr lang="en-US" sz="2700" b="0" dirty="0" smtClean="0"/>
              <a:t>broadly representative </a:t>
            </a:r>
            <a:r>
              <a:rPr lang="en-US" sz="2700" b="0" dirty="0"/>
              <a:t>mechanisms for identifying community needs, assessing capacity to </a:t>
            </a:r>
            <a:r>
              <a:rPr lang="en-US" sz="2700" b="0" dirty="0" smtClean="0"/>
              <a:t>meet those </a:t>
            </a:r>
            <a:r>
              <a:rPr lang="en-US" sz="2700" b="0" dirty="0"/>
              <a:t>needs, allocating resources, and resolving </a:t>
            </a:r>
            <a:r>
              <a:rPr lang="en-US" sz="2700" b="0" dirty="0" smtClean="0"/>
              <a:t>conflicts”</a:t>
            </a:r>
          </a:p>
          <a:p>
            <a:pPr marL="0" indent="0">
              <a:buNone/>
            </a:pPr>
            <a:endParaRPr lang="en-US" sz="1200" i="1" dirty="0"/>
          </a:p>
          <a:p>
            <a:pPr marL="0" indent="0">
              <a:buNone/>
            </a:pPr>
            <a:r>
              <a:rPr lang="en-US" sz="2400" i="1" dirty="0" smtClean="0"/>
              <a:t>Source</a:t>
            </a:r>
            <a:r>
              <a:rPr lang="en-US" sz="2400" i="1" dirty="0"/>
              <a:t>: </a:t>
            </a:r>
            <a:r>
              <a:rPr lang="en-US" sz="2400" dirty="0"/>
              <a:t>American Health Planning Association, “Community Planning,” John Stern, 2008;  </a:t>
            </a:r>
            <a:r>
              <a:rPr lang="en-US" sz="2400" u="sng" dirty="0">
                <a:solidFill>
                  <a:srgbClr val="7030A0"/>
                </a:solidFill>
              </a:rPr>
              <a:t>http://www.ahpanet.org/files/community_health_planning_09.pdf</a:t>
            </a:r>
          </a:p>
          <a:p>
            <a:endParaRPr lang="en-US" dirty="0"/>
          </a:p>
        </p:txBody>
      </p:sp>
      <p:sp>
        <p:nvSpPr>
          <p:cNvPr id="4" name="Slide Number Placeholder 3"/>
          <p:cNvSpPr>
            <a:spLocks noGrp="1"/>
          </p:cNvSpPr>
          <p:nvPr>
            <p:ph type="sldNum" sz="quarter" idx="12"/>
          </p:nvPr>
        </p:nvSpPr>
        <p:spPr/>
        <p:txBody>
          <a:bodyPr/>
          <a:lstStyle/>
          <a:p>
            <a:fld id="{3554D62F-44D0-4D4A-BF79-63F211B4356E}" type="slidenum">
              <a:rPr lang="en-US" smtClean="0"/>
              <a:pPr/>
              <a:t>7</a:t>
            </a:fld>
            <a:endParaRPr lang="en-US" dirty="0"/>
          </a:p>
        </p:txBody>
      </p:sp>
      <p:cxnSp>
        <p:nvCxnSpPr>
          <p:cNvPr id="5" name="Straight Connector 4" descr="line" title="line"/>
          <p:cNvCxnSpPr/>
          <p:nvPr/>
        </p:nvCxnSpPr>
        <p:spPr>
          <a:xfrm>
            <a:off x="703385" y="1113687"/>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8274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3383" y="197485"/>
            <a:ext cx="10841182" cy="1325563"/>
          </a:xfrm>
        </p:spPr>
        <p:txBody>
          <a:bodyPr/>
          <a:lstStyle/>
          <a:p>
            <a:pPr>
              <a:lnSpc>
                <a:spcPct val="100000"/>
              </a:lnSpc>
            </a:pPr>
            <a:r>
              <a:rPr lang="en-US" dirty="0" smtClean="0"/>
              <a:t>Central Role of Planning in the </a:t>
            </a:r>
            <a:br>
              <a:rPr lang="en-US" dirty="0" smtClean="0"/>
            </a:br>
            <a:r>
              <a:rPr lang="en-US" dirty="0" smtClean="0"/>
              <a:t>Ryan White HIV/AIDS Program</a:t>
            </a:r>
            <a:endParaRPr lang="en-US" dirty="0"/>
          </a:p>
        </p:txBody>
      </p:sp>
      <p:sp>
        <p:nvSpPr>
          <p:cNvPr id="3" name="Content Placeholder 2"/>
          <p:cNvSpPr>
            <a:spLocks noGrp="1"/>
          </p:cNvSpPr>
          <p:nvPr>
            <p:ph idx="1"/>
          </p:nvPr>
        </p:nvSpPr>
        <p:spPr>
          <a:xfrm>
            <a:off x="583383" y="1905001"/>
            <a:ext cx="11120937" cy="4191000"/>
          </a:xfrm>
        </p:spPr>
        <p:txBody>
          <a:bodyPr>
            <a:normAutofit/>
          </a:bodyPr>
          <a:lstStyle/>
          <a:p>
            <a:r>
              <a:rPr lang="en-US" dirty="0"/>
              <a:t>Captures the community’s experience and voice </a:t>
            </a:r>
          </a:p>
          <a:p>
            <a:r>
              <a:rPr lang="en-US" dirty="0" smtClean="0"/>
              <a:t>Provides </a:t>
            </a:r>
            <a:r>
              <a:rPr lang="en-US" dirty="0"/>
              <a:t>formalized opportunities/roles for continuous community input</a:t>
            </a:r>
          </a:p>
          <a:p>
            <a:r>
              <a:rPr lang="en-US" dirty="0" smtClean="0"/>
              <a:t>Provides multiple roles and opportunities for input and decision making for consumers </a:t>
            </a:r>
            <a:r>
              <a:rPr lang="en-US" dirty="0"/>
              <a:t>of Ryan White HIV/AIDS Program </a:t>
            </a:r>
            <a:r>
              <a:rPr lang="en-US" dirty="0" smtClean="0"/>
              <a:t>(RWHAP) services </a:t>
            </a:r>
            <a:r>
              <a:rPr lang="en-US" dirty="0"/>
              <a:t>and other PLWH</a:t>
            </a:r>
          </a:p>
          <a:p>
            <a:r>
              <a:rPr lang="en-US" dirty="0" smtClean="0"/>
              <a:t>Allows </a:t>
            </a:r>
            <a:r>
              <a:rPr lang="en-US" dirty="0"/>
              <a:t>for shaping </a:t>
            </a:r>
            <a:r>
              <a:rPr lang="en-US" dirty="0" smtClean="0"/>
              <a:t>a </a:t>
            </a:r>
            <a:r>
              <a:rPr lang="en-US" dirty="0"/>
              <a:t>system of HIV care </a:t>
            </a:r>
            <a:r>
              <a:rPr lang="en-US" dirty="0" smtClean="0"/>
              <a:t>at the local level, to reflect documented jurisdictional needs </a:t>
            </a:r>
            <a:r>
              <a:rPr lang="en-US" dirty="0"/>
              <a:t>and priorities</a:t>
            </a:r>
          </a:p>
          <a:p>
            <a:endParaRPr lang="en-US" dirty="0"/>
          </a:p>
        </p:txBody>
      </p:sp>
      <p:sp>
        <p:nvSpPr>
          <p:cNvPr id="4" name="Slide Number Placeholder 3"/>
          <p:cNvSpPr>
            <a:spLocks noGrp="1"/>
          </p:cNvSpPr>
          <p:nvPr>
            <p:ph type="sldNum" sz="quarter" idx="12"/>
          </p:nvPr>
        </p:nvSpPr>
        <p:spPr>
          <a:xfrm>
            <a:off x="11424565" y="6295391"/>
            <a:ext cx="457200" cy="365125"/>
          </a:xfrm>
        </p:spPr>
        <p:txBody>
          <a:bodyPr/>
          <a:lstStyle/>
          <a:p>
            <a:fld id="{F9ECA865-404D-4A57-9AC1-FD3038CC100D}" type="slidenum">
              <a:rPr lang="en-US" smtClean="0"/>
              <a:pPr/>
              <a:t>8</a:t>
            </a:fld>
            <a:endParaRPr lang="en-US" dirty="0"/>
          </a:p>
        </p:txBody>
      </p:sp>
      <p:cxnSp>
        <p:nvCxnSpPr>
          <p:cNvPr id="5" name="Straight Connector 4" descr="line" title="line"/>
          <p:cNvCxnSpPr/>
          <p:nvPr/>
        </p:nvCxnSpPr>
        <p:spPr>
          <a:xfrm>
            <a:off x="678766" y="1508975"/>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341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9317" y="0"/>
            <a:ext cx="9673883" cy="1143000"/>
          </a:xfrm>
        </p:spPr>
        <p:txBody>
          <a:bodyPr>
            <a:normAutofit/>
          </a:bodyPr>
          <a:lstStyle/>
          <a:p>
            <a:pPr>
              <a:lnSpc>
                <a:spcPct val="100000"/>
              </a:lnSpc>
            </a:pPr>
            <a:r>
              <a:rPr lang="en-US" dirty="0"/>
              <a:t>RWHAP </a:t>
            </a:r>
            <a:r>
              <a:rPr lang="en-US" dirty="0" smtClean="0"/>
              <a:t>Part A Planning Councils/Bodies</a:t>
            </a:r>
            <a:endParaRPr lang="en-US" dirty="0"/>
          </a:p>
        </p:txBody>
      </p:sp>
      <p:sp>
        <p:nvSpPr>
          <p:cNvPr id="3" name="Content Placeholder 2"/>
          <p:cNvSpPr>
            <a:spLocks noGrp="1"/>
          </p:cNvSpPr>
          <p:nvPr>
            <p:ph idx="1"/>
          </p:nvPr>
        </p:nvSpPr>
        <p:spPr>
          <a:xfrm>
            <a:off x="689317" y="1143000"/>
            <a:ext cx="10888393" cy="5395912"/>
          </a:xfrm>
        </p:spPr>
        <p:txBody>
          <a:bodyPr>
            <a:normAutofit/>
          </a:bodyPr>
          <a:lstStyle/>
          <a:p>
            <a:r>
              <a:rPr lang="en-US" sz="2600" dirty="0" smtClean="0"/>
              <a:t>Legislation requires EMAs to </a:t>
            </a:r>
            <a:r>
              <a:rPr lang="en-US" sz="2600" dirty="0"/>
              <a:t>have PCs established by the </a:t>
            </a:r>
            <a:r>
              <a:rPr lang="en-US" sz="2600" dirty="0" smtClean="0"/>
              <a:t>Chief Elected Official (CEO)</a:t>
            </a:r>
            <a:endParaRPr lang="en-US" sz="2600" dirty="0"/>
          </a:p>
          <a:p>
            <a:r>
              <a:rPr lang="en-US" sz="2600" dirty="0"/>
              <a:t>TGAs funded after 2006 </a:t>
            </a:r>
            <a:r>
              <a:rPr lang="en-US" sz="2600" dirty="0" smtClean="0"/>
              <a:t>are not </a:t>
            </a:r>
            <a:r>
              <a:rPr lang="en-US" sz="2600" dirty="0"/>
              <a:t>required to establish PCs if the CEO chooses another method for obtaining “community input (particularly from those with HIV)…for formulating the overall plan for priority setting and allocating funds from the grant”</a:t>
            </a:r>
          </a:p>
          <a:p>
            <a:pPr lvl="1"/>
            <a:r>
              <a:rPr lang="en-US" sz="2400" dirty="0"/>
              <a:t>2 of the 6 TGAs funded after 2006 chose not to have PCs</a:t>
            </a:r>
          </a:p>
          <a:p>
            <a:r>
              <a:rPr lang="en-US" sz="2600" dirty="0" smtClean="0"/>
              <a:t>PC requirement for all TGAs </a:t>
            </a:r>
            <a:r>
              <a:rPr lang="en-US" sz="2600" dirty="0"/>
              <a:t>ended as of FY 2014</a:t>
            </a:r>
          </a:p>
          <a:p>
            <a:r>
              <a:rPr lang="en-US" sz="2600" dirty="0"/>
              <a:t>In December 2013, DMHAP strongly urged TGAs to maintain PCs as described in the legislation</a:t>
            </a:r>
          </a:p>
          <a:p>
            <a:pPr lvl="1"/>
            <a:r>
              <a:rPr lang="en-US" sz="2400" dirty="0"/>
              <a:t>All </a:t>
            </a:r>
            <a:r>
              <a:rPr lang="en-US" sz="2400" dirty="0" smtClean="0"/>
              <a:t>26 TGAs that had PCs have </a:t>
            </a:r>
            <a:r>
              <a:rPr lang="en-US" sz="2400" dirty="0"/>
              <a:t>maintained </a:t>
            </a:r>
            <a:r>
              <a:rPr lang="en-US" sz="2400" dirty="0" smtClean="0"/>
              <a:t>them</a:t>
            </a:r>
          </a:p>
          <a:p>
            <a:pPr lvl="1"/>
            <a:r>
              <a:rPr lang="en-US" sz="2400" dirty="0" smtClean="0"/>
              <a:t>All PCs are expected to meet requirements as specified in the legislation and in HAB/DMHAP policies and guidances</a:t>
            </a:r>
            <a:endParaRPr lang="en-US" sz="2400" dirty="0"/>
          </a:p>
        </p:txBody>
      </p:sp>
      <p:sp>
        <p:nvSpPr>
          <p:cNvPr id="4" name="Slide Number Placeholder 3"/>
          <p:cNvSpPr>
            <a:spLocks noGrp="1"/>
          </p:cNvSpPr>
          <p:nvPr>
            <p:ph type="sldNum" sz="quarter" idx="12"/>
          </p:nvPr>
        </p:nvSpPr>
        <p:spPr/>
        <p:txBody>
          <a:bodyPr/>
          <a:lstStyle/>
          <a:p>
            <a:fld id="{3554D62F-44D0-4D4A-BF79-63F211B4356E}" type="slidenum">
              <a:rPr lang="en-US" smtClean="0"/>
              <a:pPr/>
              <a:t>9</a:t>
            </a:fld>
            <a:endParaRPr lang="en-US" dirty="0"/>
          </a:p>
        </p:txBody>
      </p:sp>
      <p:cxnSp>
        <p:nvCxnSpPr>
          <p:cNvPr id="5" name="Straight Connector 4" descr="line" title="line"/>
          <p:cNvCxnSpPr/>
          <p:nvPr/>
        </p:nvCxnSpPr>
        <p:spPr>
          <a:xfrm>
            <a:off x="808305" y="937121"/>
            <a:ext cx="10650415"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290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622</TotalTime>
  <Words>4717</Words>
  <Application>Microsoft Office PowerPoint</Application>
  <PresentationFormat>Custom</PresentationFormat>
  <Paragraphs>626</Paragraphs>
  <Slides>56</Slides>
  <Notes>36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Office Theme</vt:lpstr>
      <vt:lpstr>Planning 101:  Model Training Session on The Ryan White HIV/AIDS Program Part  A Planning Cycle  </vt:lpstr>
      <vt:lpstr>Introduction/Background</vt:lpstr>
      <vt:lpstr>Why This Session?</vt:lpstr>
      <vt:lpstr>Session Objectives</vt:lpstr>
      <vt:lpstr>Expectations for This Training</vt:lpstr>
      <vt:lpstr>Community Planning  in the RWHAP Part A Program</vt:lpstr>
      <vt:lpstr>What is Community Planning?</vt:lpstr>
      <vt:lpstr>Central Role of Planning in the  Ryan White HIV/AIDS Program</vt:lpstr>
      <vt:lpstr>RWHAP Part A Planning Councils/Bodies</vt:lpstr>
      <vt:lpstr>Uniqueness of Planning Councils</vt:lpstr>
      <vt:lpstr>DMHAP’s Suggested Guiding Principles  for RWHAP Planning</vt:lpstr>
      <vt:lpstr>PC/B Roles and Responsibilities</vt:lpstr>
      <vt:lpstr> </vt:lpstr>
      <vt:lpstr>Full-Group Discussion:  Other Community Planning Experience</vt:lpstr>
      <vt:lpstr>Best Practices for Planning</vt:lpstr>
      <vt:lpstr>Best Practices for Planning, Cont.</vt:lpstr>
      <vt:lpstr>Benefits of a Planning Cycle</vt:lpstr>
      <vt:lpstr>Prevention-Care Cooperation</vt:lpstr>
      <vt:lpstr> </vt:lpstr>
      <vt:lpstr>An Updated Annual  Planning Cycle for RWHAP  Part A Planning Councils/Bodies</vt:lpstr>
      <vt:lpstr>Updated Annual Planning Cycle</vt:lpstr>
      <vt:lpstr>Updated Annual Planning Cycle</vt:lpstr>
      <vt:lpstr>Feedback Loop</vt:lpstr>
      <vt:lpstr>Comprehensive Plan Review/Updates</vt:lpstr>
      <vt:lpstr>Expectations for Comprehensive Plan</vt:lpstr>
      <vt:lpstr>Expectations for Comprehensive Plan, Cont. </vt:lpstr>
      <vt:lpstr>   Discussion: Using Our Plan</vt:lpstr>
      <vt:lpstr>Annual Plan to Plan</vt:lpstr>
      <vt:lpstr>Expectations for Annual Workplan</vt:lpstr>
      <vt:lpstr>Sample Work Plan Format</vt:lpstr>
      <vt:lpstr>Epi Profile and  Needs Assessment</vt:lpstr>
      <vt:lpstr>Expectations for Epi Profile</vt:lpstr>
      <vt:lpstr>Expectations: Needs Assessment</vt:lpstr>
      <vt:lpstr>Needs Assessment: Challenges</vt:lpstr>
      <vt:lpstr>Needs Assessment: Best Practices</vt:lpstr>
      <vt:lpstr>               Reflection on Needs Assessment</vt:lpstr>
      <vt:lpstr>Review of Data</vt:lpstr>
      <vt:lpstr>Data Needs for Ryan White Planning</vt:lpstr>
      <vt:lpstr>Review/Comparing of Data from Multiple Sources</vt:lpstr>
      <vt:lpstr>Expectations: Access to &amp; Use of Data</vt:lpstr>
      <vt:lpstr>Expectations: Review of All Data</vt:lpstr>
      <vt:lpstr>Activity: Scenario</vt:lpstr>
      <vt:lpstr>Priority Setting and Resource Allocations (PSRA)</vt:lpstr>
      <vt:lpstr>Expectations: PSRA</vt:lpstr>
      <vt:lpstr>PSRA: Issues and Best Practices</vt:lpstr>
      <vt:lpstr>Ensuring Fairness and Avoiding Grievances</vt:lpstr>
      <vt:lpstr>Members as Advocates and Planners</vt:lpstr>
      <vt:lpstr>Full-Group Discussion: Advocate or Planner</vt:lpstr>
      <vt:lpstr>Data Review and Reallocations</vt:lpstr>
      <vt:lpstr>Expectations for Data Review and Reallocations</vt:lpstr>
      <vt:lpstr>A Best Practice for Reallocations</vt:lpstr>
      <vt:lpstr>Evaluation and Planning Outcomes</vt:lpstr>
      <vt:lpstr>Expectations: Evaluation and Planning Outcomes</vt:lpstr>
      <vt:lpstr>Key Planning Challenges</vt:lpstr>
      <vt:lpstr>Discussion Re Planning Challenges</vt:lpstr>
      <vt:lpstr>Discussion: 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dc:creator>
  <cp:lastModifiedBy>Emily</cp:lastModifiedBy>
  <cp:revision>76</cp:revision>
  <cp:lastPrinted>2017-04-19T17:31:15Z</cp:lastPrinted>
  <dcterms:created xsi:type="dcterms:W3CDTF">2017-03-22T20:14:35Z</dcterms:created>
  <dcterms:modified xsi:type="dcterms:W3CDTF">2018-01-30T16:58:04Z</dcterms:modified>
</cp:coreProperties>
</file>