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26.xml" ContentType="application/vnd.openxmlformats-officedocument.presentationml.notesSlide+xml"/>
  <Override PartName="/ppt/tags/tag30.xml" ContentType="application/vnd.openxmlformats-officedocument.presentationml.tags+xml"/>
  <Override PartName="/ppt/notesSlides/notesSlide27.xml" ContentType="application/vnd.openxmlformats-officedocument.presentationml.notesSlide+xml"/>
  <Override PartName="/ppt/tags/tag31.xml" ContentType="application/vnd.openxmlformats-officedocument.presentationml.tags+xml"/>
  <Override PartName="/ppt/notesSlides/notesSlide28.xml" ContentType="application/vnd.openxmlformats-officedocument.presentationml.notesSlide+xml"/>
  <Override PartName="/ppt/tags/tag32.xml" ContentType="application/vnd.openxmlformats-officedocument.presentationml.tags+xml"/>
  <Override PartName="/ppt/notesSlides/notesSlide29.xml" ContentType="application/vnd.openxmlformats-officedocument.presentationml.notesSlide+xml"/>
  <Override PartName="/ppt/tags/tag33.xml" ContentType="application/vnd.openxmlformats-officedocument.presentationml.tags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3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tags/tag37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93" r:id="rId2"/>
    <p:sldId id="294" r:id="rId3"/>
    <p:sldId id="256" r:id="rId4"/>
    <p:sldId id="28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57" r:id="rId35"/>
    <p:sldId id="289" r:id="rId36"/>
    <p:sldId id="290" r:id="rId37"/>
    <p:sldId id="291" r:id="rId38"/>
  </p:sldIdLst>
  <p:sldSz cx="12192000" cy="6858000"/>
  <p:notesSz cx="6985000" cy="9283700"/>
  <p:custDataLst>
    <p:tags r:id="rId4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8"/>
    <p:restoredTop sz="93197" autoAdjust="0"/>
  </p:normalViewPr>
  <p:slideViewPr>
    <p:cSldViewPr>
      <p:cViewPr varScale="1">
        <p:scale>
          <a:sx n="65" d="100"/>
          <a:sy n="65" d="100"/>
        </p:scale>
        <p:origin x="96" y="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382" y="-10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4D201925-A0AF-424C-963B-2F8F0B2313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NQC TQC Training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F2067595-6FFA-1F4B-A67B-96EC1C9E1BA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Module 3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1AE7D89-A62D-5A4A-8507-4E818C7A372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2D5079D-F26F-AE4C-B986-35407F1F56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ACB89B7-A31D-6A4D-9F1B-B1DEC96B471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8463" y="696913"/>
            <a:ext cx="6188075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E6BD6475-F403-8841-9CE4-9060D71057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21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AA106269-40E8-B342-8786-B05FFAAB7B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AEDE8FA8-30A9-B74E-8E63-256509221C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3A71BE-73DF-4542-B698-5305743EB9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D8A79605-480C-4046-B506-F4EE866292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8C1C282-7E55-1E48-B36D-B176756BC330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E9334308-1DA7-B54C-A83F-87893BD86D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75D9F58-A6B2-A34A-AD20-98F3622C7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E557AA9B-CBFE-2A49-BFAD-54EB08F6D2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D7FACD2-94E0-6E44-899B-C04191421A37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42DD626F-7E84-1746-BBCA-8D0CC7474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1FEDAC8-58FF-6846-AB06-47DA202C0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/>
              <a:t>Arthur Ashe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0749D34F-D558-5C44-B096-3FE0E952E0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C27D43E-3CA3-2C4F-B790-679049268951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E6D6643E-4CC1-6642-87C8-0FE378B21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525A194-989E-4949-9F85-925BEA697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Greg Louganis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0E70BDDE-D501-1B40-A806-C83D905EB2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AEA3177-1984-BA45-8ECA-66E7C631F63B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50B0FD8-A4DF-3B4F-986B-EABB608171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4D8933B-6215-CC44-A5AD-B927EB8EE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Continuous Quality Improvement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37F602CE-A708-914B-93D2-D938EF6327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C2820C5-28E4-A64E-9DE9-A0A65175C9D8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4E31A7A-234C-804C-9BD8-F89F3A1231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F83B6D8-7B4F-1648-A4F0-20E5F7450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Plan Do Study Act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2B97A8A4-6217-4C4A-BFAC-5EC3F6F907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AB40312-D0EB-A04D-99A7-C80C91DAA4A4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44FB25D9-8852-1346-A7BA-854CD42CBC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3A52D55-83D1-EA48-9DDC-8F845E9BC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/>
              <a:t>Health Insurance Portability and Accountability Act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39BCBF46-31D8-B14A-A67F-262B808DC7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332C7D9-335A-A04F-94BA-3DDD4099597E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76EFCBFE-F5A6-D546-BB1E-2F0FA8EF50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DF469F7-B5E1-764F-9823-D1DF59DA1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National Quality Center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5BDFB0CA-77D7-B243-A161-C3A8377885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885D065-D336-CC43-8977-6A69E304CEAF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B136F725-321F-BA4A-B350-1F9FDF35A0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66EE65A-F046-AA45-ADC1-8575195272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Health Resources and Services Administration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AC124E1B-F4F8-7447-AA0E-587E7406EF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B300D99-579D-104F-B917-8FC468E1A5A5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21687A6E-B176-C44A-99BE-3E0E00E3C9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14F4B53-86BD-6B4A-94A9-31EF992744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Syphilis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275B1C4B-5135-FD4B-820A-E111857DF1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CAC2BB7-0E65-BF49-A642-B7B9443E06F4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2FA0FF69-2BD4-B34A-AA35-331D5C178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85200FA-1067-4646-B029-7FF6034BE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Prophylaxis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9C8735D5-C2BC-9843-B001-9F0C9AEB0C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4D61C72-0F86-BD42-8789-480CB3CB2632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205C6D9F-6ECC-D142-BE7A-81EDE1088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91D2EC0-56E4-2C41-AE34-268237A779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/>
              <a:t>90 days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33AEC84C-E5E9-3246-A460-C2822E995A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B15E938-F3DF-074A-80AF-166AED76077B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8A3602A0-A2E6-0943-8F8F-FA57F177A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A24B28E-8BF3-B643-A36D-509886867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D076670D-5766-074E-96AE-50A112DE50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6526A79-D902-714D-B668-CD067C1C3B1E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50FBC32E-CB9D-DF46-8B61-B1E351BAA0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867CB29-3929-EF4B-9ECC-A3E8CBA68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/>
              <a:t>AIDS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9EEDCDE8-BCC0-C748-937F-F7A9A84A79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6BC0904-60BD-974D-987D-F7E9F61EE6C6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58EE99C2-5DCB-C24B-BFAC-5172BB2567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1B69DFD-5939-4442-BB1C-167383D61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200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2967524D-4853-AE4A-8467-EF0514F3F4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D9CCA08-0E93-A041-A26F-EB5B43A34D39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04AF62E-CBB3-1B4D-870C-1358950DA5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3CD4B12-8D43-C249-9AC8-00D628C99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/>
              <a:t>A. 400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8FB1F30C-0DF0-9D47-9378-17BC02A3B7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E1405C7-19A8-814A-BA4F-2E91A55E636A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14EDD568-D1C9-4542-8790-407442562B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AA9C254-82A0-F343-985B-E63EDF605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A referral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BF457CA7-D73C-A04B-AE0D-25B6AF08D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B188302-579B-A341-B503-5BA947924FF0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DBAE4F86-1B67-454A-8670-41786D2EA4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1F6937F-7FB1-DD4B-8334-BC82377AB5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Adherence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45235D5F-F588-B546-B30C-EAEF25700C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8CB411F-F21B-D145-9690-463A3C46721B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E339604-F545-7C41-A329-206140062C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0568539-CC36-E640-A54C-A3B1A49F4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Bactrim, Dapsone, any others???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413D5C8D-BFC5-4A4D-856E-D8433FDF8C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1DF98F3-35F2-9B4F-83E8-AE3777D57D8A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715973E6-9A70-E740-BC4F-1E777533A4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3909022-EBDA-0543-9E17-2417B9269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Liver function test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F61A6538-B989-DA46-BD30-861A447584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1EF78F8-42EA-B346-9C7F-743DE46217DF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8E4AA87D-AB07-BA4B-9351-309E7464B9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6C8272F-1BB6-FB40-AD1F-9C2F34368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Viral load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EA82CD5E-9202-C54C-A04B-D000B76B59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66F75BA-076B-9745-BB27-5FB55093A47D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5C6CCF6F-F60C-1D4B-83D5-65BA024D09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B14D907-F9DB-5047-AF0A-90BC81E15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2DF3046D-9600-5243-994F-DB958AAE00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65238C6-7C76-4A44-9B5D-7126765267CB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CB580A7E-19DE-B24E-B55B-F1294DB66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7C1EB50F-B4DF-7F4A-8ACB-F4AAEA696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Opportunistic infection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B3004C6C-E9D1-AF4D-8066-2AFA4454BC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D4E7827-0DF2-CF40-A8ED-413B9D139BD1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190D0DAE-A67B-2A4D-A0FA-AEB614E928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B0F08CA-7E2A-A349-951F-8C0E0D863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/>
              <a:t>Part C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10D30BF7-97D7-9F4A-9158-F02BD0509B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38A898A-C4DD-B248-8296-D9FF4F37F511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5BBCA927-5C83-1E4E-8A2D-5C1772FDFF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4EB6288-BC94-F849-BD09-CF5925BFED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Pnuemonia or pnuemocystis carinii pnuemonea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04B027C2-7C2B-E64F-8292-3B54A0946E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7DAA701-CFB2-C647-85B4-8525CE279E80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671195E6-0228-4843-8BAF-F4B5310ED1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131A7D0-5B4A-1941-989E-000331C42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Highly Active Anti Retroviral Therapy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F56941B4-24A1-9044-8615-3BAD9C25DE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55D2F35-BDE8-4845-907E-26EDAEA0BD36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928E932C-8192-CD48-81F8-EDFEA8D540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BD997EAB-A05A-5A47-A38D-8634B9320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9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9948A15C-C1A7-5A40-8B82-1FDE9EAF59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97D688E-3166-0A45-AD44-D56E560CEE0A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59AFA581-DCCC-794E-A90E-A6D59BB82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3BA94B84-3416-8C40-A993-484130C07D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Human Immunodeficiency Virus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F7766AB6-F0B9-D54C-8CAB-3451FF806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46C9A7A-6326-B441-9DD1-A585B848707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4DCCBA59-AC6A-8849-AE9F-C7A56CB92E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3F7DC64-53CF-C44B-A134-5ECCCC079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/>
              <a:t>Part 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03B65E38-C296-C94A-BC42-B8F20BB8A5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7FA6D82-5DBC-CB43-A6C8-770895573AD7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C67A0204-A561-5348-B530-900C2344AB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BFB03D2-E6C4-5546-A8E7-193115EEC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/>
              <a:t>Part B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85C4DF12-BE4A-BF4E-A458-879A091274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8038808-D203-0742-9767-8D5F4D2A6A4C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A521ED4-63CB-3349-97F7-6FB934088A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BFE14E2-68FF-9640-888C-9DF2A7D6F9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Part F or the AETC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AE6E2728-7A85-4D41-AED7-CC29965BC0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0DC9761-D222-A442-BC6D-56651C6BAC00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818BE18F-BE14-4649-ABAA-32E7F0511C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4A6C3BF-E353-F446-9C3F-7FE2C7272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/>
              <a:t>Magic Johnson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20749915-E997-D44E-9471-6ED3137EA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B2EF122-82C3-8A47-ADA7-D883BDD07F96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5FD38AD1-1030-2145-A57A-A4C7BE871F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59D3BE3-0BE7-D04E-8449-0272E3D3C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/>
              <a:t>Rock Hudson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612478C6-850A-FC42-A2C4-3FFB074139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DD46DC6-7CE0-A643-B807-1A0634B9600D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4B41E27C-0160-3842-8746-43D28440AB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7E7F6BA-681E-D74E-82C4-B7B6FF5E3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/>
              <a:t>Freddie Mercury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133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528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3328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3735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392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54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23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821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187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66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889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9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6">
            <a:extLst>
              <a:ext uri="{FF2B5EF4-FFF2-40B4-BE49-F238E27FC236}">
                <a16:creationId xmlns:a16="http://schemas.microsoft.com/office/drawing/2014/main" id="{D385DA2A-AFC9-614D-B2EB-5F2FDD383D0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-1588"/>
            <a:ext cx="12192000" cy="6859588"/>
            <a:chOff x="0" y="-1191"/>
            <a:chExt cx="12192000" cy="6859193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F04E45FE-AC7E-A246-9483-060AE1EF58A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"/>
              <a:ext cx="12192000" cy="685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F9A51C01-7B3D-A442-8D7B-634000C471E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1"/>
            <a:stretch>
              <a:fillRect/>
            </a:stretch>
          </p:blipFill>
          <p:spPr bwMode="auto">
            <a:xfrm>
              <a:off x="3657600" y="-1191"/>
              <a:ext cx="8530058" cy="685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FDAF6E7-156B-7D4C-A819-5B7365D3B38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1613" y="6248400"/>
            <a:ext cx="768350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fld id="{AF6D1D44-5F4A-CA48-A3FD-5146CC736620}" type="slidenum">
              <a:rPr lang="en-US" altLang="en-US" sz="1800" b="1">
                <a:latin typeface="Garamond" panose="02020404030301010803" pitchFamily="18" charset="0"/>
              </a:rPr>
              <a:pPr algn="ctr">
                <a:defRPr/>
              </a:pPr>
              <a:t>‹#›</a:t>
            </a:fld>
            <a:endParaRPr lang="en-US" altLang="en-US" sz="1800" b="1" dirty="0">
              <a:latin typeface="Garamond" panose="02020404030301010803" pitchFamily="18" charset="0"/>
            </a:endParaRPr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903BB9AA-C86A-3E44-9847-2040B747F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4B23A742-27B1-8444-8323-352AFB550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qii.org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1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notesSlide" Target="../notesSlides/notesSlide1.xml"/><Relationship Id="rId21" Type="http://schemas.openxmlformats.org/officeDocument/2006/relationships/slide" Target="slide27.xml"/><Relationship Id="rId34" Type="http://schemas.openxmlformats.org/officeDocument/2006/relationships/slide" Target="slide34.xml"/><Relationship Id="rId7" Type="http://schemas.openxmlformats.org/officeDocument/2006/relationships/slide" Target="slide15.xml"/><Relationship Id="rId12" Type="http://schemas.openxmlformats.org/officeDocument/2006/relationships/slide" Target="slide11.xml"/><Relationship Id="rId17" Type="http://schemas.openxmlformats.org/officeDocument/2006/relationships/slide" Target="slide7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31.xml"/><Relationship Id="rId20" Type="http://schemas.openxmlformats.org/officeDocument/2006/relationships/slide" Target="slide22.xml"/><Relationship Id="rId29" Type="http://schemas.openxmlformats.org/officeDocument/2006/relationships/slide" Target="slide9.xml"/><Relationship Id="rId1" Type="http://schemas.openxmlformats.org/officeDocument/2006/relationships/tags" Target="../tags/tag4.xml"/><Relationship Id="rId6" Type="http://schemas.openxmlformats.org/officeDocument/2006/relationships/slide" Target="slide10.xml"/><Relationship Id="rId11" Type="http://schemas.openxmlformats.org/officeDocument/2006/relationships/slide" Target="slide6.xml"/><Relationship Id="rId24" Type="http://schemas.openxmlformats.org/officeDocument/2006/relationships/slide" Target="slide13.xml"/><Relationship Id="rId32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26.xml"/><Relationship Id="rId23" Type="http://schemas.openxmlformats.org/officeDocument/2006/relationships/slide" Target="slide8.xml"/><Relationship Id="rId28" Type="http://schemas.openxmlformats.org/officeDocument/2006/relationships/slide" Target="slide33.xml"/><Relationship Id="rId10" Type="http://schemas.openxmlformats.org/officeDocument/2006/relationships/slide" Target="slide30.xml"/><Relationship Id="rId19" Type="http://schemas.openxmlformats.org/officeDocument/2006/relationships/slide" Target="slide17.xml"/><Relationship Id="rId31" Type="http://schemas.openxmlformats.org/officeDocument/2006/relationships/slide" Target="slide19.xml"/><Relationship Id="rId4" Type="http://schemas.openxmlformats.org/officeDocument/2006/relationships/audio" Target="../media/audio2.bin"/><Relationship Id="rId9" Type="http://schemas.openxmlformats.org/officeDocument/2006/relationships/slide" Target="slide25.xml"/><Relationship Id="rId14" Type="http://schemas.openxmlformats.org/officeDocument/2006/relationships/slide" Target="slide21.xml"/><Relationship Id="rId22" Type="http://schemas.openxmlformats.org/officeDocument/2006/relationships/slide" Target="slide32.xml"/><Relationship Id="rId27" Type="http://schemas.openxmlformats.org/officeDocument/2006/relationships/slide" Target="slide28.xml"/><Relationship Id="rId30" Type="http://schemas.openxmlformats.org/officeDocument/2006/relationships/slide" Target="slide14.xml"/><Relationship Id="rId35" Type="http://schemas.openxmlformats.org/officeDocument/2006/relationships/slide" Target="slide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5" Type="http://schemas.openxmlformats.org/officeDocument/2006/relationships/slide" Target="slide37.xml"/><Relationship Id="rId4" Type="http://schemas.openxmlformats.org/officeDocument/2006/relationships/audio" Target="../media/audio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slide" Target="slide36.xml"/><Relationship Id="rId4" Type="http://schemas.openxmlformats.org/officeDocument/2006/relationships/audio" Target="../media/audio5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file:///C:\Documents%20and%20Settings\jcaruso.CAP6-21B3051\My%20Documents\caruso\Gym2006\jeopardytune.mid" TargetMode="External"/><Relationship Id="rId7" Type="http://schemas.openxmlformats.org/officeDocument/2006/relationships/audio" Target="../media/audio6.bin"/><Relationship Id="rId2" Type="http://schemas.microsoft.com/office/2007/relationships/media" Target="file:///C:\Documents%20and%20Settings\jcaruso.CAP6-21B3051\My%20Documents\caruso\Gym2006\jeopardytune.mid" TargetMode="External"/><Relationship Id="rId1" Type="http://schemas.openxmlformats.org/officeDocument/2006/relationships/tags" Target="../tags/tag36.xml"/><Relationship Id="rId6" Type="http://schemas.openxmlformats.org/officeDocument/2006/relationships/audio" Target="../media/audio1.bin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87DA6227-86DC-F340-AAC5-183E039AA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865756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ea typeface="ＭＳ Ｐゴシック" charset="0"/>
              </a:rPr>
              <a:t>QI Jeopardy!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aramond" charset="0"/>
              <a:ea typeface="ＭＳ Ｐゴシック" charset="0"/>
            </a:endParaRPr>
          </a:p>
        </p:txBody>
      </p:sp>
      <p:sp>
        <p:nvSpPr>
          <p:cNvPr id="4098" name="Rectangle 5">
            <a:extLst>
              <a:ext uri="{FF2B5EF4-FFF2-40B4-BE49-F238E27FC236}">
                <a16:creationId xmlns:a16="http://schemas.microsoft.com/office/drawing/2014/main" id="{5A33A86F-C1B3-A34D-9F4D-C81C16751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573780"/>
            <a:ext cx="518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90E2E4-6DD1-4DD4-AD2B-6B12CEEE0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0" y="534006"/>
            <a:ext cx="2854045" cy="1258519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FB03CCFD-AEF0-7B4F-B2EC-CEECB968B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888" y="4221163"/>
            <a:ext cx="518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t>And the categories are…</a:t>
            </a:r>
          </a:p>
        </p:txBody>
      </p:sp>
      <p:pic>
        <p:nvPicPr>
          <p:cNvPr id="12" name="Picture 24">
            <a:extLst>
              <a:ext uri="{FF2B5EF4-FFF2-40B4-BE49-F238E27FC236}">
                <a16:creationId xmlns:a16="http://schemas.microsoft.com/office/drawing/2014/main" id="{720A61BC-A39B-6D4D-910D-D79A3188B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1" t="16348" r="20560" b="7355"/>
          <a:stretch>
            <a:fillRect/>
          </a:stretch>
        </p:blipFill>
        <p:spPr bwMode="auto">
          <a:xfrm>
            <a:off x="381000" y="533400"/>
            <a:ext cx="365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3BDD043-EE93-4E48-A5C3-92E8CC57937B}"/>
              </a:ext>
            </a:extLst>
          </p:cNvPr>
          <p:cNvSpPr txBox="1">
            <a:spLocks/>
          </p:cNvSpPr>
          <p:nvPr/>
        </p:nvSpPr>
        <p:spPr bwMode="auto">
          <a:xfrm>
            <a:off x="2362200" y="2743200"/>
            <a:ext cx="9829800" cy="1295400"/>
          </a:xfrm>
          <a:prstGeom prst="rect">
            <a:avLst/>
          </a:prstGeom>
          <a:solidFill>
            <a:srgbClr val="FFFFFF">
              <a:lumMod val="65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kern="0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7DBCB7-F232-BD45-98A8-4901FB05A76D}"/>
              </a:ext>
            </a:extLst>
          </p:cNvPr>
          <p:cNvSpPr txBox="1">
            <a:spLocks/>
          </p:cNvSpPr>
          <p:nvPr/>
        </p:nvSpPr>
        <p:spPr bwMode="auto">
          <a:xfrm>
            <a:off x="4572000" y="2608263"/>
            <a:ext cx="7620000" cy="11430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Garamond" panose="02020404030301010803" pitchFamily="18" charset="0"/>
              </a:rPr>
              <a:t>SDOH Lit Review Jeopardy</a:t>
            </a:r>
          </a:p>
        </p:txBody>
      </p:sp>
      <p:grpSp>
        <p:nvGrpSpPr>
          <p:cNvPr id="15" name="Group 55">
            <a:extLst>
              <a:ext uri="{FF2B5EF4-FFF2-40B4-BE49-F238E27FC236}">
                <a16:creationId xmlns:a16="http://schemas.microsoft.com/office/drawing/2014/main" id="{51F17C57-D357-3A4A-BF72-DF49A2ACFA65}"/>
              </a:ext>
            </a:extLst>
          </p:cNvPr>
          <p:cNvGrpSpPr>
            <a:grpSpLocks/>
          </p:cNvGrpSpPr>
          <p:nvPr/>
        </p:nvGrpSpPr>
        <p:grpSpPr bwMode="auto">
          <a:xfrm>
            <a:off x="9982200" y="4084638"/>
            <a:ext cx="1828800" cy="1817687"/>
            <a:chOff x="10080516" y="3810000"/>
            <a:chExt cx="2035284" cy="2023625"/>
          </a:xfrm>
        </p:grpSpPr>
        <p:pic>
          <p:nvPicPr>
            <p:cNvPr id="16" name="Picture 56">
              <a:extLst>
                <a:ext uri="{FF2B5EF4-FFF2-40B4-BE49-F238E27FC236}">
                  <a16:creationId xmlns:a16="http://schemas.microsoft.com/office/drawing/2014/main" id="{AD5DF357-7642-B94B-A0CC-D471B1383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516" y="3810000"/>
              <a:ext cx="2035284" cy="202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57">
              <a:extLst>
                <a:ext uri="{FF2B5EF4-FFF2-40B4-BE49-F238E27FC236}">
                  <a16:creationId xmlns:a16="http://schemas.microsoft.com/office/drawing/2014/main" id="{72ED035D-30CB-7644-8319-5830554ECB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00805" y="4310159"/>
              <a:ext cx="762312" cy="971357"/>
              <a:chOff x="3679623" y="1399142"/>
              <a:chExt cx="1244475" cy="1585740"/>
            </a:xfrm>
          </p:grpSpPr>
          <p:pic>
            <p:nvPicPr>
              <p:cNvPr id="18" name="Picture 58">
                <a:extLst>
                  <a:ext uri="{FF2B5EF4-FFF2-40B4-BE49-F238E27FC236}">
                    <a16:creationId xmlns:a16="http://schemas.microsoft.com/office/drawing/2014/main" id="{911986C4-0AAB-D44C-B775-05162D079F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9623" y="1530541"/>
                <a:ext cx="1244475" cy="1343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24B968E-5080-BF4A-A01B-FF386C4C860D}"/>
                  </a:ext>
                </a:extLst>
              </p:cNvPr>
              <p:cNvSpPr/>
              <p:nvPr/>
            </p:nvSpPr>
            <p:spPr bwMode="auto">
              <a:xfrm>
                <a:off x="4285040" y="1399147"/>
                <a:ext cx="441282" cy="16445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6AB8132-6BE0-1448-B980-DCB4F22BC108}"/>
                  </a:ext>
                </a:extLst>
              </p:cNvPr>
              <p:cNvSpPr/>
              <p:nvPr/>
            </p:nvSpPr>
            <p:spPr bwMode="auto">
              <a:xfrm flipV="1">
                <a:off x="3887020" y="2873492"/>
                <a:ext cx="807577" cy="112522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pic>
        <p:nvPicPr>
          <p:cNvPr id="4101" name="Picture 6">
            <a:extLst>
              <a:ext uri="{FF2B5EF4-FFF2-40B4-BE49-F238E27FC236}">
                <a16:creationId xmlns:a16="http://schemas.microsoft.com/office/drawing/2014/main" id="{ED519329-7BB9-2147-AC78-C577FBAB8D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8BE9C22-74EC-1641-809F-B56EBBA01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541963"/>
            <a:ext cx="9144000" cy="2476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000" kern="0" dirty="0">
                <a:solidFill>
                  <a:srgbClr val="000000"/>
                </a:solidFill>
              </a:rPr>
              <a:t>Source: Adapted from a slide set from Jane Caruso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em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 advAuto="2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38A7E46E-417D-044F-8714-2210599A21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762000"/>
            <a:ext cx="7772400" cy="4800600"/>
          </a:xfrm>
        </p:spPr>
        <p:txBody>
          <a:bodyPr/>
          <a:lstStyle/>
          <a:p>
            <a:r>
              <a:rPr lang="en-US" altLang="en-US" sz="5400" dirty="0">
                <a:solidFill>
                  <a:srgbClr val="000000"/>
                </a:solidFill>
              </a:rPr>
              <a:t>Won five NBA Championships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18434" name="Text Box 4">
            <a:extLst>
              <a:ext uri="{FF2B5EF4-FFF2-40B4-BE49-F238E27FC236}">
                <a16:creationId xmlns:a16="http://schemas.microsoft.com/office/drawing/2014/main" id="{136C386D-87F2-1F43-9627-0F3A3CFA6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</a:rPr>
              <a:t>Celebrity HIV 100</a:t>
            </a:r>
          </a:p>
        </p:txBody>
      </p:sp>
      <p:sp>
        <p:nvSpPr>
          <p:cNvPr id="18435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971847A-81A4-274A-A858-7E10C0199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B30CB74-E352-9D42-AF65-3A9FDAC52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64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</a:rPr>
              <a:t>Magic Johnson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7F570297-55F8-F141-ACB2-0116DC1EC1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685800"/>
            <a:ext cx="7772400" cy="4876800"/>
          </a:xfrm>
        </p:spPr>
        <p:txBody>
          <a:bodyPr/>
          <a:lstStyle/>
          <a:p>
            <a:r>
              <a:rPr lang="en-US" altLang="en-US" sz="5400">
                <a:solidFill>
                  <a:srgbClr val="000000"/>
                </a:solidFill>
              </a:rPr>
              <a:t>He is one of the </a:t>
            </a:r>
            <a:r>
              <a:rPr lang="ja-JP" altLang="en-US" sz="5400">
                <a:solidFill>
                  <a:srgbClr val="000000"/>
                </a:solidFill>
              </a:rPr>
              <a:t>“</a:t>
            </a:r>
            <a:r>
              <a:rPr lang="en-US" altLang="ja-JP" sz="5400">
                <a:solidFill>
                  <a:srgbClr val="000000"/>
                </a:solidFill>
              </a:rPr>
              <a:t>Champions</a:t>
            </a:r>
            <a:r>
              <a:rPr lang="ja-JP" altLang="en-US" sz="5400">
                <a:solidFill>
                  <a:srgbClr val="000000"/>
                </a:solidFill>
              </a:rPr>
              <a:t>”</a:t>
            </a:r>
            <a:r>
              <a:rPr lang="en-US" altLang="ja-JP" sz="5400">
                <a:solidFill>
                  <a:srgbClr val="000000"/>
                </a:solidFill>
              </a:rPr>
              <a:t> who will </a:t>
            </a:r>
            <a:r>
              <a:rPr lang="ja-JP" altLang="en-US" sz="5400">
                <a:solidFill>
                  <a:srgbClr val="000000"/>
                </a:solidFill>
              </a:rPr>
              <a:t>“</a:t>
            </a:r>
            <a:r>
              <a:rPr lang="en-US" altLang="ja-JP" sz="5400">
                <a:solidFill>
                  <a:srgbClr val="000000"/>
                </a:solidFill>
              </a:rPr>
              <a:t>Rock You</a:t>
            </a:r>
            <a:r>
              <a:rPr lang="ja-JP" altLang="en-US" sz="5400">
                <a:solidFill>
                  <a:srgbClr val="000000"/>
                </a:solidFill>
              </a:rPr>
              <a:t>”</a:t>
            </a:r>
            <a:endParaRPr lang="en-US" altLang="en-US" sz="5400">
              <a:solidFill>
                <a:srgbClr val="000000"/>
              </a:solidFill>
            </a:endParaRPr>
          </a:p>
        </p:txBody>
      </p:sp>
      <p:sp>
        <p:nvSpPr>
          <p:cNvPr id="20482" name="Text Box 4">
            <a:extLst>
              <a:ext uri="{FF2B5EF4-FFF2-40B4-BE49-F238E27FC236}">
                <a16:creationId xmlns:a16="http://schemas.microsoft.com/office/drawing/2014/main" id="{6A43380B-600E-4A45-BA5C-62B1F7742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</a:rPr>
              <a:t>Celebrity HIV 200</a:t>
            </a:r>
          </a:p>
        </p:txBody>
      </p:sp>
      <p:sp>
        <p:nvSpPr>
          <p:cNvPr id="20483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61E23D5-ED3E-4740-97FD-C8886108A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6679551-67C9-7D42-92B2-3D0A46250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64163"/>
            <a:ext cx="541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</a:rPr>
              <a:t>Freddie Mercury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E59A47FB-E292-0D45-9A8A-A8D40D607A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685800"/>
            <a:ext cx="7772400" cy="4953000"/>
          </a:xfrm>
        </p:spPr>
        <p:txBody>
          <a:bodyPr/>
          <a:lstStyle/>
          <a:p>
            <a:r>
              <a:rPr lang="en-US" altLang="en-US" sz="5400" dirty="0">
                <a:solidFill>
                  <a:srgbClr val="000000"/>
                </a:solidFill>
              </a:rPr>
              <a:t>Starred in three </a:t>
            </a:r>
            <a:r>
              <a:rPr lang="ja-JP" altLang="en-US" sz="5400" dirty="0">
                <a:solidFill>
                  <a:srgbClr val="000000"/>
                </a:solidFill>
              </a:rPr>
              <a:t>“</a:t>
            </a:r>
            <a:r>
              <a:rPr lang="en-US" altLang="ja-JP" sz="5400" dirty="0">
                <a:solidFill>
                  <a:srgbClr val="000000"/>
                </a:solidFill>
              </a:rPr>
              <a:t>Bedroom Farces</a:t>
            </a:r>
            <a:r>
              <a:rPr lang="ja-JP" altLang="en-US" sz="5400" dirty="0">
                <a:solidFill>
                  <a:srgbClr val="000000"/>
                </a:solidFill>
              </a:rPr>
              <a:t>”</a:t>
            </a:r>
            <a:r>
              <a:rPr lang="en-US" altLang="ja-JP" sz="5400" dirty="0">
                <a:solidFill>
                  <a:srgbClr val="000000"/>
                </a:solidFill>
              </a:rPr>
              <a:t> with Doris Day</a:t>
            </a:r>
            <a:endParaRPr lang="en-US" altLang="en-US" sz="5400" dirty="0">
              <a:solidFill>
                <a:srgbClr val="000000"/>
              </a:solidFill>
            </a:endParaRPr>
          </a:p>
        </p:txBody>
      </p:sp>
      <p:sp>
        <p:nvSpPr>
          <p:cNvPr id="22530" name="Text Box 4">
            <a:extLst>
              <a:ext uri="{FF2B5EF4-FFF2-40B4-BE49-F238E27FC236}">
                <a16:creationId xmlns:a16="http://schemas.microsoft.com/office/drawing/2014/main" id="{38D63F71-E4FF-B143-9C24-F7841975F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</a:rPr>
              <a:t>Celebrity HIV 300</a:t>
            </a:r>
          </a:p>
        </p:txBody>
      </p:sp>
      <p:sp>
        <p:nvSpPr>
          <p:cNvPr id="22531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C528B69-84F2-7447-B4C2-5D61B6CC7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73474AA-F16B-BA42-908C-E62869430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64163"/>
            <a:ext cx="541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</a:rPr>
              <a:t>Rock Hudson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89CDC46E-AC95-934C-91C1-32ED6D6642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0" y="685800"/>
            <a:ext cx="8458200" cy="5029200"/>
          </a:xfrm>
        </p:spPr>
        <p:txBody>
          <a:bodyPr/>
          <a:lstStyle/>
          <a:p>
            <a:r>
              <a:rPr lang="en-US" altLang="en-US" sz="5400" dirty="0">
                <a:solidFill>
                  <a:srgbClr val="000000"/>
                </a:solidFill>
              </a:rPr>
              <a:t>First African American to win three Grand Slam Titles</a:t>
            </a:r>
          </a:p>
        </p:txBody>
      </p:sp>
      <p:sp>
        <p:nvSpPr>
          <p:cNvPr id="24578" name="Text Box 4">
            <a:extLst>
              <a:ext uri="{FF2B5EF4-FFF2-40B4-BE49-F238E27FC236}">
                <a16:creationId xmlns:a16="http://schemas.microsoft.com/office/drawing/2014/main" id="{DF8278B2-208A-A845-B36E-F95CC94F6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</a:rPr>
              <a:t>Celebrity HIV 400</a:t>
            </a:r>
          </a:p>
        </p:txBody>
      </p:sp>
      <p:sp>
        <p:nvSpPr>
          <p:cNvPr id="24579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8707354-3BBC-764D-BE57-FD2D233AE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17A3E4F-4141-E445-955A-F0F86BFC2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64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</a:rPr>
              <a:t>Arthur Ashe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B849B8E6-25EC-374D-AF7E-5D1DE46E0E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685800"/>
            <a:ext cx="7772400" cy="4876800"/>
          </a:xfrm>
        </p:spPr>
        <p:txBody>
          <a:bodyPr/>
          <a:lstStyle/>
          <a:p>
            <a:r>
              <a:rPr lang="en-US" altLang="en-US" sz="5400">
                <a:solidFill>
                  <a:srgbClr val="000000"/>
                </a:solidFill>
              </a:rPr>
              <a:t>Won gold medals in the 1984 and 1988 Olympics</a:t>
            </a:r>
            <a:endParaRPr lang="en-US" altLang="en-US" sz="4000">
              <a:solidFill>
                <a:srgbClr val="000000"/>
              </a:solidFill>
            </a:endParaRPr>
          </a:p>
        </p:txBody>
      </p:sp>
      <p:sp>
        <p:nvSpPr>
          <p:cNvPr id="26626" name="Text Box 4">
            <a:extLst>
              <a:ext uri="{FF2B5EF4-FFF2-40B4-BE49-F238E27FC236}">
                <a16:creationId xmlns:a16="http://schemas.microsoft.com/office/drawing/2014/main" id="{939954B8-4D86-C640-A974-1B3C92504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</a:rPr>
              <a:t>Celebrity HIV 500</a:t>
            </a:r>
          </a:p>
        </p:txBody>
      </p:sp>
      <p:sp>
        <p:nvSpPr>
          <p:cNvPr id="26627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C9ACAFE-D2C2-D342-B399-4A2923295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210408F-F233-5446-9698-B6FFF5ADF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64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</a:rPr>
              <a:t>Greg Louganis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7F2C9AA6-1D74-3F42-8713-CC9FB32C5A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762000"/>
            <a:ext cx="7772400" cy="4876800"/>
          </a:xfrm>
        </p:spPr>
        <p:txBody>
          <a:bodyPr/>
          <a:lstStyle/>
          <a:p>
            <a:r>
              <a:rPr lang="en-US" altLang="en-US" sz="5400" dirty="0">
                <a:solidFill>
                  <a:srgbClr val="000000"/>
                </a:solidFill>
              </a:rPr>
              <a:t>This Affinity Group will meet how many times a month?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28674" name="Text Box 4">
            <a:extLst>
              <a:ext uri="{FF2B5EF4-FFF2-40B4-BE49-F238E27FC236}">
                <a16:creationId xmlns:a16="http://schemas.microsoft.com/office/drawing/2014/main" id="{37E7052D-3810-7547-A8E5-7AE86FFC1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Housing 100</a:t>
            </a:r>
          </a:p>
        </p:txBody>
      </p:sp>
      <p:sp>
        <p:nvSpPr>
          <p:cNvPr id="28675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0413F42-9D44-6A42-92F0-852F9450B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CDCA913-F233-484A-BE41-AF85EBBB2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64163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Twice a month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DFCF6B8B-0E49-0745-9411-DF5D8A1A75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762000"/>
            <a:ext cx="7772400" cy="4800600"/>
          </a:xfrm>
        </p:spPr>
        <p:txBody>
          <a:bodyPr/>
          <a:lstStyle/>
          <a:p>
            <a:r>
              <a:rPr lang="en-US" altLang="en-US" sz="5400" dirty="0">
                <a:solidFill>
                  <a:srgbClr val="000000"/>
                </a:solidFill>
              </a:rPr>
              <a:t>Homelessness falls into which housing category: </a:t>
            </a:r>
            <a:r>
              <a:rPr lang="en-US" altLang="en-US" sz="5000" dirty="0">
                <a:solidFill>
                  <a:srgbClr val="000000"/>
                </a:solidFill>
              </a:rPr>
              <a:t>stable housing, temporary housing, unstable housing</a:t>
            </a:r>
          </a:p>
        </p:txBody>
      </p:sp>
      <p:sp>
        <p:nvSpPr>
          <p:cNvPr id="30722" name="Text Box 4">
            <a:extLst>
              <a:ext uri="{FF2B5EF4-FFF2-40B4-BE49-F238E27FC236}">
                <a16:creationId xmlns:a16="http://schemas.microsoft.com/office/drawing/2014/main" id="{DE04DE17-3253-284E-9841-EAE56446B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Housing 200</a:t>
            </a:r>
          </a:p>
        </p:txBody>
      </p:sp>
      <p:sp>
        <p:nvSpPr>
          <p:cNvPr id="30723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26D62E7-29B7-F449-BBAD-9BE46C8D0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B29A65C2-E1C3-E54A-BACC-F57E87210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64163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Unstable housing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E04AAA61-051B-5A43-8053-DE533BA856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685800"/>
            <a:ext cx="7772400" cy="4876800"/>
          </a:xfrm>
        </p:spPr>
        <p:txBody>
          <a:bodyPr/>
          <a:lstStyle/>
          <a:p>
            <a:r>
              <a:rPr lang="en-US" altLang="en-US" sz="5400" dirty="0">
                <a:solidFill>
                  <a:srgbClr val="000000"/>
                </a:solidFill>
              </a:rPr>
              <a:t>One in ___ Ryan White clients are facing housing instability:</a:t>
            </a:r>
            <a:br>
              <a:rPr lang="en-US" altLang="en-US" sz="5400" dirty="0">
                <a:solidFill>
                  <a:srgbClr val="000000"/>
                </a:solidFill>
              </a:rPr>
            </a:br>
            <a:r>
              <a:rPr lang="en-US" altLang="en-US" sz="5400" dirty="0">
                <a:solidFill>
                  <a:srgbClr val="000000"/>
                </a:solidFill>
              </a:rPr>
              <a:t>a. 5   b.6   c.7  d.8</a:t>
            </a:r>
          </a:p>
        </p:txBody>
      </p:sp>
      <p:sp>
        <p:nvSpPr>
          <p:cNvPr id="32770" name="Text Box 4">
            <a:extLst>
              <a:ext uri="{FF2B5EF4-FFF2-40B4-BE49-F238E27FC236}">
                <a16:creationId xmlns:a16="http://schemas.microsoft.com/office/drawing/2014/main" id="{D56704A0-77AB-3146-9299-CFF6E714E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Housing 300</a:t>
            </a:r>
          </a:p>
        </p:txBody>
      </p:sp>
      <p:sp>
        <p:nvSpPr>
          <p:cNvPr id="32771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4553838-C28C-C846-8151-29AB0B2F0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8027113-6A03-8A4B-A92D-61EB142D4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64164"/>
            <a:ext cx="762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d.8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D399FB7-374B-6948-8B6C-7C9E5AA5D5D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81200" y="487363"/>
            <a:ext cx="8229600" cy="4876800"/>
          </a:xfrm>
        </p:spPr>
        <p:txBody>
          <a:bodyPr/>
          <a:lstStyle/>
          <a:p>
            <a:r>
              <a:rPr lang="en-US" altLang="en-US" sz="4800" dirty="0">
                <a:solidFill>
                  <a:srgbClr val="000000"/>
                </a:solidFill>
              </a:rPr>
              <a:t>In 2019, how many Ryan White clients faced temporary or unstable housing?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br>
              <a:rPr lang="en-US" altLang="en-US" sz="1600" dirty="0">
                <a:solidFill>
                  <a:srgbClr val="000000"/>
                </a:solidFill>
              </a:rPr>
            </a:br>
            <a:br>
              <a:rPr lang="en-US" altLang="en-US" sz="3200" dirty="0">
                <a:solidFill>
                  <a:srgbClr val="000000"/>
                </a:solidFill>
              </a:rPr>
            </a:br>
            <a:r>
              <a:rPr lang="en-US" altLang="en-US" sz="3500" dirty="0">
                <a:solidFill>
                  <a:srgbClr val="000000"/>
                </a:solidFill>
              </a:rPr>
              <a:t>a. ~under 25,000      b. 50,000-60,000   c. 61,000-70,000          d. over 70,000</a:t>
            </a:r>
          </a:p>
        </p:txBody>
      </p:sp>
      <p:sp>
        <p:nvSpPr>
          <p:cNvPr id="34818" name="Text Box 4">
            <a:extLst>
              <a:ext uri="{FF2B5EF4-FFF2-40B4-BE49-F238E27FC236}">
                <a16:creationId xmlns:a16="http://schemas.microsoft.com/office/drawing/2014/main" id="{1D8998BD-7811-B64E-BB84-2A7E1C4AA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Housing 400</a:t>
            </a:r>
          </a:p>
        </p:txBody>
      </p:sp>
      <p:sp>
        <p:nvSpPr>
          <p:cNvPr id="34819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4033033-3C73-1243-B798-2DA4A7927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23D7EA6-EA93-9E4B-83D5-350618133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64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c. 67,668 Ryan White clients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B3261B21-3112-E648-AAE3-BB73009207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65300" y="700881"/>
            <a:ext cx="8445500" cy="4876800"/>
          </a:xfrm>
        </p:spPr>
        <p:txBody>
          <a:bodyPr/>
          <a:lstStyle/>
          <a:p>
            <a:r>
              <a:rPr lang="en-US" altLang="en-US" sz="5400" dirty="0">
                <a:solidFill>
                  <a:srgbClr val="000000"/>
                </a:solidFill>
              </a:rPr>
              <a:t>What percentage of unstably housed Ryan White clients have not reached viral suppression?</a:t>
            </a:r>
            <a:br>
              <a:rPr lang="en-US" altLang="en-US" sz="5400" dirty="0">
                <a:solidFill>
                  <a:srgbClr val="000000"/>
                </a:solidFill>
              </a:rPr>
            </a:br>
            <a:br>
              <a:rPr lang="en-US" altLang="en-US" sz="1600" dirty="0">
                <a:solidFill>
                  <a:srgbClr val="000000"/>
                </a:solidFill>
              </a:rPr>
            </a:br>
            <a:r>
              <a:rPr lang="en-US" altLang="en-US" sz="3800" dirty="0">
                <a:solidFill>
                  <a:srgbClr val="000000"/>
                </a:solidFill>
              </a:rPr>
              <a:t>a.12%  b.19%  c.25%  d.35%</a:t>
            </a:r>
          </a:p>
        </p:txBody>
      </p:sp>
      <p:sp>
        <p:nvSpPr>
          <p:cNvPr id="36866" name="Text Box 4">
            <a:extLst>
              <a:ext uri="{FF2B5EF4-FFF2-40B4-BE49-F238E27FC236}">
                <a16:creationId xmlns:a16="http://schemas.microsoft.com/office/drawing/2014/main" id="{614A08D3-CE7C-1D49-B359-E1630E6EC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Housing 500</a:t>
            </a:r>
          </a:p>
        </p:txBody>
      </p:sp>
      <p:sp>
        <p:nvSpPr>
          <p:cNvPr id="36867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8A85F83-5938-9743-9D18-DC9979614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55D572F-585F-B546-B31B-3ADAB6C3E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64164"/>
            <a:ext cx="762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c.25%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8D97EB-80CE-4028-A485-04B603CD099D}"/>
              </a:ext>
            </a:extLst>
          </p:cNvPr>
          <p:cNvSpPr txBox="1"/>
          <p:nvPr/>
        </p:nvSpPr>
        <p:spPr>
          <a:xfrm>
            <a:off x="3653117" y="42709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Sakkal Majalla" panose="020B0604020202020204" pitchFamily="2" charset="-78"/>
              </a:rPr>
              <a:t>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46F835-CE39-4644-867A-E247FDA70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638800"/>
            <a:ext cx="1120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For more information | Check out the CQII Virtual Game Guide (2021) at </a:t>
            </a:r>
            <a:r>
              <a:rPr lang="en-US" altLang="en-US" sz="12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www.CQII.org</a:t>
            </a:r>
            <a:r>
              <a:rPr lang="en-US" altLang="en-US" sz="1200" b="1" dirty="0">
                <a:solidFill>
                  <a:schemeClr val="bg1"/>
                </a:solidFill>
              </a:rPr>
              <a:t>, including additional games, resources and the corresponding facilitator guide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BAC6580-08E4-4763-8D5F-8D9DC0483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584457"/>
              </p:ext>
            </p:extLst>
          </p:nvPr>
        </p:nvGraphicFramePr>
        <p:xfrm>
          <a:off x="528917" y="1086362"/>
          <a:ext cx="11125200" cy="448564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1368169277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3906027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Game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: QI Jeopardy</a:t>
                      </a:r>
                      <a:endParaRPr lang="en-US" b="1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7C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Length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: 15-25 minutes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7C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49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Type of Game: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An interactive question-and-answer game to learn about key concepts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Target Audience: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Anyone, including clinical or administrative staff, QI team members, managers, people with HIV, etc. This game is geared towards people who are looking to learn or get to know each other.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58563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Learning Objectives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Engage participants in a creative way to test their knowledge on a specific subject (HIV, quality improvement, etc.)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Learn how to utilize a different adult learning approach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Introduce a competitive learning style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Get to know fellow participants and team members</a:t>
                      </a:r>
                    </a:p>
                  </a:txBody>
                  <a:tcPr>
                    <a:solidFill>
                      <a:srgbClr val="D7C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8697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Agenda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Setting the stage for the interactive exercise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Playing the Jeopardy Game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Debrief and discussion on what lessons learned are and how they apply to HIV care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Feedback and close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1630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64227AB-3BFE-494C-A4CF-2E5F480C9120}"/>
              </a:ext>
            </a:extLst>
          </p:cNvPr>
          <p:cNvGraphicFramePr>
            <a:graphicFrameLocks noGrp="1"/>
          </p:cNvGraphicFramePr>
          <p:nvPr/>
        </p:nvGraphicFramePr>
        <p:xfrm>
          <a:off x="573741" y="5540188"/>
          <a:ext cx="11116235" cy="365760"/>
        </p:xfrm>
        <a:graphic>
          <a:graphicData uri="http://schemas.openxmlformats.org/drawingml/2006/table">
            <a:tbl>
              <a:tblPr/>
              <a:tblGrid>
                <a:gridCol w="11116235">
                  <a:extLst>
                    <a:ext uri="{9D8B030D-6E8A-4147-A177-3AD203B41FA5}">
                      <a16:colId xmlns:a16="http://schemas.microsoft.com/office/drawing/2014/main" val="1112103901"/>
                    </a:ext>
                  </a:extLst>
                </a:gridCol>
              </a:tblGrid>
              <a:tr h="2330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057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E9D89D9-19E5-4ECC-8881-F3B85EF4C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760654"/>
              </p:ext>
            </p:extLst>
          </p:nvPr>
        </p:nvGraphicFramePr>
        <p:xfrm>
          <a:off x="537883" y="1086362"/>
          <a:ext cx="11116234" cy="4485640"/>
        </p:xfrm>
        <a:graphic>
          <a:graphicData uri="http://schemas.openxmlformats.org/drawingml/2006/table">
            <a:tbl>
              <a:tblPr/>
              <a:tblGrid>
                <a:gridCol w="11116234">
                  <a:extLst>
                    <a:ext uri="{9D8B030D-6E8A-4147-A177-3AD203B41FA5}">
                      <a16:colId xmlns:a16="http://schemas.microsoft.com/office/drawing/2014/main" val="1598446332"/>
                    </a:ext>
                  </a:extLst>
                </a:gridCol>
              </a:tblGrid>
              <a:tr h="4485640">
                <a:tc>
                  <a:txBody>
                    <a:bodyPr/>
                    <a:lstStyle/>
                    <a:p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7030A0"/>
                      </a:solidFill>
                      <a:prstDash val="solid"/>
                    </a:lnL>
                    <a:lnR w="12700" cmpd="sng">
                      <a:solidFill>
                        <a:srgbClr val="7030A0"/>
                      </a:solidFill>
                      <a:prstDash val="solid"/>
                    </a:lnR>
                    <a:lnT w="12700" cmpd="sng">
                      <a:solidFill>
                        <a:srgbClr val="7030A0"/>
                      </a:solidFill>
                      <a:prstDash val="solid"/>
                    </a:lnT>
                    <a:lnB w="12700" cmpd="sng">
                      <a:solidFill>
                        <a:srgbClr val="7030A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57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88529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B368A19E-EBC6-6049-8900-1CF2F5DE639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685800"/>
            <a:ext cx="7772400" cy="4724400"/>
          </a:xfrm>
        </p:spPr>
        <p:txBody>
          <a:bodyPr/>
          <a:lstStyle/>
          <a:p>
            <a:r>
              <a:rPr lang="en-US" altLang="en-US" sz="5400" dirty="0">
                <a:solidFill>
                  <a:srgbClr val="000000"/>
                </a:solidFill>
              </a:rPr>
              <a:t>What is the maximum number of sites joining the Substance Use Affinity Group?</a:t>
            </a:r>
          </a:p>
        </p:txBody>
      </p:sp>
      <p:sp>
        <p:nvSpPr>
          <p:cNvPr id="38914" name="Text Box 4">
            <a:extLst>
              <a:ext uri="{FF2B5EF4-FFF2-40B4-BE49-F238E27FC236}">
                <a16:creationId xmlns:a16="http://schemas.microsoft.com/office/drawing/2014/main" id="{AABC4931-C38E-194C-809C-458B17CCE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Substance Use 100</a:t>
            </a:r>
          </a:p>
        </p:txBody>
      </p:sp>
      <p:sp>
        <p:nvSpPr>
          <p:cNvPr id="38915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4DB6555-CE58-D242-A246-36E7E99F0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D45B314-79BB-A44C-8D31-700961166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5940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25 sites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5">
            <a:extLst>
              <a:ext uri="{FF2B5EF4-FFF2-40B4-BE49-F238E27FC236}">
                <a16:creationId xmlns:a16="http://schemas.microsoft.com/office/drawing/2014/main" id="{728192C1-A6BD-AB4A-9750-CEEDC1604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1286937"/>
            <a:ext cx="8610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While the Substance Use Affinity Group didactics and discussion will center on specific substances (opioids, methamphetamine, stimulants, and alcohol), each participating Community Partner can determine its own improvement focus.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True or False </a:t>
            </a:r>
          </a:p>
        </p:txBody>
      </p:sp>
      <p:sp>
        <p:nvSpPr>
          <p:cNvPr id="40962" name="Text Box 8">
            <a:extLst>
              <a:ext uri="{FF2B5EF4-FFF2-40B4-BE49-F238E27FC236}">
                <a16:creationId xmlns:a16="http://schemas.microsoft.com/office/drawing/2014/main" id="{F36DF6F3-621D-674B-9C1B-1433A659E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3"/>
            <a:ext cx="541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Substance Use 200</a:t>
            </a:r>
          </a:p>
        </p:txBody>
      </p:sp>
      <p:sp>
        <p:nvSpPr>
          <p:cNvPr id="40963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2FB84E1-EF3A-AB4B-940F-45EB87AEF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7323E56-82E3-984D-BEE3-D0AF694D3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64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True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8B395FFC-A03B-C343-A6B3-A92E44122F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0" y="533401"/>
            <a:ext cx="8458200" cy="5364163"/>
          </a:xfrm>
        </p:spPr>
        <p:txBody>
          <a:bodyPr/>
          <a:lstStyle/>
          <a:p>
            <a:r>
              <a:rPr lang="en-US" altLang="en-US" sz="5400" dirty="0">
                <a:solidFill>
                  <a:srgbClr val="000000"/>
                </a:solidFill>
              </a:rPr>
              <a:t>Out of 1.2 million Americans with HIV, one in ___ currently use drugs or binge drink alcohol</a:t>
            </a:r>
            <a:br>
              <a:rPr lang="en-US" altLang="en-US" sz="5400" dirty="0">
                <a:solidFill>
                  <a:srgbClr val="000000"/>
                </a:solidFill>
              </a:rPr>
            </a:br>
            <a:r>
              <a:rPr lang="en-US" altLang="en-US" sz="5000" dirty="0">
                <a:solidFill>
                  <a:srgbClr val="000000"/>
                </a:solidFill>
              </a:rPr>
              <a:t>a.3  b.5  c.10</a:t>
            </a:r>
          </a:p>
        </p:txBody>
      </p:sp>
      <p:sp>
        <p:nvSpPr>
          <p:cNvPr id="43010" name="Text Box 4">
            <a:extLst>
              <a:ext uri="{FF2B5EF4-FFF2-40B4-BE49-F238E27FC236}">
                <a16:creationId xmlns:a16="http://schemas.microsoft.com/office/drawing/2014/main" id="{8DBA4620-91F5-3447-9047-DAF9E5FAD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3"/>
            <a:ext cx="541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Substance Use 300</a:t>
            </a:r>
          </a:p>
        </p:txBody>
      </p:sp>
      <p:sp>
        <p:nvSpPr>
          <p:cNvPr id="43011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859968E-DD78-F84E-A97B-D75D7AE59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C5C2790-3F30-3943-B2EE-98BF742C4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64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a.1 in 3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43A0CFCE-22D7-CC4E-BC18-FAFA8BDB5C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0700" y="703263"/>
            <a:ext cx="8610600" cy="4953000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Which of the following groups has the lowest viral suppression rate? </a:t>
            </a:r>
            <a:br>
              <a:rPr lang="en-US" altLang="en-US" sz="5400" dirty="0">
                <a:solidFill>
                  <a:srgbClr val="000000"/>
                </a:solidFill>
              </a:rPr>
            </a:br>
            <a:br>
              <a:rPr lang="en-US" altLang="en-US" sz="2800" dirty="0">
                <a:solidFill>
                  <a:srgbClr val="000000"/>
                </a:solidFill>
              </a:rPr>
            </a:br>
            <a:r>
              <a:rPr lang="en-US" altLang="en-US" sz="3500" dirty="0">
                <a:solidFill>
                  <a:srgbClr val="000000"/>
                </a:solidFill>
              </a:rPr>
              <a:t>a. PWH who inject drugs</a:t>
            </a:r>
            <a:br>
              <a:rPr lang="en-US" altLang="en-US" sz="3500" dirty="0">
                <a:solidFill>
                  <a:srgbClr val="000000"/>
                </a:solidFill>
              </a:rPr>
            </a:br>
            <a:r>
              <a:rPr lang="en-US" altLang="en-US" sz="3500" dirty="0">
                <a:solidFill>
                  <a:srgbClr val="000000"/>
                </a:solidFill>
              </a:rPr>
              <a:t>  b. PWH who engage in binge drinking </a:t>
            </a:r>
            <a:br>
              <a:rPr lang="en-US" altLang="en-US" sz="3500" dirty="0">
                <a:solidFill>
                  <a:srgbClr val="000000"/>
                </a:solidFill>
              </a:rPr>
            </a:br>
            <a:r>
              <a:rPr lang="en-US" altLang="en-US" sz="3500" dirty="0">
                <a:solidFill>
                  <a:srgbClr val="000000"/>
                </a:solidFill>
              </a:rPr>
              <a:t>c. PWH who are active cocaine users </a:t>
            </a:r>
          </a:p>
        </p:txBody>
      </p:sp>
      <p:sp>
        <p:nvSpPr>
          <p:cNvPr id="45058" name="Text Box 4">
            <a:extLst>
              <a:ext uri="{FF2B5EF4-FFF2-40B4-BE49-F238E27FC236}">
                <a16:creationId xmlns:a16="http://schemas.microsoft.com/office/drawing/2014/main" id="{9F2CE4AD-B1B6-5049-A1AE-A2A9AB5EB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3"/>
            <a:ext cx="541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Substance Use 400</a:t>
            </a:r>
          </a:p>
        </p:txBody>
      </p:sp>
      <p:sp>
        <p:nvSpPr>
          <p:cNvPr id="45059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53D86BC-AA7D-284A-B561-C4FC54C42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D8E059B-D5DB-4D4A-B18D-CEDA57441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257800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c.13% of PWH who actively use cocaine are virally suppressed compared to 87.1% (inject drugs) and 60% (binge drinking)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6">
            <a:extLst>
              <a:ext uri="{FF2B5EF4-FFF2-40B4-BE49-F238E27FC236}">
                <a16:creationId xmlns:a16="http://schemas.microsoft.com/office/drawing/2014/main" id="{276F6F8D-B877-B242-B0CA-059AB6E41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Substance Use 500</a:t>
            </a:r>
          </a:p>
        </p:txBody>
      </p:sp>
      <p:sp>
        <p:nvSpPr>
          <p:cNvPr id="47107" name="Text Box 8">
            <a:extLst>
              <a:ext uri="{FF2B5EF4-FFF2-40B4-BE49-F238E27FC236}">
                <a16:creationId xmlns:a16="http://schemas.microsoft.com/office/drawing/2014/main" id="{44DE5E6D-9BD6-9B4E-91CC-400FBBB8F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100505"/>
            <a:ext cx="79629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000" dirty="0">
                <a:solidFill>
                  <a:srgbClr val="000000"/>
                </a:solidFill>
                <a:latin typeface="+mj-lt"/>
              </a:rPr>
              <a:t>What percent of all persons with HIV in the United States are in need of substance use treatment?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00"/>
                </a:solidFill>
                <a:latin typeface="+mj-lt"/>
              </a:rPr>
              <a:t>a. 4%  b. 24%  c. 36%  d. 54%</a:t>
            </a:r>
          </a:p>
        </p:txBody>
      </p:sp>
      <p:sp>
        <p:nvSpPr>
          <p:cNvPr id="2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B73E5FB-A6A7-B540-B7B0-1ED514000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0459D17-3F5D-3E46-8193-B01B5C8F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64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b. 24%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5">
            <a:extLst>
              <a:ext uri="{FF2B5EF4-FFF2-40B4-BE49-F238E27FC236}">
                <a16:creationId xmlns:a16="http://schemas.microsoft.com/office/drawing/2014/main" id="{70A0071F-226B-3949-B751-747EE95E7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675658"/>
            <a:ext cx="7543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Does the Mental Health Affinity Faculty include at least one individual with HIV?</a:t>
            </a:r>
          </a:p>
        </p:txBody>
      </p:sp>
      <p:sp>
        <p:nvSpPr>
          <p:cNvPr id="49154" name="Text Box 6">
            <a:extLst>
              <a:ext uri="{FF2B5EF4-FFF2-40B4-BE49-F238E27FC236}">
                <a16:creationId xmlns:a16="http://schemas.microsoft.com/office/drawing/2014/main" id="{0117476A-FF1F-9A46-BD96-F7A99112D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Mental Health 100</a:t>
            </a:r>
          </a:p>
        </p:txBody>
      </p:sp>
      <p:sp>
        <p:nvSpPr>
          <p:cNvPr id="49155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8BA5318-A95E-F745-B6C2-C83C49FE4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432BA34-8A1D-6C42-929E-7D42BBFCD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64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Yes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8">
            <a:extLst>
              <a:ext uri="{FF2B5EF4-FFF2-40B4-BE49-F238E27FC236}">
                <a16:creationId xmlns:a16="http://schemas.microsoft.com/office/drawing/2014/main" id="{C8D681E7-273F-7A4C-A8FF-0DF92AA8A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Mental Health 200</a:t>
            </a:r>
          </a:p>
        </p:txBody>
      </p:sp>
      <p:sp>
        <p:nvSpPr>
          <p:cNvPr id="51203" name="Text Box 9">
            <a:extLst>
              <a:ext uri="{FF2B5EF4-FFF2-40B4-BE49-F238E27FC236}">
                <a16:creationId xmlns:a16="http://schemas.microsoft.com/office/drawing/2014/main" id="{86B2A1D9-C76A-A44F-B69E-77DE1F647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243013"/>
            <a:ext cx="7391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00"/>
                </a:solidFill>
                <a:latin typeface="+mj-lt"/>
              </a:rPr>
              <a:t>People with HIV who have a mental illness and use antiretroviral therapy have a higher or lower chance of being virally suppressed compared to those without a mental illness</a:t>
            </a:r>
          </a:p>
        </p:txBody>
      </p:sp>
      <p:sp>
        <p:nvSpPr>
          <p:cNvPr id="2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4E86943-DF22-9E4E-B140-4C955303A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2D2F89F-B2CD-F04D-9463-30D8EE728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64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Lower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6">
            <a:extLst>
              <a:ext uri="{FF2B5EF4-FFF2-40B4-BE49-F238E27FC236}">
                <a16:creationId xmlns:a16="http://schemas.microsoft.com/office/drawing/2014/main" id="{5925A9DA-5C4B-7449-AD37-1D008260C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Mental Health 300</a:t>
            </a:r>
          </a:p>
        </p:txBody>
      </p:sp>
      <p:sp>
        <p:nvSpPr>
          <p:cNvPr id="53251" name="Text Box 7">
            <a:extLst>
              <a:ext uri="{FF2B5EF4-FFF2-40B4-BE49-F238E27FC236}">
                <a16:creationId xmlns:a16="http://schemas.microsoft.com/office/drawing/2014/main" id="{401BAC71-0C22-9948-8D4C-35EE07622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1192530"/>
            <a:ext cx="7543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000000"/>
                </a:solidFill>
                <a:latin typeface="+mj-lt"/>
              </a:rPr>
              <a:t>Affinity Faculty will focus on specific mental health diagnoses: depression, anxiety, psychotic disorders, and ____. </a:t>
            </a:r>
          </a:p>
        </p:txBody>
      </p:sp>
      <p:sp>
        <p:nvSpPr>
          <p:cNvPr id="2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4418431-8823-504A-A66F-648620D29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FCA3FF9-5C5A-124D-84B0-DF8FBBBD0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34001"/>
            <a:ext cx="655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Post-traumatic stress disorder (PTSD)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6">
            <a:extLst>
              <a:ext uri="{FF2B5EF4-FFF2-40B4-BE49-F238E27FC236}">
                <a16:creationId xmlns:a16="http://schemas.microsoft.com/office/drawing/2014/main" id="{C0CB8036-C284-FE44-9902-31EA4A90C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3"/>
            <a:ext cx="541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Mental Health 400</a:t>
            </a:r>
          </a:p>
        </p:txBody>
      </p:sp>
      <p:sp>
        <p:nvSpPr>
          <p:cNvPr id="55299" name="Text Box 7">
            <a:extLst>
              <a:ext uri="{FF2B5EF4-FFF2-40B4-BE49-F238E27FC236}">
                <a16:creationId xmlns:a16="http://schemas.microsoft.com/office/drawing/2014/main" id="{63CB261F-1582-144A-86AA-7C6D10EF3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586" y="1106119"/>
            <a:ext cx="8588829" cy="414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rgbClr val="000000"/>
                </a:solidFill>
                <a:latin typeface="+mj-lt"/>
              </a:rPr>
              <a:t>People with HIV are how many times more likely to have depression compared to those who do not have HIV?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500" dirty="0">
                <a:solidFill>
                  <a:srgbClr val="000000"/>
                </a:solidFill>
                <a:latin typeface="+mj-lt"/>
              </a:rPr>
              <a:t>a. Similar rate  b. twice as likely  c. five times more likely</a:t>
            </a:r>
            <a:endParaRPr lang="en-US" sz="5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2B4FC36-AB5D-064D-8221-7ED7648BD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F723055-EA0A-194D-A226-1340FDA87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64163"/>
            <a:ext cx="541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b. Twice as likely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7">
            <a:extLst>
              <a:ext uri="{FF2B5EF4-FFF2-40B4-BE49-F238E27FC236}">
                <a16:creationId xmlns:a16="http://schemas.microsoft.com/office/drawing/2014/main" id="{41272762-3979-E348-8EB7-7F4D7D1A1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7201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Mental Health 500</a:t>
            </a:r>
          </a:p>
        </p:txBody>
      </p:sp>
      <p:sp>
        <p:nvSpPr>
          <p:cNvPr id="57346" name="Text Box 9">
            <a:extLst>
              <a:ext uri="{FF2B5EF4-FFF2-40B4-BE49-F238E27FC236}">
                <a16:creationId xmlns:a16="http://schemas.microsoft.com/office/drawing/2014/main" id="{71A127AB-345B-4E4E-987D-8966550AD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19200"/>
            <a:ext cx="77724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dirty="0">
                <a:solidFill>
                  <a:srgbClr val="000000"/>
                </a:solidFill>
              </a:rPr>
              <a:t>Two in ___ people diagnosed with HIV in the U.S. live with anxiety 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dirty="0">
                <a:solidFill>
                  <a:srgbClr val="000000"/>
                </a:solidFill>
              </a:rPr>
              <a:t>a.5   b.9   c.15   d.20</a:t>
            </a:r>
          </a:p>
        </p:txBody>
      </p:sp>
      <p:sp>
        <p:nvSpPr>
          <p:cNvPr id="57347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E090073-FBFD-C849-B29D-357FC0A71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CF3F121-A89C-9840-8B8B-27871B672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64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B. 2 in 9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4">
            <a:extLst>
              <a:ext uri="{FF2B5EF4-FFF2-40B4-BE49-F238E27FC236}">
                <a16:creationId xmlns:a16="http://schemas.microsoft.com/office/drawing/2014/main" id="{B66EAD1B-85E6-4E40-B29B-484981519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800226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5" action="ppaction://hlinksldjump"/>
              </a:rPr>
              <a:t>100</a:t>
            </a:r>
            <a:endParaRPr lang="en-US" altLang="en-US" sz="3600"/>
          </a:p>
        </p:txBody>
      </p:sp>
      <p:sp>
        <p:nvSpPr>
          <p:cNvPr id="5122" name="Text Box 5">
            <a:extLst>
              <a:ext uri="{FF2B5EF4-FFF2-40B4-BE49-F238E27FC236}">
                <a16:creationId xmlns:a16="http://schemas.microsoft.com/office/drawing/2014/main" id="{E9900AD2-6B4A-A649-9230-F6E4F3AA7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4" y="1800226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hlinkClick r:id="rId6" action="ppaction://hlinksldjump"/>
              </a:rPr>
              <a:t>100</a:t>
            </a:r>
            <a:endParaRPr lang="en-US" altLang="en-US" sz="3600" dirty="0"/>
          </a:p>
        </p:txBody>
      </p:sp>
      <p:sp>
        <p:nvSpPr>
          <p:cNvPr id="5123" name="Text Box 6">
            <a:extLst>
              <a:ext uri="{FF2B5EF4-FFF2-40B4-BE49-F238E27FC236}">
                <a16:creationId xmlns:a16="http://schemas.microsoft.com/office/drawing/2014/main" id="{36E01164-12A3-574C-BE8E-22C5D77F4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1800226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7" action="ppaction://hlinksldjump"/>
              </a:rPr>
              <a:t>100</a:t>
            </a:r>
            <a:endParaRPr lang="en-US" altLang="en-US" sz="3600"/>
          </a:p>
        </p:txBody>
      </p:sp>
      <p:sp>
        <p:nvSpPr>
          <p:cNvPr id="5124" name="Text Box 7">
            <a:extLst>
              <a:ext uri="{FF2B5EF4-FFF2-40B4-BE49-F238E27FC236}">
                <a16:creationId xmlns:a16="http://schemas.microsoft.com/office/drawing/2014/main" id="{5AA35ADA-1646-0848-B124-04C4A3D87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289" y="1800226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8" action="ppaction://hlinksldjump"/>
              </a:rPr>
              <a:t>100</a:t>
            </a:r>
            <a:endParaRPr lang="en-US" altLang="en-US" sz="3600"/>
          </a:p>
        </p:txBody>
      </p:sp>
      <p:sp>
        <p:nvSpPr>
          <p:cNvPr id="5125" name="Text Box 8">
            <a:extLst>
              <a:ext uri="{FF2B5EF4-FFF2-40B4-BE49-F238E27FC236}">
                <a16:creationId xmlns:a16="http://schemas.microsoft.com/office/drawing/2014/main" id="{80001BD3-F1F4-4347-AF48-674061E79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050" y="1800226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9" action="ppaction://hlinksldjump"/>
              </a:rPr>
              <a:t>100</a:t>
            </a:r>
            <a:endParaRPr lang="en-US" altLang="en-US" sz="3600"/>
          </a:p>
        </p:txBody>
      </p:sp>
      <p:sp>
        <p:nvSpPr>
          <p:cNvPr id="5126" name="Text Box 9">
            <a:extLst>
              <a:ext uri="{FF2B5EF4-FFF2-40B4-BE49-F238E27FC236}">
                <a16:creationId xmlns:a16="http://schemas.microsoft.com/office/drawing/2014/main" id="{63826CBB-A40F-7242-B6CC-0BE80092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1800226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10" action="ppaction://hlinksldjump"/>
              </a:rPr>
              <a:t>100</a:t>
            </a:r>
            <a:endParaRPr lang="en-US" altLang="en-US" sz="3600"/>
          </a:p>
        </p:txBody>
      </p:sp>
      <p:sp>
        <p:nvSpPr>
          <p:cNvPr id="5127" name="Text Box 10">
            <a:extLst>
              <a:ext uri="{FF2B5EF4-FFF2-40B4-BE49-F238E27FC236}">
                <a16:creationId xmlns:a16="http://schemas.microsoft.com/office/drawing/2014/main" id="{8DE67A9F-0142-5F4B-8E2D-5EEB1DC8C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81276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11" action="ppaction://hlinksldjump"/>
              </a:rPr>
              <a:t>200</a:t>
            </a:r>
            <a:endParaRPr lang="en-US" altLang="en-US" sz="3600"/>
          </a:p>
        </p:txBody>
      </p:sp>
      <p:sp>
        <p:nvSpPr>
          <p:cNvPr id="5128" name="Text Box 11">
            <a:extLst>
              <a:ext uri="{FF2B5EF4-FFF2-40B4-BE49-F238E27FC236}">
                <a16:creationId xmlns:a16="http://schemas.microsoft.com/office/drawing/2014/main" id="{E4540EF0-8F4E-E644-95C2-F2BE0409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4" y="2581276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12" action="ppaction://hlinksldjump"/>
              </a:rPr>
              <a:t>200</a:t>
            </a:r>
            <a:endParaRPr lang="en-US" altLang="en-US" sz="3600"/>
          </a:p>
        </p:txBody>
      </p:sp>
      <p:sp>
        <p:nvSpPr>
          <p:cNvPr id="5129" name="Text Box 12">
            <a:extLst>
              <a:ext uri="{FF2B5EF4-FFF2-40B4-BE49-F238E27FC236}">
                <a16:creationId xmlns:a16="http://schemas.microsoft.com/office/drawing/2014/main" id="{3F5560F9-874C-D645-93AA-4EA7ED18B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2581276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13" action="ppaction://hlinksldjump"/>
              </a:rPr>
              <a:t>200</a:t>
            </a:r>
            <a:endParaRPr lang="en-US" altLang="en-US" sz="3600"/>
          </a:p>
        </p:txBody>
      </p:sp>
      <p:sp>
        <p:nvSpPr>
          <p:cNvPr id="5130" name="Text Box 13">
            <a:extLst>
              <a:ext uri="{FF2B5EF4-FFF2-40B4-BE49-F238E27FC236}">
                <a16:creationId xmlns:a16="http://schemas.microsoft.com/office/drawing/2014/main" id="{F4805495-BCA7-A343-9FB3-880CEA28D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289" y="2581276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14" action="ppaction://hlinksldjump"/>
              </a:rPr>
              <a:t>200</a:t>
            </a:r>
            <a:endParaRPr lang="en-US" altLang="en-US" sz="3600"/>
          </a:p>
        </p:txBody>
      </p:sp>
      <p:sp>
        <p:nvSpPr>
          <p:cNvPr id="5131" name="Text Box 14">
            <a:extLst>
              <a:ext uri="{FF2B5EF4-FFF2-40B4-BE49-F238E27FC236}">
                <a16:creationId xmlns:a16="http://schemas.microsoft.com/office/drawing/2014/main" id="{BA9A1194-801C-0949-8444-60DB76BDD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050" y="2581276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15" action="ppaction://hlinksldjump"/>
              </a:rPr>
              <a:t>200</a:t>
            </a:r>
            <a:endParaRPr lang="en-US" altLang="en-US" sz="3600"/>
          </a:p>
        </p:txBody>
      </p:sp>
      <p:sp>
        <p:nvSpPr>
          <p:cNvPr id="5132" name="Text Box 15">
            <a:extLst>
              <a:ext uri="{FF2B5EF4-FFF2-40B4-BE49-F238E27FC236}">
                <a16:creationId xmlns:a16="http://schemas.microsoft.com/office/drawing/2014/main" id="{296D6BBC-A413-E04D-A7E4-45CE5AD8A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2581276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16" action="ppaction://hlinksldjump"/>
              </a:rPr>
              <a:t>200</a:t>
            </a:r>
            <a:endParaRPr lang="en-US" altLang="en-US" sz="3600"/>
          </a:p>
        </p:txBody>
      </p:sp>
      <p:sp>
        <p:nvSpPr>
          <p:cNvPr id="5133" name="Text Box 16">
            <a:extLst>
              <a:ext uri="{FF2B5EF4-FFF2-40B4-BE49-F238E27FC236}">
                <a16:creationId xmlns:a16="http://schemas.microsoft.com/office/drawing/2014/main" id="{2D8D42FE-1C22-6041-A5D8-D031FCD5F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362326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17" action="ppaction://hlinksldjump"/>
              </a:rPr>
              <a:t>300</a:t>
            </a:r>
            <a:endParaRPr lang="en-US" altLang="en-US" sz="3600"/>
          </a:p>
        </p:txBody>
      </p:sp>
      <p:sp>
        <p:nvSpPr>
          <p:cNvPr id="5134" name="Text Box 17">
            <a:extLst>
              <a:ext uri="{FF2B5EF4-FFF2-40B4-BE49-F238E27FC236}">
                <a16:creationId xmlns:a16="http://schemas.microsoft.com/office/drawing/2014/main" id="{ABA0C976-18DB-BE4B-A0A6-AE3700CA2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4" y="3362326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18" action="ppaction://hlinksldjump"/>
              </a:rPr>
              <a:t>300</a:t>
            </a:r>
            <a:endParaRPr lang="en-US" altLang="en-US" sz="3600"/>
          </a:p>
        </p:txBody>
      </p:sp>
      <p:sp>
        <p:nvSpPr>
          <p:cNvPr id="5135" name="Text Box 18">
            <a:extLst>
              <a:ext uri="{FF2B5EF4-FFF2-40B4-BE49-F238E27FC236}">
                <a16:creationId xmlns:a16="http://schemas.microsoft.com/office/drawing/2014/main" id="{98D5639D-2388-714A-BF5E-AF11E054F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3362326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19" action="ppaction://hlinksldjump"/>
              </a:rPr>
              <a:t>300</a:t>
            </a:r>
            <a:endParaRPr lang="en-US" altLang="en-US" sz="3600"/>
          </a:p>
        </p:txBody>
      </p:sp>
      <p:sp>
        <p:nvSpPr>
          <p:cNvPr id="5136" name="Text Box 19">
            <a:extLst>
              <a:ext uri="{FF2B5EF4-FFF2-40B4-BE49-F238E27FC236}">
                <a16:creationId xmlns:a16="http://schemas.microsoft.com/office/drawing/2014/main" id="{A9CDF0B3-6DDC-D54F-AC9D-7656285BE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289" y="3362326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20" action="ppaction://hlinksldjump"/>
              </a:rPr>
              <a:t>300</a:t>
            </a:r>
            <a:endParaRPr lang="en-US" altLang="en-US" sz="3600"/>
          </a:p>
        </p:txBody>
      </p:sp>
      <p:sp>
        <p:nvSpPr>
          <p:cNvPr id="5137" name="Text Box 20">
            <a:extLst>
              <a:ext uri="{FF2B5EF4-FFF2-40B4-BE49-F238E27FC236}">
                <a16:creationId xmlns:a16="http://schemas.microsoft.com/office/drawing/2014/main" id="{C25474B9-E0B9-F641-B177-0630DF6C4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050" y="3362326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21" action="ppaction://hlinksldjump"/>
              </a:rPr>
              <a:t>300</a:t>
            </a:r>
            <a:endParaRPr lang="en-US" altLang="en-US" sz="3600"/>
          </a:p>
        </p:txBody>
      </p:sp>
      <p:sp>
        <p:nvSpPr>
          <p:cNvPr id="5138" name="Text Box 21">
            <a:extLst>
              <a:ext uri="{FF2B5EF4-FFF2-40B4-BE49-F238E27FC236}">
                <a16:creationId xmlns:a16="http://schemas.microsoft.com/office/drawing/2014/main" id="{2D0D2760-C810-8C4C-983A-D967F1745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3362326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22" action="ppaction://hlinksldjump"/>
              </a:rPr>
              <a:t>300</a:t>
            </a:r>
            <a:endParaRPr lang="en-US" altLang="en-US" sz="3600"/>
          </a:p>
        </p:txBody>
      </p:sp>
      <p:sp>
        <p:nvSpPr>
          <p:cNvPr id="5139" name="Text Box 28">
            <a:extLst>
              <a:ext uri="{FF2B5EF4-FFF2-40B4-BE49-F238E27FC236}">
                <a16:creationId xmlns:a16="http://schemas.microsoft.com/office/drawing/2014/main" id="{92629C14-7E1D-034C-9FDE-C607E76E4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143376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23" action="ppaction://hlinksldjump"/>
              </a:rPr>
              <a:t>400</a:t>
            </a:r>
            <a:endParaRPr lang="en-US" altLang="en-US" sz="3600"/>
          </a:p>
        </p:txBody>
      </p:sp>
      <p:sp>
        <p:nvSpPr>
          <p:cNvPr id="5140" name="Text Box 29">
            <a:extLst>
              <a:ext uri="{FF2B5EF4-FFF2-40B4-BE49-F238E27FC236}">
                <a16:creationId xmlns:a16="http://schemas.microsoft.com/office/drawing/2014/main" id="{039C5B0A-BFDF-DB42-A2C1-64F58D972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4" y="4143376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24" action="ppaction://hlinksldjump"/>
              </a:rPr>
              <a:t>400</a:t>
            </a:r>
            <a:endParaRPr lang="en-US" altLang="en-US" sz="3600"/>
          </a:p>
        </p:txBody>
      </p:sp>
      <p:sp>
        <p:nvSpPr>
          <p:cNvPr id="5141" name="Text Box 30">
            <a:extLst>
              <a:ext uri="{FF2B5EF4-FFF2-40B4-BE49-F238E27FC236}">
                <a16:creationId xmlns:a16="http://schemas.microsoft.com/office/drawing/2014/main" id="{1D90C9D8-FD59-024A-9325-52F0147FF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4143376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25" action="ppaction://hlinksldjump"/>
              </a:rPr>
              <a:t>400</a:t>
            </a:r>
            <a:endParaRPr lang="en-US" altLang="en-US" sz="3600"/>
          </a:p>
        </p:txBody>
      </p:sp>
      <p:sp>
        <p:nvSpPr>
          <p:cNvPr id="5142" name="Text Box 31">
            <a:extLst>
              <a:ext uri="{FF2B5EF4-FFF2-40B4-BE49-F238E27FC236}">
                <a16:creationId xmlns:a16="http://schemas.microsoft.com/office/drawing/2014/main" id="{5B6B5FFB-CE80-EC4B-9EAA-4DAB83313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289" y="4143376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26" action="ppaction://hlinksldjump"/>
              </a:rPr>
              <a:t>400</a:t>
            </a:r>
            <a:endParaRPr lang="en-US" altLang="en-US" sz="3600"/>
          </a:p>
        </p:txBody>
      </p:sp>
      <p:sp>
        <p:nvSpPr>
          <p:cNvPr id="5143" name="Text Box 32">
            <a:extLst>
              <a:ext uri="{FF2B5EF4-FFF2-40B4-BE49-F238E27FC236}">
                <a16:creationId xmlns:a16="http://schemas.microsoft.com/office/drawing/2014/main" id="{FA2155CD-8587-0943-ACD7-FB9FA4E2A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050" y="4143376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27" action="ppaction://hlinksldjump"/>
              </a:rPr>
              <a:t>400</a:t>
            </a:r>
            <a:endParaRPr lang="en-US" altLang="en-US" sz="3600"/>
          </a:p>
        </p:txBody>
      </p:sp>
      <p:sp>
        <p:nvSpPr>
          <p:cNvPr id="5144" name="Text Box 33">
            <a:extLst>
              <a:ext uri="{FF2B5EF4-FFF2-40B4-BE49-F238E27FC236}">
                <a16:creationId xmlns:a16="http://schemas.microsoft.com/office/drawing/2014/main" id="{ADE232D5-A9B3-1845-9ECE-93C5254A5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4143376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28" action="ppaction://hlinksldjump"/>
              </a:rPr>
              <a:t>400</a:t>
            </a:r>
            <a:endParaRPr lang="en-US" altLang="en-US" sz="3600"/>
          </a:p>
        </p:txBody>
      </p:sp>
      <p:sp>
        <p:nvSpPr>
          <p:cNvPr id="5145" name="Text Box 34">
            <a:extLst>
              <a:ext uri="{FF2B5EF4-FFF2-40B4-BE49-F238E27FC236}">
                <a16:creationId xmlns:a16="http://schemas.microsoft.com/office/drawing/2014/main" id="{AFE3186E-2500-784E-951F-A9E9D4E64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924426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29" action="ppaction://hlinksldjump"/>
              </a:rPr>
              <a:t>500</a:t>
            </a:r>
            <a:endParaRPr lang="en-US" altLang="en-US" sz="3600"/>
          </a:p>
        </p:txBody>
      </p:sp>
      <p:sp>
        <p:nvSpPr>
          <p:cNvPr id="5146" name="Text Box 35">
            <a:extLst>
              <a:ext uri="{FF2B5EF4-FFF2-40B4-BE49-F238E27FC236}">
                <a16:creationId xmlns:a16="http://schemas.microsoft.com/office/drawing/2014/main" id="{E27B1933-158E-B64A-BDF0-91B9B9AD6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4" y="4924426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30" action="ppaction://hlinksldjump"/>
              </a:rPr>
              <a:t>500</a:t>
            </a:r>
            <a:endParaRPr lang="en-US" altLang="en-US" sz="3600"/>
          </a:p>
        </p:txBody>
      </p:sp>
      <p:sp>
        <p:nvSpPr>
          <p:cNvPr id="5147" name="Text Box 36">
            <a:extLst>
              <a:ext uri="{FF2B5EF4-FFF2-40B4-BE49-F238E27FC236}">
                <a16:creationId xmlns:a16="http://schemas.microsoft.com/office/drawing/2014/main" id="{38A2D1CF-0FFD-A042-BC7E-122966D45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4924426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31" action="ppaction://hlinksldjump"/>
              </a:rPr>
              <a:t>500</a:t>
            </a:r>
            <a:endParaRPr lang="en-US" altLang="en-US" sz="3600"/>
          </a:p>
        </p:txBody>
      </p:sp>
      <p:sp>
        <p:nvSpPr>
          <p:cNvPr id="5148" name="Text Box 37">
            <a:extLst>
              <a:ext uri="{FF2B5EF4-FFF2-40B4-BE49-F238E27FC236}">
                <a16:creationId xmlns:a16="http://schemas.microsoft.com/office/drawing/2014/main" id="{0A1CF5F2-86E3-2B43-B35E-234691F76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289" y="4924426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32" action="ppaction://hlinksldjump"/>
              </a:rPr>
              <a:t>500</a:t>
            </a:r>
            <a:endParaRPr lang="en-US" altLang="en-US" sz="3600"/>
          </a:p>
        </p:txBody>
      </p:sp>
      <p:sp>
        <p:nvSpPr>
          <p:cNvPr id="5149" name="Text Box 38">
            <a:extLst>
              <a:ext uri="{FF2B5EF4-FFF2-40B4-BE49-F238E27FC236}">
                <a16:creationId xmlns:a16="http://schemas.microsoft.com/office/drawing/2014/main" id="{581C4C8F-BA5F-814B-B3B6-021EFF0FD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050" y="4924426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33" action="ppaction://hlinksldjump"/>
              </a:rPr>
              <a:t>500</a:t>
            </a:r>
            <a:endParaRPr lang="en-US" altLang="en-US" sz="3600"/>
          </a:p>
        </p:txBody>
      </p:sp>
      <p:sp>
        <p:nvSpPr>
          <p:cNvPr id="5150" name="Text Box 39">
            <a:extLst>
              <a:ext uri="{FF2B5EF4-FFF2-40B4-BE49-F238E27FC236}">
                <a16:creationId xmlns:a16="http://schemas.microsoft.com/office/drawing/2014/main" id="{3DE2C850-0B87-C546-8E7C-4101D4213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4924426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>
                <a:hlinkClick r:id="rId34" action="ppaction://hlinksldjump"/>
              </a:rPr>
              <a:t>500</a:t>
            </a:r>
            <a:endParaRPr lang="en-US" altLang="en-US" sz="3600"/>
          </a:p>
        </p:txBody>
      </p:sp>
      <p:sp>
        <p:nvSpPr>
          <p:cNvPr id="2094" name="Text Box 46">
            <a:extLst>
              <a:ext uri="{FF2B5EF4-FFF2-40B4-BE49-F238E27FC236}">
                <a16:creationId xmlns:a16="http://schemas.microsoft.com/office/drawing/2014/main" id="{ABB40C8C-332B-1546-A4C8-F7B358AA8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579438"/>
            <a:ext cx="1325563" cy="1096962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1600" dirty="0"/>
              <a:t>Collaborative General</a:t>
            </a:r>
          </a:p>
        </p:txBody>
      </p:sp>
      <p:sp>
        <p:nvSpPr>
          <p:cNvPr id="2095" name="Text Box 47">
            <a:extLst>
              <a:ext uri="{FF2B5EF4-FFF2-40B4-BE49-F238E27FC236}">
                <a16:creationId xmlns:a16="http://schemas.microsoft.com/office/drawing/2014/main" id="{34816E08-6958-EC46-990A-382BB09C7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38" y="579438"/>
            <a:ext cx="1325562" cy="1096962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/>
              <a:t>Celebrity HIV</a:t>
            </a:r>
          </a:p>
        </p:txBody>
      </p:sp>
      <p:sp>
        <p:nvSpPr>
          <p:cNvPr id="2099" name="Text Box 51">
            <a:extLst>
              <a:ext uri="{FF2B5EF4-FFF2-40B4-BE49-F238E27FC236}">
                <a16:creationId xmlns:a16="http://schemas.microsoft.com/office/drawing/2014/main" id="{55A8587D-3C0C-A649-9678-C3DC07A77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1" y="579438"/>
            <a:ext cx="1325563" cy="1096962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/>
              <a:t>Age</a:t>
            </a:r>
          </a:p>
        </p:txBody>
      </p:sp>
      <p:sp>
        <p:nvSpPr>
          <p:cNvPr id="5154" name="Oval 66">
            <a:extLst>
              <a:ext uri="{FF2B5EF4-FFF2-40B4-BE49-F238E27FC236}">
                <a16:creationId xmlns:a16="http://schemas.microsoft.com/office/drawing/2014/main" id="{A97981B6-F22B-F24B-9579-2D640201C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610225"/>
            <a:ext cx="381000" cy="3048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55" name="Text Box 67">
            <a:hlinkClick r:id="rId35" action="ppaction://hlinksldjump"/>
            <a:extLst>
              <a:ext uri="{FF2B5EF4-FFF2-40B4-BE49-F238E27FC236}">
                <a16:creationId xmlns:a16="http://schemas.microsoft.com/office/drawing/2014/main" id="{4CBB0946-55AC-844C-BA0C-668766E3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686425"/>
            <a:ext cx="4572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"/>
              <a:t>FINAL</a:t>
            </a:r>
          </a:p>
        </p:txBody>
      </p:sp>
      <p:sp>
        <p:nvSpPr>
          <p:cNvPr id="40" name="Text Box 47">
            <a:extLst>
              <a:ext uri="{FF2B5EF4-FFF2-40B4-BE49-F238E27FC236}">
                <a16:creationId xmlns:a16="http://schemas.microsoft.com/office/drawing/2014/main" id="{E7C170CF-DBD0-5E4E-B07F-8D3053B9D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6" y="579438"/>
            <a:ext cx="1325563" cy="1096962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/>
              <a:t>Housing</a:t>
            </a:r>
          </a:p>
        </p:txBody>
      </p:sp>
      <p:sp>
        <p:nvSpPr>
          <p:cNvPr id="41" name="Text Box 47">
            <a:extLst>
              <a:ext uri="{FF2B5EF4-FFF2-40B4-BE49-F238E27FC236}">
                <a16:creationId xmlns:a16="http://schemas.microsoft.com/office/drawing/2014/main" id="{51484676-BE9F-6A47-8E88-511527F24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288" y="579438"/>
            <a:ext cx="1325562" cy="1096962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/>
              <a:t>Substance Use</a:t>
            </a:r>
          </a:p>
        </p:txBody>
      </p:sp>
      <p:sp>
        <p:nvSpPr>
          <p:cNvPr id="42" name="Text Box 47">
            <a:extLst>
              <a:ext uri="{FF2B5EF4-FFF2-40B4-BE49-F238E27FC236}">
                <a16:creationId xmlns:a16="http://schemas.microsoft.com/office/drawing/2014/main" id="{BDA0B3BE-EC96-E34A-B356-3C4BE0558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051" y="579438"/>
            <a:ext cx="1325563" cy="1096962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/>
              <a:t>Mental Health</a:t>
            </a:r>
            <a:endParaRPr lang="en-US" altLang="en-US" sz="2200" dirty="0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tegori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tegori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4" grpId="0" build="p" animBg="1" autoUpdateAnimBg="0" advAuto="200"/>
      <p:bldP spid="2095" grpId="0" build="p" animBg="1" autoUpdateAnimBg="0" advAuto="200"/>
      <p:bldP spid="2099" grpId="0" build="p" animBg="1" autoUpdateAnimBg="0" advAuto="200"/>
      <p:bldP spid="40" grpId="0" build="p" animBg="1" autoUpdateAnimBg="0" advAuto="200"/>
      <p:bldP spid="41" grpId="0" build="p" animBg="1" autoUpdateAnimBg="0" advAuto="200"/>
      <p:bldP spid="42" grpId="0" build="p" animBg="1" autoUpdateAnimBg="0" advAuto="20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5">
            <a:extLst>
              <a:ext uri="{FF2B5EF4-FFF2-40B4-BE49-F238E27FC236}">
                <a16:creationId xmlns:a16="http://schemas.microsoft.com/office/drawing/2014/main" id="{846FA09E-200A-A64E-B162-5D4DB140A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1416199"/>
            <a:ext cx="7391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dirty="0">
                <a:solidFill>
                  <a:srgbClr val="000000"/>
                </a:solidFill>
                <a:latin typeface="Arial" panose="020B0604020202020204" pitchFamily="34" charset="0"/>
              </a:rPr>
              <a:t>How many age groups can participants of the Age Affinity Group choose from?</a:t>
            </a:r>
          </a:p>
        </p:txBody>
      </p:sp>
      <p:sp>
        <p:nvSpPr>
          <p:cNvPr id="59394" name="Text Box 6">
            <a:extLst>
              <a:ext uri="{FF2B5EF4-FFF2-40B4-BE49-F238E27FC236}">
                <a16:creationId xmlns:a16="http://schemas.microsoft.com/office/drawing/2014/main" id="{190483BE-AA9B-AB45-8A5A-B8844812E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11164"/>
            <a:ext cx="5257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Age 100</a:t>
            </a:r>
          </a:p>
        </p:txBody>
      </p:sp>
      <p:sp>
        <p:nvSpPr>
          <p:cNvPr id="59395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220077E-B786-9945-9FF5-1FEDC984A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0D447D3-182E-9147-981E-11732A549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64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4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>
            <a:extLst>
              <a:ext uri="{FF2B5EF4-FFF2-40B4-BE49-F238E27FC236}">
                <a16:creationId xmlns:a16="http://schemas.microsoft.com/office/drawing/2014/main" id="{7FD4E141-31E7-2C48-85EB-42174AB17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133600"/>
            <a:ext cx="8229600" cy="1555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600" b="1"/>
              <a:t>Daily Double!!!</a:t>
            </a:r>
            <a:endParaRPr lang="en-US" altLang="en-US" sz="9600"/>
          </a:p>
        </p:txBody>
      </p:sp>
      <p:sp>
        <p:nvSpPr>
          <p:cNvPr id="61442" name="AutoShape 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9CFD358-A4D7-EB42-A35E-430A950AD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i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5">
            <a:extLst>
              <a:ext uri="{FF2B5EF4-FFF2-40B4-BE49-F238E27FC236}">
                <a16:creationId xmlns:a16="http://schemas.microsoft.com/office/drawing/2014/main" id="{FEA6D647-E261-E743-877D-86FE3C727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219200"/>
            <a:ext cx="72263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dirty="0">
                <a:solidFill>
                  <a:srgbClr val="000000"/>
                </a:solidFill>
                <a:latin typeface="Arial" panose="020B0604020202020204" pitchFamily="34" charset="0"/>
              </a:rPr>
              <a:t>The “children and youth” age category in the Age Affinity Group includes what ages?</a:t>
            </a:r>
          </a:p>
        </p:txBody>
      </p:sp>
      <p:sp>
        <p:nvSpPr>
          <p:cNvPr id="63490" name="Text Box 7">
            <a:extLst>
              <a:ext uri="{FF2B5EF4-FFF2-40B4-BE49-F238E27FC236}">
                <a16:creationId xmlns:a16="http://schemas.microsoft.com/office/drawing/2014/main" id="{FEEC50D1-2882-9F42-AEE9-49ED5C055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4"/>
            <a:ext cx="5257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Age 300</a:t>
            </a:r>
          </a:p>
        </p:txBody>
      </p:sp>
      <p:sp>
        <p:nvSpPr>
          <p:cNvPr id="63491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B55C8A5-C449-F349-A78D-F1850D4F0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F4D370AF-B3E3-8E4F-95ED-DB91922CA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64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24 and younger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5">
            <a:extLst>
              <a:ext uri="{FF2B5EF4-FFF2-40B4-BE49-F238E27FC236}">
                <a16:creationId xmlns:a16="http://schemas.microsoft.com/office/drawing/2014/main" id="{88359429-FDF6-C147-AAD0-10752CB95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421" y="1447800"/>
            <a:ext cx="7609159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In the United States, how many individuals with HIV are 50 years and older?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a.1 in 2     b.1 in 3    c.1 in 6</a:t>
            </a:r>
          </a:p>
        </p:txBody>
      </p:sp>
      <p:sp>
        <p:nvSpPr>
          <p:cNvPr id="65538" name="Text Box 8">
            <a:extLst>
              <a:ext uri="{FF2B5EF4-FFF2-40B4-BE49-F238E27FC236}">
                <a16:creationId xmlns:a16="http://schemas.microsoft.com/office/drawing/2014/main" id="{6FBE24E1-8174-3545-B248-2BE053651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4"/>
            <a:ext cx="5257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Age 400</a:t>
            </a:r>
          </a:p>
        </p:txBody>
      </p:sp>
      <p:sp>
        <p:nvSpPr>
          <p:cNvPr id="65539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9C4D68D-A511-534A-8EC7-1AB61D99E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7EACA5A-478C-2948-BB6A-485AB3F5D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12787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a. 1 in 2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6">
            <a:extLst>
              <a:ext uri="{FF2B5EF4-FFF2-40B4-BE49-F238E27FC236}">
                <a16:creationId xmlns:a16="http://schemas.microsoft.com/office/drawing/2014/main" id="{08D18647-8F72-1647-AEDD-19DF0DC14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100505"/>
            <a:ext cx="80772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The viral suppression rate for individuals under the age of 39 is 81%. What is the viral suppression rate for individuals above the age of 65?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a.85% b.88% c.92% d.95%</a:t>
            </a:r>
          </a:p>
        </p:txBody>
      </p:sp>
      <p:sp>
        <p:nvSpPr>
          <p:cNvPr id="67586" name="Text Box 8">
            <a:extLst>
              <a:ext uri="{FF2B5EF4-FFF2-40B4-BE49-F238E27FC236}">
                <a16:creationId xmlns:a16="http://schemas.microsoft.com/office/drawing/2014/main" id="{58511A48-DEB8-2841-B9B1-C4EFBB134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4"/>
            <a:ext cx="5257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Age 500</a:t>
            </a:r>
          </a:p>
        </p:txBody>
      </p:sp>
      <p:sp>
        <p:nvSpPr>
          <p:cNvPr id="67587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3786474-E500-BE49-B310-281687A3A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5277D7F-266D-B44A-A7A6-D4FCF0537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64164"/>
            <a:ext cx="762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d. 95%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>
            <a:hlinkClick r:id="rId5" action="ppaction://hlinksldjump"/>
            <a:extLst>
              <a:ext uri="{FF2B5EF4-FFF2-40B4-BE49-F238E27FC236}">
                <a16:creationId xmlns:a16="http://schemas.microsoft.com/office/drawing/2014/main" id="{A2A569C4-8C9D-C149-B4B4-63C99A69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828801"/>
            <a:ext cx="6629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dirty="0">
                <a:solidFill>
                  <a:srgbClr val="000000"/>
                </a:solidFill>
                <a:latin typeface="Arial" panose="020B0604020202020204" pitchFamily="34" charset="0"/>
              </a:rPr>
              <a:t>CATEGORY:</a:t>
            </a:r>
          </a:p>
          <a:p>
            <a:pPr algn="ctr">
              <a:spcBef>
                <a:spcPct val="50000"/>
              </a:spcBef>
            </a:pPr>
            <a:r>
              <a:rPr lang="en-US" altLang="en-US" sz="6000" dirty="0">
                <a:solidFill>
                  <a:srgbClr val="000000"/>
                </a:solidFill>
                <a:latin typeface="Arial" panose="020B0604020202020204" pitchFamily="34" charset="0"/>
              </a:rPr>
              <a:t>CQII</a:t>
            </a:r>
          </a:p>
        </p:txBody>
      </p:sp>
      <p:sp>
        <p:nvSpPr>
          <p:cNvPr id="62469" name="Text Box 5">
            <a:extLst>
              <a:ext uri="{FF2B5EF4-FFF2-40B4-BE49-F238E27FC236}">
                <a16:creationId xmlns:a16="http://schemas.microsoft.com/office/drawing/2014/main" id="{0871E327-3A34-7042-BD53-2D1BB42C6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33400"/>
            <a:ext cx="7467600" cy="10985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600">
                <a:latin typeface="Arial" panose="020B0604020202020204" pitchFamily="34" charset="0"/>
              </a:rPr>
              <a:t>FINAL JEOPARDY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>
            <a:extLst>
              <a:ext uri="{FF2B5EF4-FFF2-40B4-BE49-F238E27FC236}">
                <a16:creationId xmlns:a16="http://schemas.microsoft.com/office/drawing/2014/main" id="{371AF4E5-5483-C740-AA5B-078086C75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1066800"/>
            <a:ext cx="8610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dirty="0">
                <a:solidFill>
                  <a:srgbClr val="000000"/>
                </a:solidFill>
                <a:latin typeface="Arial" panose="020B0604020202020204" pitchFamily="34" charset="0"/>
              </a:rPr>
              <a:t>What is the name of CQII’s last completed national quality improvement collaborative?</a:t>
            </a:r>
          </a:p>
        </p:txBody>
      </p:sp>
      <p:pic>
        <p:nvPicPr>
          <p:cNvPr id="63493" name="jeopardytune.mid">
            <a:hlinkClick r:id="" action="ppaction://media"/>
            <a:extLst>
              <a:ext uri="{FF2B5EF4-FFF2-40B4-BE49-F238E27FC236}">
                <a16:creationId xmlns:a16="http://schemas.microsoft.com/office/drawing/2014/main" id="{0642376B-3C98-FD40-AB7A-BB0C99BE6AC7}"/>
              </a:ext>
            </a:extLst>
          </p:cNvPr>
          <p:cNvPicPr>
            <a:picLocks noRot="1"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5BEECB6-76C0-E54A-AE88-124107796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54BAFA2-799C-9640-832A-E3AA2425D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64164"/>
            <a:ext cx="670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rgbClr val="000000"/>
                </a:solidFill>
              </a:rPr>
              <a:t>end+disparities</a:t>
            </a:r>
            <a:r>
              <a:rPr lang="en-US" altLang="en-US" sz="3200" dirty="0">
                <a:solidFill>
                  <a:srgbClr val="000000"/>
                </a:solidFill>
              </a:rPr>
              <a:t> ECHO Collaborative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hem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JepQuestionT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108" fill="hold"/>
                                        <p:tgtEl>
                                          <p:spTgt spid="634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493"/>
                </p:tgtEl>
              </p:cMediaNode>
            </p:audio>
          </p:childTnLst>
        </p:cTn>
      </p:par>
    </p:tnLst>
    <p:bldLst>
      <p:bldP spid="63492" grpId="0"/>
      <p:bldP spid="63494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>
            <a:extLst>
              <a:ext uri="{FF2B5EF4-FFF2-40B4-BE49-F238E27FC236}">
                <a16:creationId xmlns:a16="http://schemas.microsoft.com/office/drawing/2014/main" id="{0EBFFAD4-6E88-424B-9249-3C09DE7BE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1371600"/>
            <a:ext cx="6629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dirty="0">
                <a:solidFill>
                  <a:srgbClr val="000000"/>
                </a:solidFill>
                <a:latin typeface="Arial" panose="020B0604020202020204" pitchFamily="34" charset="0"/>
              </a:rPr>
              <a:t>Younger or older individuals with HIV are more likely to be virally suppressed</a:t>
            </a:r>
          </a:p>
        </p:txBody>
      </p:sp>
      <p:sp>
        <p:nvSpPr>
          <p:cNvPr id="72706" name="AutoShape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8B8DF7E-4094-E049-A902-1C8BA8E09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ADA458B-E026-C54E-B1FC-74FEA994E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3400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Older</a:t>
            </a:r>
          </a:p>
        </p:txBody>
      </p:sp>
      <p:sp>
        <p:nvSpPr>
          <p:cNvPr id="72708" name="Text Box 8">
            <a:extLst>
              <a:ext uri="{FF2B5EF4-FFF2-40B4-BE49-F238E27FC236}">
                <a16:creationId xmlns:a16="http://schemas.microsoft.com/office/drawing/2014/main" id="{8D94B14B-FC00-8644-A445-3FF1FBA71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4"/>
            <a:ext cx="5257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Age 200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178A4D95-2DE0-5E44-89F0-3A440775C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828800"/>
            <a:ext cx="7467600" cy="1143000"/>
          </a:xfrm>
        </p:spPr>
        <p:txBody>
          <a:bodyPr/>
          <a:lstStyle/>
          <a:p>
            <a:r>
              <a:rPr lang="en-US" altLang="en-US" sz="4800" b="1"/>
              <a:t>Daily Double Graphic and Sound Effect!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E52395A0-FC8E-C540-8B13-C80442C53B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3200400"/>
            <a:ext cx="8382000" cy="2743200"/>
          </a:xfrm>
        </p:spPr>
        <p:txBody>
          <a:bodyPr/>
          <a:lstStyle/>
          <a:p>
            <a:r>
              <a:rPr lang="en-US" altLang="en-US" sz="2000" b="1" i="1" dirty="0"/>
              <a:t>DO NOT DELETE THIS SLIDE!</a:t>
            </a:r>
            <a:r>
              <a:rPr lang="en-US" altLang="en-US" sz="2000" b="1" dirty="0"/>
              <a:t>  Deleting it may cause the game links to work improperly.  This slide is hidden during the game, and WILL not appear.</a:t>
            </a:r>
          </a:p>
          <a:p>
            <a:r>
              <a:rPr lang="en-US" altLang="en-US" sz="2000" b="1" dirty="0"/>
              <a:t>In slide view mode, copy the above (red) graphic (click once to select; right click the </a:t>
            </a:r>
            <a:r>
              <a:rPr lang="en-US" altLang="en-US" sz="2000" b="1" i="1" u="sng" dirty="0"/>
              <a:t>border</a:t>
            </a:r>
            <a:r>
              <a:rPr lang="en-US" altLang="en-US" sz="2000" b="1" dirty="0"/>
              <a:t> and choose </a:t>
            </a:r>
            <a:r>
              <a:rPr lang="ja-JP" altLang="en-US" sz="2000" b="1" dirty="0"/>
              <a:t>“</a:t>
            </a:r>
            <a:r>
              <a:rPr lang="en-US" altLang="ja-JP" sz="2000" b="1" dirty="0"/>
              <a:t>copy</a:t>
            </a:r>
            <a:r>
              <a:rPr lang="ja-JP" altLang="en-US" sz="2000" b="1" dirty="0"/>
              <a:t>”</a:t>
            </a:r>
            <a:r>
              <a:rPr lang="en-US" altLang="ja-JP" sz="2000" b="1" dirty="0"/>
              <a:t>).</a:t>
            </a:r>
          </a:p>
          <a:p>
            <a:r>
              <a:rPr lang="en-US" altLang="en-US" sz="2000" b="1" dirty="0"/>
              <a:t>Locate the answer slide which you want to be the daily double</a:t>
            </a:r>
          </a:p>
          <a:p>
            <a:r>
              <a:rPr lang="en-US" altLang="en-US" sz="2000" b="1" dirty="0"/>
              <a:t>Right-click and choose </a:t>
            </a:r>
            <a:r>
              <a:rPr lang="ja-JP" altLang="en-US" sz="2000" b="1" dirty="0"/>
              <a:t>“</a:t>
            </a:r>
            <a:r>
              <a:rPr lang="en-US" altLang="ja-JP" sz="2000" b="1" dirty="0"/>
              <a:t>paste</a:t>
            </a:r>
            <a:r>
              <a:rPr lang="ja-JP" altLang="en-US" sz="2000" b="1" dirty="0"/>
              <a:t>”</a:t>
            </a:r>
            <a:r>
              <a:rPr lang="en-US" altLang="ja-JP" sz="2000" b="1" dirty="0"/>
              <a:t>.  If necessary, reposition the graphic so that it does not cover the answer text.</a:t>
            </a:r>
            <a:endParaRPr lang="en-US" altLang="en-US" sz="2000" b="1" dirty="0"/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985E91C4-5630-CD4A-AC34-8F0A16A77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09601"/>
            <a:ext cx="6324600" cy="1006475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000" b="1"/>
              <a:t>Daily Double!!!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i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81DC87DB-68A6-B148-9804-E8C00F1F55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73300" y="909062"/>
            <a:ext cx="7848600" cy="4800600"/>
          </a:xfrm>
        </p:spPr>
        <p:txBody>
          <a:bodyPr/>
          <a:lstStyle/>
          <a:p>
            <a:r>
              <a:rPr lang="en-US" altLang="en-US" sz="5400" dirty="0">
                <a:solidFill>
                  <a:srgbClr val="000000"/>
                </a:solidFill>
              </a:rPr>
              <a:t>The name of the CQII collaborative that focuses on social determinants of health </a:t>
            </a:r>
          </a:p>
        </p:txBody>
      </p:sp>
      <p:sp>
        <p:nvSpPr>
          <p:cNvPr id="9218" name="Text Box 5">
            <a:extLst>
              <a:ext uri="{FF2B5EF4-FFF2-40B4-BE49-F238E27FC236}">
                <a16:creationId xmlns:a16="http://schemas.microsoft.com/office/drawing/2014/main" id="{9127AC5A-D41C-6A49-8C27-153ABE77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Collaborative General 100</a:t>
            </a:r>
          </a:p>
        </p:txBody>
      </p:sp>
      <p:sp>
        <p:nvSpPr>
          <p:cNvPr id="9219" name="AutoShap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6ED1870-8378-8643-8395-D1D1F815A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957AE3D-093E-F148-979B-AC1F152F5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64164"/>
            <a:ext cx="541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rgbClr val="000000"/>
                </a:solidFill>
              </a:rPr>
              <a:t>create+equity</a:t>
            </a:r>
            <a:r>
              <a:rPr lang="en-US" altLang="en-US" sz="3200" dirty="0">
                <a:solidFill>
                  <a:srgbClr val="000000"/>
                </a:solidFill>
              </a:rPr>
              <a:t> Collaborative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17E1EE5D-A2BA-504C-87AA-282D964898C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838200"/>
            <a:ext cx="7772400" cy="4953000"/>
          </a:xfrm>
        </p:spPr>
        <p:txBody>
          <a:bodyPr/>
          <a:lstStyle/>
          <a:p>
            <a:r>
              <a:rPr lang="en-US" altLang="en-US" sz="5400" dirty="0">
                <a:solidFill>
                  <a:srgbClr val="000000"/>
                </a:solidFill>
              </a:rPr>
              <a:t>How many learning sessions are planned for the </a:t>
            </a:r>
            <a:r>
              <a:rPr lang="en-US" altLang="en-US" sz="5400" dirty="0" err="1">
                <a:solidFill>
                  <a:srgbClr val="000000"/>
                </a:solidFill>
              </a:rPr>
              <a:t>create+equity</a:t>
            </a:r>
            <a:r>
              <a:rPr lang="en-US" altLang="en-US" sz="5400" dirty="0">
                <a:solidFill>
                  <a:srgbClr val="000000"/>
                </a:solidFill>
              </a:rPr>
              <a:t> Collaborative?</a:t>
            </a:r>
          </a:p>
        </p:txBody>
      </p:sp>
      <p:sp>
        <p:nvSpPr>
          <p:cNvPr id="10242" name="Text Box 4">
            <a:extLst>
              <a:ext uri="{FF2B5EF4-FFF2-40B4-BE49-F238E27FC236}">
                <a16:creationId xmlns:a16="http://schemas.microsoft.com/office/drawing/2014/main" id="{F9FD8085-791C-E040-B795-BE5500F93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0"/>
            <a:ext cx="541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The Parts 200</a:t>
            </a:r>
          </a:p>
        </p:txBody>
      </p:sp>
      <p:sp>
        <p:nvSpPr>
          <p:cNvPr id="10243" name="Text Box 5">
            <a:extLst>
              <a:ext uri="{FF2B5EF4-FFF2-40B4-BE49-F238E27FC236}">
                <a16:creationId xmlns:a16="http://schemas.microsoft.com/office/drawing/2014/main" id="{342AD740-C989-0242-9D84-6A4436DB9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Collaborative General 200</a:t>
            </a:r>
          </a:p>
        </p:txBody>
      </p:sp>
      <p:sp>
        <p:nvSpPr>
          <p:cNvPr id="10244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7E42173-00FE-D940-958A-FA5FE0392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64995BD-0CF2-EC44-A27A-71EB22D53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64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4 Learning Sessions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36FB1538-52B6-8349-85ED-6E54D437A2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62200" y="838200"/>
            <a:ext cx="7772400" cy="4953000"/>
          </a:xfrm>
        </p:spPr>
        <p:txBody>
          <a:bodyPr/>
          <a:lstStyle/>
          <a:p>
            <a:r>
              <a:rPr lang="en-US" altLang="en-US" sz="5400" dirty="0">
                <a:solidFill>
                  <a:srgbClr val="000000"/>
                </a:solidFill>
              </a:rPr>
              <a:t>The length</a:t>
            </a:r>
            <a:r>
              <a:rPr lang="ja-JP" altLang="en-US" sz="5400" dirty="0">
                <a:solidFill>
                  <a:srgbClr val="000000"/>
                </a:solidFill>
              </a:rPr>
              <a:t> </a:t>
            </a:r>
            <a:r>
              <a:rPr lang="en-US" altLang="ja-JP" sz="5400" dirty="0">
                <a:solidFill>
                  <a:srgbClr val="000000"/>
                </a:solidFill>
              </a:rPr>
              <a:t>of</a:t>
            </a:r>
            <a:r>
              <a:rPr lang="ja-JP" altLang="en-US" sz="5400" dirty="0">
                <a:solidFill>
                  <a:srgbClr val="000000"/>
                </a:solidFill>
              </a:rPr>
              <a:t> </a:t>
            </a:r>
            <a:r>
              <a:rPr lang="en-US" altLang="ja-JP" sz="5400" dirty="0">
                <a:solidFill>
                  <a:srgbClr val="000000"/>
                </a:solidFill>
              </a:rPr>
              <a:t>this</a:t>
            </a:r>
            <a:r>
              <a:rPr lang="ja-JP" altLang="en-US" sz="5400" dirty="0">
                <a:solidFill>
                  <a:srgbClr val="000000"/>
                </a:solidFill>
              </a:rPr>
              <a:t> </a:t>
            </a:r>
            <a:r>
              <a:rPr lang="en-US" altLang="ja-JP" sz="5400" dirty="0" err="1">
                <a:solidFill>
                  <a:srgbClr val="000000"/>
                </a:solidFill>
              </a:rPr>
              <a:t>create+equity</a:t>
            </a:r>
            <a:r>
              <a:rPr lang="ja-JP" altLang="en-US" sz="5400" dirty="0">
                <a:solidFill>
                  <a:srgbClr val="000000"/>
                </a:solidFill>
              </a:rPr>
              <a:t> </a:t>
            </a:r>
            <a:r>
              <a:rPr lang="en-US" altLang="ja-JP" sz="5400" dirty="0">
                <a:solidFill>
                  <a:srgbClr val="000000"/>
                </a:solidFill>
              </a:rPr>
              <a:t>Collaborative</a:t>
            </a:r>
            <a:r>
              <a:rPr lang="ja-JP" altLang="en-US" sz="5400" dirty="0">
                <a:solidFill>
                  <a:srgbClr val="000000"/>
                </a:solidFill>
              </a:rPr>
              <a:t> </a:t>
            </a:r>
            <a:r>
              <a:rPr lang="en-US" altLang="ja-JP" sz="5400" dirty="0">
                <a:solidFill>
                  <a:srgbClr val="000000"/>
                </a:solidFill>
              </a:rPr>
              <a:t>is</a:t>
            </a:r>
            <a:r>
              <a:rPr lang="ja-JP" altLang="en-US" sz="5400" dirty="0">
                <a:solidFill>
                  <a:srgbClr val="000000"/>
                </a:solidFill>
              </a:rPr>
              <a:t> </a:t>
            </a:r>
            <a:r>
              <a:rPr lang="en-US" altLang="ja-JP" sz="5400" dirty="0">
                <a:solidFill>
                  <a:srgbClr val="000000"/>
                </a:solidFill>
              </a:rPr>
              <a:t>___</a:t>
            </a:r>
            <a:r>
              <a:rPr lang="ja-JP" altLang="en-US" sz="5400" dirty="0">
                <a:solidFill>
                  <a:srgbClr val="000000"/>
                </a:solidFill>
              </a:rPr>
              <a:t> </a:t>
            </a:r>
            <a:r>
              <a:rPr lang="en-US" altLang="ja-JP" sz="5400" dirty="0">
                <a:solidFill>
                  <a:srgbClr val="000000"/>
                </a:solidFill>
              </a:rPr>
              <a:t>months</a:t>
            </a:r>
            <a:r>
              <a:rPr lang="ja-JP" altLang="en-US" sz="5400" dirty="0">
                <a:solidFill>
                  <a:srgbClr val="000000"/>
                </a:solidFill>
              </a:rPr>
              <a:t> </a:t>
            </a:r>
            <a:r>
              <a:rPr lang="en-US" altLang="ja-JP" sz="5400" dirty="0">
                <a:solidFill>
                  <a:srgbClr val="000000"/>
                </a:solidFill>
              </a:rPr>
              <a:t>long</a:t>
            </a:r>
            <a:endParaRPr lang="en-US" altLang="en-US" sz="5400" dirty="0">
              <a:solidFill>
                <a:srgbClr val="000000"/>
              </a:solidFill>
            </a:endParaRPr>
          </a:p>
        </p:txBody>
      </p:sp>
      <p:sp>
        <p:nvSpPr>
          <p:cNvPr id="12290" name="Text Box 4">
            <a:extLst>
              <a:ext uri="{FF2B5EF4-FFF2-40B4-BE49-F238E27FC236}">
                <a16:creationId xmlns:a16="http://schemas.microsoft.com/office/drawing/2014/main" id="{18F8CBAD-87A5-2D4B-A9DD-126513EAB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Collaborative General 300</a:t>
            </a:r>
          </a:p>
        </p:txBody>
      </p:sp>
      <p:sp>
        <p:nvSpPr>
          <p:cNvPr id="12291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EF4DD4C-AF69-E441-8C95-183023F70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4BB17C1-936D-6A4A-87B9-8A999D2BC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64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18 months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576398E3-E995-E34D-AE8D-62D00DEC58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838200"/>
            <a:ext cx="8001000" cy="4800600"/>
          </a:xfrm>
        </p:spPr>
        <p:txBody>
          <a:bodyPr/>
          <a:lstStyle/>
          <a:p>
            <a:r>
              <a:rPr lang="en-US" altLang="en-US" sz="5400" dirty="0">
                <a:solidFill>
                  <a:srgbClr val="000000"/>
                </a:solidFill>
              </a:rPr>
              <a:t>CQII collaborated with what agency to develop the interventions for each Affinity Group</a:t>
            </a:r>
          </a:p>
        </p:txBody>
      </p:sp>
      <p:sp>
        <p:nvSpPr>
          <p:cNvPr id="14338" name="Text Box 4">
            <a:extLst>
              <a:ext uri="{FF2B5EF4-FFF2-40B4-BE49-F238E27FC236}">
                <a16:creationId xmlns:a16="http://schemas.microsoft.com/office/drawing/2014/main" id="{DAE91A51-9FFF-F645-82FE-61A2D0E7E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Collaborative General 400</a:t>
            </a:r>
          </a:p>
        </p:txBody>
      </p:sp>
      <p:sp>
        <p:nvSpPr>
          <p:cNvPr id="14339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6BD8A62-0B70-BC43-8B48-6BD6B6060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FBC8AB4B-E154-BF40-9775-253D47330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60671"/>
            <a:ext cx="739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Institute for Healthcare Improvement (IHI)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5">
            <a:extLst>
              <a:ext uri="{FF2B5EF4-FFF2-40B4-BE49-F238E27FC236}">
                <a16:creationId xmlns:a16="http://schemas.microsoft.com/office/drawing/2014/main" id="{82428EC6-5723-204E-9071-6BC5319B1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Collaborative General 500</a:t>
            </a:r>
          </a:p>
        </p:txBody>
      </p:sp>
      <p:sp>
        <p:nvSpPr>
          <p:cNvPr id="16386" name="Rectangle 7">
            <a:extLst>
              <a:ext uri="{FF2B5EF4-FFF2-40B4-BE49-F238E27FC236}">
                <a16:creationId xmlns:a16="http://schemas.microsoft.com/office/drawing/2014/main" id="{666400BB-BC06-ED4A-8457-CAC6EEB17B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838200"/>
            <a:ext cx="8001000" cy="4800600"/>
          </a:xfrm>
          <a:noFill/>
        </p:spPr>
        <p:txBody>
          <a:bodyPr/>
          <a:lstStyle/>
          <a:p>
            <a:r>
              <a:rPr lang="en-US" altLang="en-US" sz="5400" dirty="0">
                <a:solidFill>
                  <a:srgbClr val="000000"/>
                </a:solidFill>
              </a:rPr>
              <a:t>What is the first month when participants are expected to report their performance data?</a:t>
            </a:r>
          </a:p>
        </p:txBody>
      </p:sp>
      <p:sp>
        <p:nvSpPr>
          <p:cNvPr id="16387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F899512-462E-7D41-B047-4E817597B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0" y="53340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756D27B4-4614-814F-89DB-7F28C9FA5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64164"/>
            <a:ext cx="541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March 2021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4608</TotalTime>
  <Words>1303</Words>
  <Application>Microsoft Office PowerPoint</Application>
  <PresentationFormat>Widescreen</PresentationFormat>
  <Paragraphs>229</Paragraphs>
  <Slides>37</Slides>
  <Notes>33</Notes>
  <HiddenSlides>1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Garamond</vt:lpstr>
      <vt:lpstr>Times New Roman</vt:lpstr>
      <vt:lpstr>Default Design</vt:lpstr>
      <vt:lpstr>PowerPoint Presentation</vt:lpstr>
      <vt:lpstr>PowerPoint Presentation</vt:lpstr>
      <vt:lpstr>PowerPoint Presentation</vt:lpstr>
      <vt:lpstr>Daily Double Graphic and Sound Effect!</vt:lpstr>
      <vt:lpstr>The name of the CQII collaborative that focuses on social determinants of health </vt:lpstr>
      <vt:lpstr>How many learning sessions are planned for the create+equity Collaborative?</vt:lpstr>
      <vt:lpstr>The length of this create+equity Collaborative is ___ months long</vt:lpstr>
      <vt:lpstr>CQII collaborated with what agency to develop the interventions for each Affinity Group</vt:lpstr>
      <vt:lpstr>What is the first month when participants are expected to report their performance data?</vt:lpstr>
      <vt:lpstr>Won five NBA Championships</vt:lpstr>
      <vt:lpstr>He is one of the “Champions” who will “Rock You”</vt:lpstr>
      <vt:lpstr>Starred in three “Bedroom Farces” with Doris Day</vt:lpstr>
      <vt:lpstr>First African American to win three Grand Slam Titles</vt:lpstr>
      <vt:lpstr>Won gold medals in the 1984 and 1988 Olympics</vt:lpstr>
      <vt:lpstr>This Affinity Group will meet how many times a month?</vt:lpstr>
      <vt:lpstr>Homelessness falls into which housing category: stable housing, temporary housing, unstable housing</vt:lpstr>
      <vt:lpstr>One in ___ Ryan White clients are facing housing instability: a. 5   b.6   c.7  d.8</vt:lpstr>
      <vt:lpstr>In 2019, how many Ryan White clients faced temporary or unstable housing?   a. ~under 25,000      b. 50,000-60,000   c. 61,000-70,000          d. over 70,000</vt:lpstr>
      <vt:lpstr>What percentage of unstably housed Ryan White clients have not reached viral suppression?  a.12%  b.19%  c.25%  d.35%</vt:lpstr>
      <vt:lpstr>What is the maximum number of sites joining the Substance Use Affinity Group?</vt:lpstr>
      <vt:lpstr>PowerPoint Presentation</vt:lpstr>
      <vt:lpstr>Out of 1.2 million Americans with HIV, one in ___ currently use drugs or binge drink alcohol a.3  b.5  c.10</vt:lpstr>
      <vt:lpstr>Which of the following groups has the lowest viral suppression rate?   a. PWH who inject drugs   b. PWH who engage in binge drinking  c. PWH who are active cocaine users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Compaq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Bill Arcuri</dc:creator>
  <cp:lastModifiedBy>Paula Jones</cp:lastModifiedBy>
  <cp:revision>198</cp:revision>
  <dcterms:created xsi:type="dcterms:W3CDTF">2000-09-05T02:28:20Z</dcterms:created>
  <dcterms:modified xsi:type="dcterms:W3CDTF">2021-02-15T19:33:02Z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8EACFAD0-624B-46A6-9F48-B7D3B6FBD60B</vt:lpwstr>
  </property>
  <property fmtid="{D5CDD505-2E9C-101B-9397-08002B2CF9AE}" pid="3" name="ArticulatePath">
    <vt:lpwstr>https://nysemail-my.sharepoint.com/personal/zainab_khan_health_ny_gov/Documents/Documents/create+equity Jeopardy 11.30.20</vt:lpwstr>
  </property>
</Properties>
</file>