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1" r:id="rId1"/>
  </p:sldMasterIdLst>
  <p:notesMasterIdLst>
    <p:notesMasterId r:id="rId34"/>
  </p:notesMasterIdLst>
  <p:handoutMasterIdLst>
    <p:handoutMasterId r:id="rId35"/>
  </p:handoutMasterIdLst>
  <p:sldIdLst>
    <p:sldId id="588" r:id="rId2"/>
    <p:sldId id="258" r:id="rId3"/>
    <p:sldId id="276" r:id="rId4"/>
    <p:sldId id="762" r:id="rId5"/>
    <p:sldId id="1195" r:id="rId6"/>
    <p:sldId id="701" r:id="rId7"/>
    <p:sldId id="589" r:id="rId8"/>
    <p:sldId id="724" r:id="rId9"/>
    <p:sldId id="725" r:id="rId10"/>
    <p:sldId id="726" r:id="rId11"/>
    <p:sldId id="1196" r:id="rId12"/>
    <p:sldId id="727" r:id="rId13"/>
    <p:sldId id="728" r:id="rId14"/>
    <p:sldId id="729" r:id="rId15"/>
    <p:sldId id="730" r:id="rId16"/>
    <p:sldId id="731" r:id="rId17"/>
    <p:sldId id="753" r:id="rId18"/>
    <p:sldId id="732" r:id="rId19"/>
    <p:sldId id="733" r:id="rId20"/>
    <p:sldId id="734" r:id="rId21"/>
    <p:sldId id="751" r:id="rId22"/>
    <p:sldId id="735" r:id="rId23"/>
    <p:sldId id="736" r:id="rId24"/>
    <p:sldId id="737" r:id="rId25"/>
    <p:sldId id="738" r:id="rId26"/>
    <p:sldId id="739" r:id="rId27"/>
    <p:sldId id="752" r:id="rId28"/>
    <p:sldId id="740" r:id="rId29"/>
    <p:sldId id="741" r:id="rId30"/>
    <p:sldId id="1194" r:id="rId31"/>
    <p:sldId id="1197" r:id="rId32"/>
    <p:sldId id="686" r:id="rId33"/>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orah Dean" initials="DD"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DBD2"/>
    <a:srgbClr val="808080"/>
    <a:srgbClr val="666699"/>
    <a:srgbClr val="FF993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39" autoAdjust="0"/>
    <p:restoredTop sz="79341" autoAdjust="0"/>
  </p:normalViewPr>
  <p:slideViewPr>
    <p:cSldViewPr>
      <p:cViewPr varScale="1">
        <p:scale>
          <a:sx n="90" d="100"/>
          <a:sy n="90" d="100"/>
        </p:scale>
        <p:origin x="752" y="20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2" d="100"/>
          <a:sy n="62" d="100"/>
        </p:scale>
        <p:origin x="3062" y="4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3"/>
          </p:nvPr>
        </p:nvSpPr>
        <p:spPr>
          <a:xfrm>
            <a:off x="271254" y="9152875"/>
            <a:ext cx="7133266" cy="481370"/>
          </a:xfrm>
          <a:prstGeom prst="rect">
            <a:avLst/>
          </a:prstGeom>
        </p:spPr>
        <p:txBody>
          <a:bodyPr vert="horz" lIns="94531" tIns="47265" rIns="94531" bIns="47265" rtlCol="0" anchor="b"/>
          <a:lstStyle>
            <a:lvl1pPr algn="r">
              <a:defRPr sz="1200"/>
            </a:lvl1pPr>
          </a:lstStyle>
          <a:p>
            <a:pPr>
              <a:defRPr/>
            </a:pPr>
            <a:fld id="{75BD44A0-0A5B-4901-A421-BF5872D6E6DA}" type="slidenum">
              <a:rPr lang="en-US"/>
              <a:pPr>
                <a:defRPr/>
              </a:pPr>
              <a:t>‹#›</a:t>
            </a:fld>
            <a:endParaRPr lang="en-US" dirty="0"/>
          </a:p>
        </p:txBody>
      </p:sp>
      <p:sp>
        <p:nvSpPr>
          <p:cNvPr id="2" name="Header Placeholder 1">
            <a:extLst>
              <a:ext uri="{FF2B5EF4-FFF2-40B4-BE49-F238E27FC236}">
                <a16:creationId xmlns:a16="http://schemas.microsoft.com/office/drawing/2014/main" id="{F8FC7271-8C8D-4A0B-A3AD-358A4FD48B77}"/>
              </a:ext>
            </a:extLst>
          </p:cNvPr>
          <p:cNvSpPr>
            <a:spLocks noGrp="1"/>
          </p:cNvSpPr>
          <p:nvPr>
            <p:ph type="hdr" sz="quarter"/>
          </p:nvPr>
        </p:nvSpPr>
        <p:spPr>
          <a:xfrm>
            <a:off x="1828800" y="0"/>
            <a:ext cx="3657599" cy="514414"/>
          </a:xfrm>
          <a:prstGeom prst="rect">
            <a:avLst/>
          </a:prstGeom>
        </p:spPr>
        <p:txBody>
          <a:bodyPr vert="horz" lIns="94531" tIns="47265" rIns="94531" bIns="47265" rtlCol="0"/>
          <a:lstStyle>
            <a:lvl1pPr algn="l">
              <a:defRPr sz="1200"/>
            </a:lvl1pPr>
          </a:lstStyle>
          <a:p>
            <a:pPr algn="ctr"/>
            <a:r>
              <a:rPr lang="en-US" b="1" dirty="0"/>
              <a:t>PC and Recipient Roles and Responsibilities</a:t>
            </a:r>
          </a:p>
          <a:p>
            <a:pPr algn="ctr"/>
            <a:r>
              <a:rPr lang="en-US" b="1" dirty="0"/>
              <a:t>Supplemental New Member Orientation Session</a:t>
            </a:r>
          </a:p>
        </p:txBody>
      </p:sp>
    </p:spTree>
    <p:extLst>
      <p:ext uri="{BB962C8B-B14F-4D97-AF65-F5344CB8AC3E}">
        <p14:creationId xmlns:p14="http://schemas.microsoft.com/office/powerpoint/2010/main" val="1514467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426" cy="479733"/>
          </a:xfrm>
          <a:prstGeom prst="rect">
            <a:avLst/>
          </a:prstGeom>
        </p:spPr>
        <p:txBody>
          <a:bodyPr vert="horz" lIns="96657" tIns="48329" rIns="96657" bIns="4832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4144128" y="0"/>
            <a:ext cx="3169425" cy="479733"/>
          </a:xfrm>
          <a:prstGeom prst="rect">
            <a:avLst/>
          </a:prstGeom>
        </p:spPr>
        <p:txBody>
          <a:bodyPr vert="horz" lIns="96657" tIns="48329" rIns="96657" bIns="48329" rtlCol="0"/>
          <a:lstStyle>
            <a:lvl1pPr algn="r" eaLnBrk="1" fontAlgn="auto" hangingPunct="1">
              <a:spcBef>
                <a:spcPts val="0"/>
              </a:spcBef>
              <a:spcAft>
                <a:spcPts val="0"/>
              </a:spcAft>
              <a:defRPr sz="1200">
                <a:latin typeface="+mn-lt"/>
                <a:cs typeface="+mn-cs"/>
              </a:defRPr>
            </a:lvl1pPr>
          </a:lstStyle>
          <a:p>
            <a:pPr>
              <a:defRPr/>
            </a:pPr>
            <a:fld id="{FB9CD020-15BD-41E9-BE45-31C5A1F12EDE}" type="datetimeFigureOut">
              <a:rPr lang="en-US"/>
              <a:pPr>
                <a:defRPr/>
              </a:pPr>
              <a:t>1/22/21</a:t>
            </a:fld>
            <a:endParaRPr lang="en-US" dirty="0"/>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6657" tIns="48329" rIns="96657" bIns="48329" rtlCol="0" anchor="ctr"/>
          <a:lstStyle/>
          <a:p>
            <a:pPr lvl="0"/>
            <a:endParaRPr lang="en-US" noProof="0" dirty="0"/>
          </a:p>
        </p:txBody>
      </p:sp>
      <p:sp>
        <p:nvSpPr>
          <p:cNvPr id="5" name="Notes Placeholder 4"/>
          <p:cNvSpPr>
            <a:spLocks noGrp="1"/>
          </p:cNvSpPr>
          <p:nvPr>
            <p:ph type="body" sz="quarter" idx="3"/>
          </p:nvPr>
        </p:nvSpPr>
        <p:spPr>
          <a:xfrm>
            <a:off x="731027" y="4559916"/>
            <a:ext cx="5853148" cy="4320867"/>
          </a:xfrm>
          <a:prstGeom prst="rect">
            <a:avLst/>
          </a:prstGeom>
        </p:spPr>
        <p:txBody>
          <a:bodyPr vert="horz" lIns="96657" tIns="48329" rIns="96657" bIns="4832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9830"/>
            <a:ext cx="3169426" cy="479733"/>
          </a:xfrm>
          <a:prstGeom prst="rect">
            <a:avLst/>
          </a:prstGeom>
        </p:spPr>
        <p:txBody>
          <a:bodyPr vert="horz" lIns="96657" tIns="48329" rIns="96657" bIns="48329"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4144128" y="9119830"/>
            <a:ext cx="3169425" cy="479733"/>
          </a:xfrm>
          <a:prstGeom prst="rect">
            <a:avLst/>
          </a:prstGeom>
        </p:spPr>
        <p:txBody>
          <a:bodyPr vert="horz" wrap="square" lIns="96657" tIns="48329" rIns="96657" bIns="48329" numCol="1" anchor="b" anchorCtr="0" compatLnSpc="1">
            <a:prstTxWarp prst="textNoShape">
              <a:avLst/>
            </a:prstTxWarp>
          </a:bodyPr>
          <a:lstStyle>
            <a:lvl1pPr algn="r" eaLnBrk="1" hangingPunct="1">
              <a:defRPr sz="1200"/>
            </a:lvl1pPr>
          </a:lstStyle>
          <a:p>
            <a:pPr>
              <a:defRPr/>
            </a:pPr>
            <a:fld id="{124DAB09-0D89-4981-B393-CCD336E2595A}" type="slidenum">
              <a:rPr lang="en-US" altLang="en-US"/>
              <a:pPr>
                <a:defRPr/>
              </a:pPr>
              <a:t>‹#›</a:t>
            </a:fld>
            <a:endParaRPr lang="en-US" altLang="en-US" dirty="0"/>
          </a:p>
        </p:txBody>
      </p:sp>
    </p:spTree>
    <p:extLst>
      <p:ext uri="{BB962C8B-B14F-4D97-AF65-F5344CB8AC3E}">
        <p14:creationId xmlns:p14="http://schemas.microsoft.com/office/powerpoint/2010/main" val="3609662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slides are from PPT for Module 2.2, Roles and Responsibilities</a:t>
            </a:r>
          </a:p>
        </p:txBody>
      </p:sp>
      <p:sp>
        <p:nvSpPr>
          <p:cNvPr id="4" name="Slide Number Placeholder 3"/>
          <p:cNvSpPr>
            <a:spLocks noGrp="1"/>
          </p:cNvSpPr>
          <p:nvPr>
            <p:ph type="sldNum" sz="quarter" idx="5"/>
          </p:nvPr>
        </p:nvSpPr>
        <p:spPr/>
        <p:txBody>
          <a:bodyPr/>
          <a:lstStyle/>
          <a:p>
            <a:pPr>
              <a:defRPr/>
            </a:pPr>
            <a:fld id="{124DAB09-0D89-4981-B393-CCD336E2595A}" type="slidenum">
              <a:rPr lang="en-US" altLang="en-US" smtClean="0"/>
              <a:pPr>
                <a:defRPr/>
              </a:pPr>
              <a:t>1</a:t>
            </a:fld>
            <a:endParaRPr lang="en-US" altLang="en-US" dirty="0"/>
          </a:p>
        </p:txBody>
      </p:sp>
    </p:spTree>
    <p:extLst>
      <p:ext uri="{BB962C8B-B14F-4D97-AF65-F5344CB8AC3E}">
        <p14:creationId xmlns:p14="http://schemas.microsoft.com/office/powerpoint/2010/main" val="3532837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59A7EEA4-D40D-4E8C-87C2-413CB08DBE42}" type="slidenum">
              <a:rPr lang="en-US" altLang="en-US" sz="1200"/>
              <a:pPr/>
              <a:t>10</a:t>
            </a:fld>
            <a:endParaRPr lang="en-US" altLang="en-US" sz="1200" dirty="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defTabSz="945307" eaLnBrk="1" hangingPunct="1">
              <a:defRPr/>
            </a:pPr>
            <a:r>
              <a:rPr lang="en-US" altLang="en-US" dirty="0"/>
              <a:t>Module 2.2. PPT, slide 14</a:t>
            </a:r>
          </a:p>
          <a:p>
            <a:pPr eaLnBrk="1" hangingPunct="1"/>
            <a:endParaRPr lang="en-US" altLang="en-US" dirty="0"/>
          </a:p>
        </p:txBody>
      </p:sp>
    </p:spTree>
    <p:extLst>
      <p:ext uri="{BB962C8B-B14F-4D97-AF65-F5344CB8AC3E}">
        <p14:creationId xmlns:p14="http://schemas.microsoft.com/office/powerpoint/2010/main" val="3440294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838A7B89-7D3F-4D06-8262-DBF45A9492CB}"/>
              </a:ext>
            </a:extLst>
          </p:cNvPr>
          <p:cNvSpPr>
            <a:spLocks noGrp="1" noChangeArrowheads="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B4545372-BD35-40C4-ADE6-D9F04986D762}" type="slidenum">
              <a:rPr lang="en-US" altLang="en-US" sz="1200"/>
              <a:pPr/>
              <a:t>11</a:t>
            </a:fld>
            <a:endParaRPr lang="en-US" altLang="en-US" sz="1200" dirty="0"/>
          </a:p>
        </p:txBody>
      </p:sp>
      <p:sp>
        <p:nvSpPr>
          <p:cNvPr id="81923" name="Rectangle 2">
            <a:extLst>
              <a:ext uri="{FF2B5EF4-FFF2-40B4-BE49-F238E27FC236}">
                <a16:creationId xmlns:a16="http://schemas.microsoft.com/office/drawing/2014/main" id="{A30564D7-F44B-44B7-B5C3-4AC6BF449C68}"/>
              </a:ext>
            </a:extLst>
          </p:cNvPr>
          <p:cNvSpPr>
            <a:spLocks noGrp="1" noRot="1" noChangeAspect="1" noChangeArrowheads="1" noTextEdit="1"/>
          </p:cNvSpPr>
          <p:nvPr>
            <p:ph type="sldImg"/>
          </p:nvPr>
        </p:nvSpPr>
        <p:spPr>
          <a:ln/>
        </p:spPr>
      </p:sp>
      <p:sp>
        <p:nvSpPr>
          <p:cNvPr id="81924" name="Rectangle 3">
            <a:extLst>
              <a:ext uri="{FF2B5EF4-FFF2-40B4-BE49-F238E27FC236}">
                <a16:creationId xmlns:a16="http://schemas.microsoft.com/office/drawing/2014/main" id="{058E1D46-3DAF-4D58-B143-7881355A9C99}"/>
              </a:ext>
            </a:extLst>
          </p:cNvPr>
          <p:cNvSpPr>
            <a:spLocks noGrp="1" noChangeArrowheads="1"/>
          </p:cNvSpPr>
          <p:nvPr>
            <p:ph type="body" idx="1"/>
          </p:nvPr>
        </p:nvSpPr>
        <p:spPr>
          <a:noFill/>
        </p:spPr>
        <p:txBody>
          <a:bodyPr/>
          <a:lstStyle/>
          <a:p>
            <a:pPr defTabSz="945307" eaLnBrk="1" hangingPunct="1">
              <a:defRPr/>
            </a:pPr>
            <a:r>
              <a:rPr lang="en-US" altLang="en-US" dirty="0"/>
              <a:t>Quick</a:t>
            </a:r>
            <a:r>
              <a:rPr lang="en-US" altLang="en-US" baseline="0" dirty="0"/>
              <a:t> Activity: </a:t>
            </a:r>
            <a:r>
              <a:rPr lang="en-US" altLang="en-US" dirty="0"/>
              <a:t>Compendium for Planning Council Support (PCS) Staff, Section 3a. PC Orientation PowerPoint, slide 61</a:t>
            </a:r>
          </a:p>
          <a:p>
            <a:pPr eaLnBrk="1" hangingPunct="1"/>
            <a:endParaRPr lang="en-US" altLang="en-US" dirty="0"/>
          </a:p>
        </p:txBody>
      </p:sp>
    </p:spTree>
    <p:extLst>
      <p:ext uri="{BB962C8B-B14F-4D97-AF65-F5344CB8AC3E}">
        <p14:creationId xmlns:p14="http://schemas.microsoft.com/office/powerpoint/2010/main" val="30782701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p:spPr>
        <p:txBody>
          <a:bodyPr/>
          <a:lstStyle/>
          <a:p>
            <a:pPr defTabSz="945307">
              <a:defRPr/>
            </a:pPr>
            <a:r>
              <a:rPr lang="en-US" altLang="en-US" dirty="0"/>
              <a:t>Module 2.2. PPT, slide 15</a:t>
            </a:r>
          </a:p>
          <a:p>
            <a:endParaRPr lang="en-US" altLang="en-US" dirty="0"/>
          </a:p>
        </p:txBody>
      </p:sp>
      <p:sp>
        <p:nvSpPr>
          <p:cNvPr id="83972" name="Slide Number Placeholder 3"/>
          <p:cNvSpPr>
            <a:spLocks noGrp="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F8AC2EC7-EFB0-4366-9869-8A93E5D8419B}" type="slidenum">
              <a:rPr lang="en-US" altLang="en-US" sz="1200"/>
              <a:pPr/>
              <a:t>12</a:t>
            </a:fld>
            <a:endParaRPr lang="en-US" altLang="en-US" sz="1200" dirty="0"/>
          </a:p>
        </p:txBody>
      </p:sp>
    </p:spTree>
    <p:extLst>
      <p:ext uri="{BB962C8B-B14F-4D97-AF65-F5344CB8AC3E}">
        <p14:creationId xmlns:p14="http://schemas.microsoft.com/office/powerpoint/2010/main" val="2142804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p:spPr>
        <p:txBody>
          <a:bodyPr/>
          <a:lstStyle/>
          <a:p>
            <a:pPr defTabSz="945307">
              <a:defRPr/>
            </a:pPr>
            <a:r>
              <a:rPr lang="en-US" altLang="en-US" dirty="0"/>
              <a:t>Module 2.2 PPT, slide 16</a:t>
            </a:r>
          </a:p>
          <a:p>
            <a:endParaRPr lang="en-US" altLang="en-US" dirty="0"/>
          </a:p>
        </p:txBody>
      </p:sp>
      <p:sp>
        <p:nvSpPr>
          <p:cNvPr id="86020" name="Slide Number Placeholder 3"/>
          <p:cNvSpPr>
            <a:spLocks noGrp="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5B804EC6-F58C-4215-8252-FDB32A50C56B}" type="slidenum">
              <a:rPr lang="en-US" altLang="en-US" sz="1200"/>
              <a:pPr/>
              <a:t>13</a:t>
            </a:fld>
            <a:endParaRPr lang="en-US" altLang="en-US" sz="1200" dirty="0"/>
          </a:p>
        </p:txBody>
      </p:sp>
    </p:spTree>
    <p:extLst>
      <p:ext uri="{BB962C8B-B14F-4D97-AF65-F5344CB8AC3E}">
        <p14:creationId xmlns:p14="http://schemas.microsoft.com/office/powerpoint/2010/main" val="29555712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958ED681-2BE6-4203-9D55-0BE66BEEBBA3}" type="slidenum">
              <a:rPr lang="en-US" altLang="en-US" sz="1200"/>
              <a:pPr/>
              <a:t>14</a:t>
            </a:fld>
            <a:endParaRPr lang="en-US" altLang="en-US" sz="1200" dirty="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defTabSz="945307" eaLnBrk="1" hangingPunct="1">
              <a:defRPr/>
            </a:pPr>
            <a:r>
              <a:rPr lang="en-US" altLang="en-US" dirty="0"/>
              <a:t>Module 2.2 PPT, slide 17</a:t>
            </a:r>
          </a:p>
          <a:p>
            <a:pPr eaLnBrk="1" hangingPunct="1"/>
            <a:endParaRPr lang="en-US" altLang="en-US" dirty="0"/>
          </a:p>
        </p:txBody>
      </p:sp>
    </p:spTree>
    <p:extLst>
      <p:ext uri="{BB962C8B-B14F-4D97-AF65-F5344CB8AC3E}">
        <p14:creationId xmlns:p14="http://schemas.microsoft.com/office/powerpoint/2010/main" val="5442471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37B90086-65B7-49B8-B606-7AF9DCB57969}" type="slidenum">
              <a:rPr lang="en-US" altLang="en-US" sz="1200"/>
              <a:pPr/>
              <a:t>15</a:t>
            </a:fld>
            <a:endParaRPr lang="en-US" altLang="en-US" sz="1200" dirty="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pPr defTabSz="945307" eaLnBrk="1" hangingPunct="1">
              <a:defRPr/>
            </a:pPr>
            <a:r>
              <a:rPr lang="en-US" altLang="en-US" dirty="0"/>
              <a:t>Module 2.2 PPT, slide 18</a:t>
            </a:r>
          </a:p>
          <a:p>
            <a:pPr eaLnBrk="1" hangingPunct="1"/>
            <a:endParaRPr lang="en-US" altLang="en-US" dirty="0"/>
          </a:p>
        </p:txBody>
      </p:sp>
    </p:spTree>
    <p:extLst>
      <p:ext uri="{BB962C8B-B14F-4D97-AF65-F5344CB8AC3E}">
        <p14:creationId xmlns:p14="http://schemas.microsoft.com/office/powerpoint/2010/main" val="2738374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B1BC1C2A-1B68-4DE4-8FCF-CAE21FF81646}" type="slidenum">
              <a:rPr lang="en-US" altLang="en-US" sz="1200"/>
              <a:pPr/>
              <a:t>16</a:t>
            </a:fld>
            <a:endParaRPr lang="en-US" altLang="en-US" sz="1200" dirty="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p:spPr>
        <p:txBody>
          <a:bodyPr/>
          <a:lstStyle/>
          <a:p>
            <a:pPr defTabSz="945307" eaLnBrk="1" hangingPunct="1">
              <a:defRPr/>
            </a:pPr>
            <a:r>
              <a:rPr lang="en-US" altLang="en-US" dirty="0"/>
              <a:t>Module 2.2 PPT, slide 19</a:t>
            </a:r>
          </a:p>
          <a:p>
            <a:pPr eaLnBrk="1" hangingPunct="1"/>
            <a:endParaRPr lang="en-US" altLang="en-US" dirty="0"/>
          </a:p>
        </p:txBody>
      </p:sp>
    </p:spTree>
    <p:extLst>
      <p:ext uri="{BB962C8B-B14F-4D97-AF65-F5344CB8AC3E}">
        <p14:creationId xmlns:p14="http://schemas.microsoft.com/office/powerpoint/2010/main" val="12863543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a:extLst>
              <a:ext uri="{FF2B5EF4-FFF2-40B4-BE49-F238E27FC236}">
                <a16:creationId xmlns:a16="http://schemas.microsoft.com/office/drawing/2014/main" id="{94DA786A-B276-4C83-B252-5A7A56630804}"/>
              </a:ext>
            </a:extLst>
          </p:cNvPr>
          <p:cNvSpPr>
            <a:spLocks noGrp="1" noChangeArrowheads="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4585089A-E124-4419-90BA-B6130973B6AE}" type="slidenum">
              <a:rPr lang="en-US" altLang="en-US" sz="1200"/>
              <a:pPr/>
              <a:t>17</a:t>
            </a:fld>
            <a:endParaRPr lang="en-US" altLang="en-US" sz="1200" dirty="0"/>
          </a:p>
        </p:txBody>
      </p:sp>
      <p:sp>
        <p:nvSpPr>
          <p:cNvPr id="98307" name="Rectangle 2">
            <a:extLst>
              <a:ext uri="{FF2B5EF4-FFF2-40B4-BE49-F238E27FC236}">
                <a16:creationId xmlns:a16="http://schemas.microsoft.com/office/drawing/2014/main" id="{A817F986-84C3-48E3-9868-28A452C01339}"/>
              </a:ext>
            </a:extLst>
          </p:cNvPr>
          <p:cNvSpPr>
            <a:spLocks noGrp="1" noRot="1" noChangeAspect="1" noChangeArrowheads="1" noTextEdit="1"/>
          </p:cNvSpPr>
          <p:nvPr>
            <p:ph type="sldImg"/>
          </p:nvPr>
        </p:nvSpPr>
        <p:spPr>
          <a:ln/>
        </p:spPr>
      </p:sp>
      <p:sp>
        <p:nvSpPr>
          <p:cNvPr id="98308" name="Rectangle 3">
            <a:extLst>
              <a:ext uri="{FF2B5EF4-FFF2-40B4-BE49-F238E27FC236}">
                <a16:creationId xmlns:a16="http://schemas.microsoft.com/office/drawing/2014/main" id="{E626C3E3-2AAB-46DA-9754-5282B4DC633D}"/>
              </a:ext>
            </a:extLst>
          </p:cNvPr>
          <p:cNvSpPr>
            <a:spLocks noGrp="1" noChangeArrowheads="1"/>
          </p:cNvSpPr>
          <p:nvPr>
            <p:ph type="body" idx="1"/>
          </p:nvPr>
        </p:nvSpPr>
        <p:spPr>
          <a:noFill/>
        </p:spPr>
        <p:txBody>
          <a:bodyPr/>
          <a:lstStyle/>
          <a:p>
            <a:pPr defTabSz="945307" eaLnBrk="1" hangingPunct="1">
              <a:defRPr/>
            </a:pPr>
            <a:r>
              <a:rPr lang="en-US" altLang="en-US" dirty="0"/>
              <a:t>Quick Activity: PCS Compendium, Section 3a. PC Orientation PowerPoint, slide 53</a:t>
            </a:r>
          </a:p>
        </p:txBody>
      </p:sp>
    </p:spTree>
    <p:extLst>
      <p:ext uri="{BB962C8B-B14F-4D97-AF65-F5344CB8AC3E}">
        <p14:creationId xmlns:p14="http://schemas.microsoft.com/office/powerpoint/2010/main" val="31354142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5307">
              <a:defRPr/>
            </a:pPr>
            <a:r>
              <a:rPr lang="en-US" altLang="en-US" dirty="0"/>
              <a:t>Module 2.2 PPT, slide 20</a:t>
            </a:r>
          </a:p>
          <a:p>
            <a:endParaRPr lang="en-US" dirty="0"/>
          </a:p>
        </p:txBody>
      </p:sp>
      <p:sp>
        <p:nvSpPr>
          <p:cNvPr id="4" name="Slide Number Placeholder 3"/>
          <p:cNvSpPr>
            <a:spLocks noGrp="1"/>
          </p:cNvSpPr>
          <p:nvPr>
            <p:ph type="sldNum" sz="quarter" idx="10"/>
          </p:nvPr>
        </p:nvSpPr>
        <p:spPr/>
        <p:txBody>
          <a:bodyPr/>
          <a:lstStyle/>
          <a:p>
            <a:pPr>
              <a:defRPr/>
            </a:pPr>
            <a:fld id="{4AF80C87-E6E7-4A35-8FB3-0C4C763B7DEB}" type="slidenum">
              <a:rPr lang="en-US" altLang="en-US" smtClean="0"/>
              <a:pPr>
                <a:defRPr/>
              </a:pPr>
              <a:t>18</a:t>
            </a:fld>
            <a:endParaRPr lang="en-US" altLang="en-US" dirty="0"/>
          </a:p>
        </p:txBody>
      </p:sp>
    </p:spTree>
    <p:extLst>
      <p:ext uri="{BB962C8B-B14F-4D97-AF65-F5344CB8AC3E}">
        <p14:creationId xmlns:p14="http://schemas.microsoft.com/office/powerpoint/2010/main" val="20110653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FF372BC8-8A06-46A4-B26A-CD0903ACAB34}" type="slidenum">
              <a:rPr lang="en-US" altLang="en-US" sz="1200"/>
              <a:pPr/>
              <a:t>19</a:t>
            </a:fld>
            <a:endParaRPr lang="en-US" altLang="en-US" sz="1200" dirty="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p:spPr>
        <p:txBody>
          <a:bodyPr/>
          <a:lstStyle/>
          <a:p>
            <a:pPr defTabSz="945307" eaLnBrk="1" hangingPunct="1">
              <a:defRPr/>
            </a:pPr>
            <a:r>
              <a:rPr lang="en-US" altLang="en-US" dirty="0"/>
              <a:t>Module 2.2 PPT, slide 21</a:t>
            </a:r>
          </a:p>
          <a:p>
            <a:pPr eaLnBrk="1" hangingPunct="1"/>
            <a:endParaRPr lang="en-US" altLang="en-US" dirty="0"/>
          </a:p>
        </p:txBody>
      </p:sp>
    </p:spTree>
    <p:extLst>
      <p:ext uri="{BB962C8B-B14F-4D97-AF65-F5344CB8AC3E}">
        <p14:creationId xmlns:p14="http://schemas.microsoft.com/office/powerpoint/2010/main" val="36737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Sample</a:t>
            </a:r>
          </a:p>
        </p:txBody>
      </p:sp>
      <p:sp>
        <p:nvSpPr>
          <p:cNvPr id="4" name="Slide Number Placeholder 3"/>
          <p:cNvSpPr>
            <a:spLocks noGrp="1"/>
          </p:cNvSpPr>
          <p:nvPr>
            <p:ph type="sldNum" sz="quarter" idx="5"/>
          </p:nvPr>
        </p:nvSpPr>
        <p:spPr/>
        <p:txBody>
          <a:bodyPr/>
          <a:lstStyle/>
          <a:p>
            <a:pPr>
              <a:defRPr/>
            </a:pPr>
            <a:fld id="{124DAB09-0D89-4981-B393-CCD336E2595A}" type="slidenum">
              <a:rPr lang="en-US" altLang="en-US" smtClean="0"/>
              <a:pPr>
                <a:defRPr/>
              </a:pPr>
              <a:t>2</a:t>
            </a:fld>
            <a:endParaRPr lang="en-US" altLang="en-US" dirty="0"/>
          </a:p>
        </p:txBody>
      </p:sp>
    </p:spTree>
    <p:extLst>
      <p:ext uri="{BB962C8B-B14F-4D97-AF65-F5344CB8AC3E}">
        <p14:creationId xmlns:p14="http://schemas.microsoft.com/office/powerpoint/2010/main" val="14340478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14A6AD1C-1218-4C72-B171-3F350070AB60}" type="slidenum">
              <a:rPr lang="en-US" altLang="en-US" sz="1200"/>
              <a:pPr/>
              <a:t>20</a:t>
            </a:fld>
            <a:endParaRPr lang="en-US" altLang="en-US" sz="1200" dirty="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p:spPr>
        <p:txBody>
          <a:bodyPr/>
          <a:lstStyle/>
          <a:p>
            <a:pPr defTabSz="945307" eaLnBrk="1" hangingPunct="1">
              <a:defRPr/>
            </a:pPr>
            <a:r>
              <a:rPr lang="en-US" altLang="en-US" dirty="0"/>
              <a:t>Module 2.2 PPT, slide 22</a:t>
            </a:r>
          </a:p>
          <a:p>
            <a:pPr eaLnBrk="1" hangingPunct="1"/>
            <a:endParaRPr lang="en-US" altLang="en-US" dirty="0"/>
          </a:p>
        </p:txBody>
      </p:sp>
    </p:spTree>
    <p:extLst>
      <p:ext uri="{BB962C8B-B14F-4D97-AF65-F5344CB8AC3E}">
        <p14:creationId xmlns:p14="http://schemas.microsoft.com/office/powerpoint/2010/main" val="9334406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a:extLst>
              <a:ext uri="{FF2B5EF4-FFF2-40B4-BE49-F238E27FC236}">
                <a16:creationId xmlns:a16="http://schemas.microsoft.com/office/drawing/2014/main" id="{E5701449-9E9B-44CB-9771-8C4E569FFB2D}"/>
              </a:ext>
            </a:extLst>
          </p:cNvPr>
          <p:cNvSpPr>
            <a:spLocks noGrp="1" noChangeArrowheads="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77724E64-5FA2-4A2D-A236-10DA996915C5}" type="slidenum">
              <a:rPr lang="en-US" altLang="en-US" sz="1200"/>
              <a:pPr/>
              <a:t>21</a:t>
            </a:fld>
            <a:endParaRPr lang="en-US" altLang="en-US" sz="1200" dirty="0"/>
          </a:p>
        </p:txBody>
      </p:sp>
      <p:sp>
        <p:nvSpPr>
          <p:cNvPr id="130051" name="Rectangle 2">
            <a:extLst>
              <a:ext uri="{FF2B5EF4-FFF2-40B4-BE49-F238E27FC236}">
                <a16:creationId xmlns:a16="http://schemas.microsoft.com/office/drawing/2014/main" id="{29709FA6-4F1C-4944-91DB-355021601178}"/>
              </a:ext>
            </a:extLst>
          </p:cNvPr>
          <p:cNvSpPr>
            <a:spLocks noGrp="1" noRot="1" noChangeAspect="1" noChangeArrowheads="1" noTextEdit="1"/>
          </p:cNvSpPr>
          <p:nvPr>
            <p:ph type="sldImg"/>
          </p:nvPr>
        </p:nvSpPr>
        <p:spPr>
          <a:ln/>
        </p:spPr>
      </p:sp>
      <p:sp>
        <p:nvSpPr>
          <p:cNvPr id="130052" name="Rectangle 3">
            <a:extLst>
              <a:ext uri="{FF2B5EF4-FFF2-40B4-BE49-F238E27FC236}">
                <a16:creationId xmlns:a16="http://schemas.microsoft.com/office/drawing/2014/main" id="{5C3C76B3-2955-4C09-8351-6BC9F52E5244}"/>
              </a:ext>
            </a:extLst>
          </p:cNvPr>
          <p:cNvSpPr>
            <a:spLocks noGrp="1" noChangeArrowheads="1"/>
          </p:cNvSpPr>
          <p:nvPr>
            <p:ph type="body" idx="1"/>
          </p:nvPr>
        </p:nvSpPr>
        <p:spPr>
          <a:noFill/>
        </p:spPr>
        <p:txBody>
          <a:bodyPr/>
          <a:lstStyle/>
          <a:p>
            <a:pPr defTabSz="945307" eaLnBrk="1" hangingPunct="1">
              <a:defRPr/>
            </a:pPr>
            <a:r>
              <a:rPr lang="en-US" altLang="en-US" dirty="0"/>
              <a:t>Quick Activity: PCS Compendium, Section 3a. PC Orientation PowerPoint, slide 69</a:t>
            </a:r>
          </a:p>
        </p:txBody>
      </p:sp>
    </p:spTree>
    <p:extLst>
      <p:ext uri="{BB962C8B-B14F-4D97-AF65-F5344CB8AC3E}">
        <p14:creationId xmlns:p14="http://schemas.microsoft.com/office/powerpoint/2010/main" val="5288825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5E3E6BC5-856A-43FC-B5AC-91236564F163}" type="slidenum">
              <a:rPr lang="en-US" altLang="en-US" sz="1200"/>
              <a:pPr/>
              <a:t>22</a:t>
            </a:fld>
            <a:endParaRPr lang="en-US" altLang="en-US" sz="1200" dirty="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p:spPr>
        <p:txBody>
          <a:bodyPr/>
          <a:lstStyle/>
          <a:p>
            <a:pPr eaLnBrk="1" hangingPunct="1"/>
            <a:r>
              <a:rPr lang="en-US" altLang="en-US" dirty="0"/>
              <a:t>Module 2.2 PPT, slide 23; modified since RWHAP was written out on</a:t>
            </a:r>
            <a:r>
              <a:rPr lang="en-US" altLang="en-US" baseline="0" dirty="0"/>
              <a:t> an earlier slide, so does not need to be written out here</a:t>
            </a:r>
            <a:endParaRPr lang="en-US" altLang="en-US" dirty="0"/>
          </a:p>
        </p:txBody>
      </p:sp>
    </p:spTree>
    <p:extLst>
      <p:ext uri="{BB962C8B-B14F-4D97-AF65-F5344CB8AC3E}">
        <p14:creationId xmlns:p14="http://schemas.microsoft.com/office/powerpoint/2010/main" val="24698999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07904BDE-A183-47AB-B2FB-3D261ABDF839}" type="slidenum">
              <a:rPr lang="en-US" altLang="en-US" sz="1200"/>
              <a:pPr/>
              <a:t>23</a:t>
            </a:fld>
            <a:endParaRPr lang="en-US" altLang="en-US" sz="1200" dirty="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p:spPr>
        <p:txBody>
          <a:bodyPr/>
          <a:lstStyle/>
          <a:p>
            <a:pPr defTabSz="945307" eaLnBrk="1" hangingPunct="1">
              <a:defRPr/>
            </a:pPr>
            <a:r>
              <a:rPr lang="en-US" altLang="en-US" dirty="0"/>
              <a:t>Module 2.2 PPT, slide 24</a:t>
            </a:r>
          </a:p>
          <a:p>
            <a:pPr eaLnBrk="1" hangingPunct="1"/>
            <a:endParaRPr lang="en-US" altLang="en-US" dirty="0"/>
          </a:p>
        </p:txBody>
      </p:sp>
    </p:spTree>
    <p:extLst>
      <p:ext uri="{BB962C8B-B14F-4D97-AF65-F5344CB8AC3E}">
        <p14:creationId xmlns:p14="http://schemas.microsoft.com/office/powerpoint/2010/main" val="34788881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F5DB1C2F-247A-440D-9C8F-50B48A314426}" type="slidenum">
              <a:rPr lang="en-US" altLang="en-US" sz="1200"/>
              <a:pPr/>
              <a:t>24</a:t>
            </a:fld>
            <a:endParaRPr lang="en-US" altLang="en-US" sz="1200" dirty="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p:spPr>
        <p:txBody>
          <a:bodyPr/>
          <a:lstStyle/>
          <a:p>
            <a:pPr defTabSz="945307" eaLnBrk="1" hangingPunct="1">
              <a:defRPr/>
            </a:pPr>
            <a:r>
              <a:rPr lang="en-US" altLang="en-US" dirty="0"/>
              <a:t>Module 2.2.PPT, slide 25</a:t>
            </a:r>
          </a:p>
          <a:p>
            <a:pPr eaLnBrk="1" hangingPunct="1"/>
            <a:endParaRPr lang="en-US" altLang="en-US" dirty="0"/>
          </a:p>
        </p:txBody>
      </p:sp>
    </p:spTree>
    <p:extLst>
      <p:ext uri="{BB962C8B-B14F-4D97-AF65-F5344CB8AC3E}">
        <p14:creationId xmlns:p14="http://schemas.microsoft.com/office/powerpoint/2010/main" val="17795828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5307">
              <a:defRPr/>
            </a:pPr>
            <a:r>
              <a:rPr lang="en-US" altLang="en-US" dirty="0"/>
              <a:t>Module 2.2 PPT, slide 26</a:t>
            </a:r>
          </a:p>
          <a:p>
            <a:endParaRPr lang="en-US" dirty="0"/>
          </a:p>
        </p:txBody>
      </p:sp>
      <p:sp>
        <p:nvSpPr>
          <p:cNvPr id="4" name="Slide Number Placeholder 3"/>
          <p:cNvSpPr>
            <a:spLocks noGrp="1"/>
          </p:cNvSpPr>
          <p:nvPr>
            <p:ph type="sldNum" sz="quarter" idx="10"/>
          </p:nvPr>
        </p:nvSpPr>
        <p:spPr/>
        <p:txBody>
          <a:bodyPr/>
          <a:lstStyle/>
          <a:p>
            <a:pPr>
              <a:defRPr/>
            </a:pPr>
            <a:fld id="{4AF80C87-E6E7-4A35-8FB3-0C4C763B7DEB}" type="slidenum">
              <a:rPr lang="en-US" altLang="en-US" smtClean="0"/>
              <a:pPr>
                <a:defRPr/>
              </a:pPr>
              <a:t>25</a:t>
            </a:fld>
            <a:endParaRPr lang="en-US" altLang="en-US" dirty="0"/>
          </a:p>
        </p:txBody>
      </p:sp>
    </p:spTree>
    <p:extLst>
      <p:ext uri="{BB962C8B-B14F-4D97-AF65-F5344CB8AC3E}">
        <p14:creationId xmlns:p14="http://schemas.microsoft.com/office/powerpoint/2010/main" val="25988724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D7092D9C-47A9-40C0-94E9-BDF063C52055}" type="slidenum">
              <a:rPr lang="en-US" altLang="en-US" sz="1200"/>
              <a:pPr/>
              <a:t>26</a:t>
            </a:fld>
            <a:endParaRPr lang="en-US" altLang="en-US" sz="1200" dirty="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p:spPr>
        <p:txBody>
          <a:bodyPr/>
          <a:lstStyle/>
          <a:p>
            <a:pPr defTabSz="945307" eaLnBrk="1" hangingPunct="1">
              <a:defRPr/>
            </a:pPr>
            <a:r>
              <a:rPr lang="en-US" altLang="en-US" dirty="0"/>
              <a:t>Module 2.2 PPT, slide 27</a:t>
            </a:r>
          </a:p>
          <a:p>
            <a:pPr eaLnBrk="1" hangingPunct="1"/>
            <a:endParaRPr lang="en-US" altLang="en-US" dirty="0"/>
          </a:p>
        </p:txBody>
      </p:sp>
    </p:spTree>
    <p:extLst>
      <p:ext uri="{BB962C8B-B14F-4D97-AF65-F5344CB8AC3E}">
        <p14:creationId xmlns:p14="http://schemas.microsoft.com/office/powerpoint/2010/main" val="30468317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a:extLst>
              <a:ext uri="{FF2B5EF4-FFF2-40B4-BE49-F238E27FC236}">
                <a16:creationId xmlns:a16="http://schemas.microsoft.com/office/drawing/2014/main" id="{A3B52B8F-9878-4F67-A23B-40A19AC44E8C}"/>
              </a:ext>
            </a:extLst>
          </p:cNvPr>
          <p:cNvSpPr>
            <a:spLocks noGrp="1" noChangeArrowheads="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B5B115F9-F31B-4E61-BF57-3DA855784325}" type="slidenum">
              <a:rPr lang="en-US" altLang="en-US" sz="1200"/>
              <a:pPr/>
              <a:t>27</a:t>
            </a:fld>
            <a:endParaRPr lang="en-US" altLang="en-US" sz="1200" dirty="0"/>
          </a:p>
        </p:txBody>
      </p:sp>
      <p:sp>
        <p:nvSpPr>
          <p:cNvPr id="118787" name="Rectangle 2">
            <a:extLst>
              <a:ext uri="{FF2B5EF4-FFF2-40B4-BE49-F238E27FC236}">
                <a16:creationId xmlns:a16="http://schemas.microsoft.com/office/drawing/2014/main" id="{63BA5A1F-648F-44AF-AE31-4EDAEF3BBD15}"/>
              </a:ext>
            </a:extLst>
          </p:cNvPr>
          <p:cNvSpPr>
            <a:spLocks noGrp="1" noRot="1" noChangeAspect="1" noChangeArrowheads="1" noTextEdit="1"/>
          </p:cNvSpPr>
          <p:nvPr>
            <p:ph type="sldImg"/>
          </p:nvPr>
        </p:nvSpPr>
        <p:spPr>
          <a:ln/>
        </p:spPr>
      </p:sp>
      <p:sp>
        <p:nvSpPr>
          <p:cNvPr id="118788" name="Rectangle 3">
            <a:extLst>
              <a:ext uri="{FF2B5EF4-FFF2-40B4-BE49-F238E27FC236}">
                <a16:creationId xmlns:a16="http://schemas.microsoft.com/office/drawing/2014/main" id="{04457888-8F1B-4AC7-9074-49E07AFB832D}"/>
              </a:ext>
            </a:extLst>
          </p:cNvPr>
          <p:cNvSpPr>
            <a:spLocks noGrp="1" noChangeArrowheads="1"/>
          </p:cNvSpPr>
          <p:nvPr>
            <p:ph type="body" idx="1"/>
          </p:nvPr>
        </p:nvSpPr>
        <p:spPr>
          <a:noFill/>
        </p:spPr>
        <p:txBody>
          <a:bodyPr/>
          <a:lstStyle/>
          <a:p>
            <a:pPr defTabSz="945307" eaLnBrk="1" hangingPunct="1">
              <a:defRPr/>
            </a:pPr>
            <a:r>
              <a:rPr lang="en-US" altLang="en-US" dirty="0"/>
              <a:t>Quick Activity:</a:t>
            </a:r>
            <a:r>
              <a:rPr lang="en-US" altLang="en-US" baseline="0" dirty="0"/>
              <a:t> </a:t>
            </a:r>
            <a:r>
              <a:rPr lang="en-US" altLang="en-US" dirty="0"/>
              <a:t>PCS Compendium, Section 3a. PC Orientation PowerPoint, slide 63</a:t>
            </a:r>
          </a:p>
        </p:txBody>
      </p:sp>
    </p:spTree>
    <p:extLst>
      <p:ext uri="{BB962C8B-B14F-4D97-AF65-F5344CB8AC3E}">
        <p14:creationId xmlns:p14="http://schemas.microsoft.com/office/powerpoint/2010/main" val="9029350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007AFA0D-09B3-4B02-B194-EADA8A334D59}" type="slidenum">
              <a:rPr lang="en-US" altLang="en-US" sz="1200"/>
              <a:pPr/>
              <a:t>28</a:t>
            </a:fld>
            <a:endParaRPr lang="en-US" altLang="en-US" sz="1200" dirty="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p:spPr>
        <p:txBody>
          <a:bodyPr/>
          <a:lstStyle/>
          <a:p>
            <a:pPr defTabSz="945307" eaLnBrk="1" hangingPunct="1">
              <a:defRPr/>
            </a:pPr>
            <a:r>
              <a:rPr lang="en-US" altLang="en-US" dirty="0"/>
              <a:t>Module 2.2 PPT, slide 28</a:t>
            </a:r>
          </a:p>
          <a:p>
            <a:pPr eaLnBrk="1" hangingPunct="1"/>
            <a:endParaRPr lang="en-US" altLang="en-US" dirty="0"/>
          </a:p>
        </p:txBody>
      </p:sp>
    </p:spTree>
    <p:extLst>
      <p:ext uri="{BB962C8B-B14F-4D97-AF65-F5344CB8AC3E}">
        <p14:creationId xmlns:p14="http://schemas.microsoft.com/office/powerpoint/2010/main" val="14270108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FBCD53E0-E5B7-4BFB-8303-B296ADDB1A86}" type="slidenum">
              <a:rPr lang="en-US" altLang="en-US" sz="1200"/>
              <a:pPr/>
              <a:t>29</a:t>
            </a:fld>
            <a:endParaRPr lang="en-US" altLang="en-US" sz="1200" dirty="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p:spPr>
        <p:txBody>
          <a:bodyPr/>
          <a:lstStyle/>
          <a:p>
            <a:pPr defTabSz="945307" eaLnBrk="1" hangingPunct="1">
              <a:defRPr/>
            </a:pPr>
            <a:r>
              <a:rPr lang="en-US" altLang="en-US" dirty="0"/>
              <a:t>Module 2.2 PPT, slide 29</a:t>
            </a:r>
          </a:p>
          <a:p>
            <a:pPr eaLnBrk="1" hangingPunct="1"/>
            <a:endParaRPr lang="en-US" altLang="en-US" dirty="0"/>
          </a:p>
        </p:txBody>
      </p:sp>
    </p:spTree>
    <p:extLst>
      <p:ext uri="{BB962C8B-B14F-4D97-AF65-F5344CB8AC3E}">
        <p14:creationId xmlns:p14="http://schemas.microsoft.com/office/powerpoint/2010/main" val="1646568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245" indent="-177245">
              <a:buFont typeface="Arial" panose="020B0604020202020204" pitchFamily="34" charset="0"/>
              <a:buChar char="•"/>
            </a:pPr>
            <a:r>
              <a:rPr lang="en-US" dirty="0"/>
              <a:t>Sample</a:t>
            </a:r>
          </a:p>
          <a:p>
            <a:pPr marL="177245" indent="-177245" defTabSz="945307">
              <a:buFont typeface="Arial" panose="020B0604020202020204" pitchFamily="34" charset="0"/>
              <a:buChar char="•"/>
            </a:pPr>
            <a:r>
              <a:rPr lang="en-US" altLang="en-US" i="1" dirty="0">
                <a:solidFill>
                  <a:srgbClr val="000000"/>
                </a:solidFill>
                <a:cs typeface="Times New Roman" panose="02020603050405020304" pitchFamily="18" charset="0"/>
              </a:rPr>
              <a:t>Add topics as needed </a:t>
            </a:r>
            <a:endParaRPr lang="en-US" altLang="en-US" i="1" dirty="0">
              <a:cs typeface="Times New Roman" panose="02020603050405020304" pitchFamily="18" charset="0"/>
            </a:endParaRPr>
          </a:p>
          <a:p>
            <a:pPr marL="177245" indent="-177245">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a:defRPr/>
            </a:pPr>
            <a:fld id="{124DAB09-0D89-4981-B393-CCD336E2595A}" type="slidenum">
              <a:rPr lang="en-US" altLang="en-US" smtClean="0"/>
              <a:pPr>
                <a:defRPr/>
              </a:pPr>
              <a:t>3</a:t>
            </a:fld>
            <a:endParaRPr lang="en-US" altLang="en-US" dirty="0"/>
          </a:p>
        </p:txBody>
      </p:sp>
    </p:spTree>
    <p:extLst>
      <p:ext uri="{BB962C8B-B14F-4D97-AF65-F5344CB8AC3E}">
        <p14:creationId xmlns:p14="http://schemas.microsoft.com/office/powerpoint/2010/main" val="39555299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Module 2.2 PPT, slide 41</a:t>
            </a:r>
          </a:p>
        </p:txBody>
      </p:sp>
      <p:sp>
        <p:nvSpPr>
          <p:cNvPr id="4" name="Slide Number Placeholder 3"/>
          <p:cNvSpPr>
            <a:spLocks noGrp="1"/>
          </p:cNvSpPr>
          <p:nvPr>
            <p:ph type="sldNum" sz="quarter" idx="5"/>
          </p:nvPr>
        </p:nvSpPr>
        <p:spPr/>
        <p:txBody>
          <a:bodyPr/>
          <a:lstStyle/>
          <a:p>
            <a:pPr>
              <a:defRPr/>
            </a:pPr>
            <a:fld id="{124DAB09-0D89-4981-B393-CCD336E2595A}" type="slidenum">
              <a:rPr lang="en-US" altLang="en-US" smtClean="0"/>
              <a:pPr>
                <a:defRPr/>
              </a:pPr>
              <a:t>30</a:t>
            </a:fld>
            <a:endParaRPr lang="en-US" altLang="en-US" dirty="0"/>
          </a:p>
        </p:txBody>
      </p:sp>
    </p:spTree>
    <p:extLst>
      <p:ext uri="{BB962C8B-B14F-4D97-AF65-F5344CB8AC3E}">
        <p14:creationId xmlns:p14="http://schemas.microsoft.com/office/powerpoint/2010/main" val="40655464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Modified from Module 2.2, Slide 36</a:t>
            </a:r>
          </a:p>
        </p:txBody>
      </p:sp>
      <p:sp>
        <p:nvSpPr>
          <p:cNvPr id="4" name="Slide Number Placeholder 3"/>
          <p:cNvSpPr>
            <a:spLocks noGrp="1"/>
          </p:cNvSpPr>
          <p:nvPr>
            <p:ph type="sldNum" sz="quarter" idx="5"/>
          </p:nvPr>
        </p:nvSpPr>
        <p:spPr/>
        <p:txBody>
          <a:bodyPr/>
          <a:lstStyle/>
          <a:p>
            <a:pPr>
              <a:defRPr/>
            </a:pPr>
            <a:fld id="{124DAB09-0D89-4981-B393-CCD336E2595A}" type="slidenum">
              <a:rPr lang="en-US" altLang="en-US" smtClean="0"/>
              <a:pPr>
                <a:defRPr/>
              </a:pPr>
              <a:t>32</a:t>
            </a:fld>
            <a:endParaRPr lang="en-US" altLang="en-US" dirty="0"/>
          </a:p>
        </p:txBody>
      </p:sp>
    </p:spTree>
    <p:extLst>
      <p:ext uri="{BB962C8B-B14F-4D97-AF65-F5344CB8AC3E}">
        <p14:creationId xmlns:p14="http://schemas.microsoft.com/office/powerpoint/2010/main" val="2902213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5307">
              <a:defRPr/>
            </a:pPr>
            <a:r>
              <a:rPr lang="en-US" altLang="en-US" dirty="0"/>
              <a:t>Module 2.2 PPT, slide 9, with revised title</a:t>
            </a:r>
          </a:p>
          <a:p>
            <a:endParaRPr lang="en-US" dirty="0"/>
          </a:p>
        </p:txBody>
      </p:sp>
      <p:sp>
        <p:nvSpPr>
          <p:cNvPr id="4" name="Slide Number Placeholder 3"/>
          <p:cNvSpPr>
            <a:spLocks noGrp="1"/>
          </p:cNvSpPr>
          <p:nvPr>
            <p:ph type="sldNum" sz="quarter" idx="10"/>
          </p:nvPr>
        </p:nvSpPr>
        <p:spPr/>
        <p:txBody>
          <a:bodyPr/>
          <a:lstStyle/>
          <a:p>
            <a:pPr>
              <a:defRPr/>
            </a:pPr>
            <a:fld id="{4AF80C87-E6E7-4A35-8FB3-0C4C763B7DEB}" type="slidenum">
              <a:rPr lang="en-US" altLang="en-US" smtClean="0"/>
              <a:pPr>
                <a:defRPr/>
              </a:pPr>
              <a:t>4</a:t>
            </a:fld>
            <a:endParaRPr lang="en-US" altLang="en-US" dirty="0"/>
          </a:p>
        </p:txBody>
      </p:sp>
    </p:spTree>
    <p:extLst>
      <p:ext uri="{BB962C8B-B14F-4D97-AF65-F5344CB8AC3E}">
        <p14:creationId xmlns:p14="http://schemas.microsoft.com/office/powerpoint/2010/main" val="2114661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Quick</a:t>
            </a:r>
            <a:r>
              <a:rPr lang="en-US" baseline="0" dirty="0"/>
              <a:t> Activity </a:t>
            </a:r>
            <a:r>
              <a:rPr lang="en-US" dirty="0"/>
              <a:t>– a way to focus discussion on</a:t>
            </a:r>
            <a:r>
              <a:rPr lang="en-US" baseline="0" dirty="0"/>
              <a:t> roles and responsibilities that members know less about</a:t>
            </a:r>
            <a:endParaRPr lang="en-US" dirty="0"/>
          </a:p>
        </p:txBody>
      </p:sp>
      <p:sp>
        <p:nvSpPr>
          <p:cNvPr id="4" name="Slide Number Placeholder 3"/>
          <p:cNvSpPr>
            <a:spLocks noGrp="1"/>
          </p:cNvSpPr>
          <p:nvPr>
            <p:ph type="sldNum" sz="quarter" idx="10"/>
          </p:nvPr>
        </p:nvSpPr>
        <p:spPr/>
        <p:txBody>
          <a:bodyPr/>
          <a:lstStyle/>
          <a:p>
            <a:pPr>
              <a:defRPr/>
            </a:pPr>
            <a:fld id="{124DAB09-0D89-4981-B393-CCD336E2595A}" type="slidenum">
              <a:rPr lang="en-US" altLang="en-US" smtClean="0"/>
              <a:pPr>
                <a:defRPr/>
              </a:pPr>
              <a:t>5</a:t>
            </a:fld>
            <a:endParaRPr lang="en-US" altLang="en-US" dirty="0"/>
          </a:p>
        </p:txBody>
      </p:sp>
    </p:spTree>
    <p:extLst>
      <p:ext uri="{BB962C8B-B14F-4D97-AF65-F5344CB8AC3E}">
        <p14:creationId xmlns:p14="http://schemas.microsoft.com/office/powerpoint/2010/main" val="3363366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Module 1 PPT, slide 41</a:t>
            </a:r>
          </a:p>
          <a:p>
            <a:pPr marL="0" indent="0">
              <a:buFont typeface="Arial" panose="020B0604020202020204" pitchFamily="34" charset="0"/>
              <a:buNone/>
            </a:pPr>
            <a:r>
              <a:rPr lang="en-US" i="1" dirty="0"/>
              <a:t>If your jurisdiction uses an administrative agent, explain that concept – an entity that the recipient contracts with to carryout some of its administrative roles, such as contracting, monitoring, and/or clinical quality management</a:t>
            </a:r>
          </a:p>
          <a:p>
            <a:endParaRPr lang="en-US" i="1" dirty="0"/>
          </a:p>
        </p:txBody>
      </p:sp>
      <p:sp>
        <p:nvSpPr>
          <p:cNvPr id="4" name="Slide Number Placeholder 3"/>
          <p:cNvSpPr>
            <a:spLocks noGrp="1"/>
          </p:cNvSpPr>
          <p:nvPr>
            <p:ph type="sldNum" sz="quarter" idx="10"/>
          </p:nvPr>
        </p:nvSpPr>
        <p:spPr/>
        <p:txBody>
          <a:bodyPr/>
          <a:lstStyle/>
          <a:p>
            <a:pPr>
              <a:defRPr/>
            </a:pPr>
            <a:fld id="{124DAB09-0D89-4981-B393-CCD336E2595A}" type="slidenum">
              <a:rPr lang="en-US" altLang="en-US" smtClean="0"/>
              <a:pPr>
                <a:defRPr/>
              </a:pPr>
              <a:t>6</a:t>
            </a:fld>
            <a:endParaRPr lang="en-US" altLang="en-US" dirty="0"/>
          </a:p>
        </p:txBody>
      </p:sp>
    </p:spTree>
    <p:extLst>
      <p:ext uri="{BB962C8B-B14F-4D97-AF65-F5344CB8AC3E}">
        <p14:creationId xmlns:p14="http://schemas.microsoft.com/office/powerpoint/2010/main" val="1598737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66380D93-98C0-4805-9E69-64E9466FEC2E}" type="slidenum">
              <a:rPr lang="en-US" altLang="en-US" sz="1200"/>
              <a:pPr/>
              <a:t>7</a:t>
            </a:fld>
            <a:endParaRPr lang="en-US" altLang="en-US" sz="1200" dirty="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r>
              <a:rPr lang="en-US" altLang="en-US" dirty="0"/>
              <a:t>Combines</a:t>
            </a:r>
            <a:r>
              <a:rPr lang="en-US" altLang="en-US" baseline="0" dirty="0"/>
              <a:t> information from several slides in Module 8.2 PowerPoint on Membership, including Slide 9</a:t>
            </a:r>
            <a:endParaRPr lang="en-US" altLang="en-US" dirty="0"/>
          </a:p>
        </p:txBody>
      </p:sp>
    </p:spTree>
    <p:extLst>
      <p:ext uri="{BB962C8B-B14F-4D97-AF65-F5344CB8AC3E}">
        <p14:creationId xmlns:p14="http://schemas.microsoft.com/office/powerpoint/2010/main" val="2602565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p:spPr>
        <p:txBody>
          <a:bodyPr/>
          <a:lstStyle/>
          <a:p>
            <a:pPr defTabSz="945307">
              <a:defRPr/>
            </a:pPr>
            <a:r>
              <a:rPr lang="en-US" altLang="en-US" dirty="0"/>
              <a:t>Module 2.2 PPT, slide 12</a:t>
            </a:r>
          </a:p>
          <a:p>
            <a:endParaRPr lang="en-US" altLang="en-US" dirty="0"/>
          </a:p>
        </p:txBody>
      </p:sp>
      <p:sp>
        <p:nvSpPr>
          <p:cNvPr id="73732" name="Slide Number Placeholder 3"/>
          <p:cNvSpPr>
            <a:spLocks noGrp="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FACA1932-2FCC-462B-81C9-6809C9B5FD35}" type="slidenum">
              <a:rPr lang="en-US" altLang="en-US" sz="1200"/>
              <a:pPr/>
              <a:t>8</a:t>
            </a:fld>
            <a:endParaRPr lang="en-US" altLang="en-US" sz="1200" dirty="0"/>
          </a:p>
        </p:txBody>
      </p:sp>
    </p:spTree>
    <p:extLst>
      <p:ext uri="{BB962C8B-B14F-4D97-AF65-F5344CB8AC3E}">
        <p14:creationId xmlns:p14="http://schemas.microsoft.com/office/powerpoint/2010/main" val="3313642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p:spPr>
        <p:txBody>
          <a:bodyPr/>
          <a:lstStyle/>
          <a:p>
            <a:pPr defTabSz="945307">
              <a:defRPr/>
            </a:pPr>
            <a:r>
              <a:rPr lang="en-US" altLang="en-US" dirty="0"/>
              <a:t>Module 2.2. PPT, slide 13</a:t>
            </a:r>
          </a:p>
          <a:p>
            <a:endParaRPr lang="en-US" altLang="en-US" dirty="0"/>
          </a:p>
        </p:txBody>
      </p:sp>
      <p:sp>
        <p:nvSpPr>
          <p:cNvPr id="75780" name="Slide Number Placeholder 3"/>
          <p:cNvSpPr>
            <a:spLocks noGrp="1"/>
          </p:cNvSpPr>
          <p:nvPr>
            <p:ph type="sldNum" sz="quarter" idx="5"/>
          </p:nvPr>
        </p:nvSpPr>
        <p:spPr>
          <a:noFill/>
        </p:spPr>
        <p:txBody>
          <a:bodyPr/>
          <a:lstStyle>
            <a:lvl1pPr>
              <a:defRPr sz="2500">
                <a:solidFill>
                  <a:schemeClr val="tx1"/>
                </a:solidFill>
                <a:latin typeface="Times New Roman" panose="02020603050405020304" pitchFamily="18" charset="0"/>
              </a:defRPr>
            </a:lvl1pPr>
            <a:lvl2pPr marL="784473" indent="-301973">
              <a:defRPr sz="2500">
                <a:solidFill>
                  <a:schemeClr val="tx1"/>
                </a:solidFill>
                <a:latin typeface="Times New Roman" panose="02020603050405020304" pitchFamily="18" charset="0"/>
              </a:defRPr>
            </a:lvl2pPr>
            <a:lvl3pPr marL="1207892" indent="-241251">
              <a:defRPr sz="2500">
                <a:solidFill>
                  <a:schemeClr val="tx1"/>
                </a:solidFill>
                <a:latin typeface="Times New Roman" panose="02020603050405020304" pitchFamily="18" charset="0"/>
              </a:defRPr>
            </a:lvl3pPr>
            <a:lvl4pPr marL="1690392" indent="-241251">
              <a:defRPr sz="2500">
                <a:solidFill>
                  <a:schemeClr val="tx1"/>
                </a:solidFill>
                <a:latin typeface="Times New Roman" panose="02020603050405020304" pitchFamily="18" charset="0"/>
              </a:defRPr>
            </a:lvl4pPr>
            <a:lvl5pPr marL="2174534" indent="-241251">
              <a:defRPr sz="2500">
                <a:solidFill>
                  <a:schemeClr val="tx1"/>
                </a:solidFill>
                <a:latin typeface="Times New Roman" panose="02020603050405020304" pitchFamily="18" charset="0"/>
              </a:defRPr>
            </a:lvl5pPr>
            <a:lvl6pPr marL="2647188" indent="-241251" eaLnBrk="0" fontAlgn="base" hangingPunct="0">
              <a:spcBef>
                <a:spcPct val="0"/>
              </a:spcBef>
              <a:spcAft>
                <a:spcPct val="0"/>
              </a:spcAft>
              <a:defRPr sz="2500">
                <a:solidFill>
                  <a:schemeClr val="tx1"/>
                </a:solidFill>
                <a:latin typeface="Times New Roman" panose="02020603050405020304" pitchFamily="18" charset="0"/>
              </a:defRPr>
            </a:lvl6pPr>
            <a:lvl7pPr marL="3119841" indent="-241251" eaLnBrk="0" fontAlgn="base" hangingPunct="0">
              <a:spcBef>
                <a:spcPct val="0"/>
              </a:spcBef>
              <a:spcAft>
                <a:spcPct val="0"/>
              </a:spcAft>
              <a:defRPr sz="2500">
                <a:solidFill>
                  <a:schemeClr val="tx1"/>
                </a:solidFill>
                <a:latin typeface="Times New Roman" panose="02020603050405020304" pitchFamily="18" charset="0"/>
              </a:defRPr>
            </a:lvl7pPr>
            <a:lvl8pPr marL="3592494" indent="-241251" eaLnBrk="0" fontAlgn="base" hangingPunct="0">
              <a:spcBef>
                <a:spcPct val="0"/>
              </a:spcBef>
              <a:spcAft>
                <a:spcPct val="0"/>
              </a:spcAft>
              <a:defRPr sz="2500">
                <a:solidFill>
                  <a:schemeClr val="tx1"/>
                </a:solidFill>
                <a:latin typeface="Times New Roman" panose="02020603050405020304" pitchFamily="18" charset="0"/>
              </a:defRPr>
            </a:lvl8pPr>
            <a:lvl9pPr marL="4065148" indent="-241251" eaLnBrk="0" fontAlgn="base" hangingPunct="0">
              <a:spcBef>
                <a:spcPct val="0"/>
              </a:spcBef>
              <a:spcAft>
                <a:spcPct val="0"/>
              </a:spcAft>
              <a:defRPr sz="2500">
                <a:solidFill>
                  <a:schemeClr val="tx1"/>
                </a:solidFill>
                <a:latin typeface="Times New Roman" panose="02020603050405020304" pitchFamily="18" charset="0"/>
              </a:defRPr>
            </a:lvl9pPr>
          </a:lstStyle>
          <a:p>
            <a:fld id="{3FDDCB5D-8FC1-4A62-A171-03A4AB341CA3}" type="slidenum">
              <a:rPr lang="en-US" altLang="en-US" sz="1200"/>
              <a:pPr/>
              <a:t>9</a:t>
            </a:fld>
            <a:endParaRPr lang="en-US" altLang="en-US" sz="1200" dirty="0"/>
          </a:p>
        </p:txBody>
      </p:sp>
    </p:spTree>
    <p:extLst>
      <p:ext uri="{BB962C8B-B14F-4D97-AF65-F5344CB8AC3E}">
        <p14:creationId xmlns:p14="http://schemas.microsoft.com/office/powerpoint/2010/main" val="2854237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6172200"/>
            <a:ext cx="9144000" cy="685800"/>
            <a:chOff x="0" y="6172200"/>
            <a:chExt cx="9144000" cy="685800"/>
          </a:xfrm>
        </p:grpSpPr>
        <p:sp>
          <p:nvSpPr>
            <p:cNvPr id="5" name="Rectangle 4">
              <a:extLst>
                <a:ext uri="{FF2B5EF4-FFF2-40B4-BE49-F238E27FC236}">
                  <a16:creationId xmlns:a16="http://schemas.microsoft.com/office/drawing/2014/main" id="{0C544C73-216A-4C6B-8ADC-7EE0096748AB}"/>
                </a:ext>
              </a:extLst>
            </p:cNvPr>
            <p:cNvSpPr/>
            <p:nvPr/>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7C9D6BD0-CDF6-49B8-B229-89E4DC991CCF}"/>
                </a:ext>
              </a:extLst>
            </p:cNvPr>
            <p:cNvCxnSpPr/>
            <p:nvPr/>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a:extLst>
              <a:ext uri="{FF2B5EF4-FFF2-40B4-BE49-F238E27FC236}">
                <a16:creationId xmlns:a16="http://schemas.microsoft.com/office/drawing/2014/main" id="{8664B6F4-0F88-4E50-932E-A81E6A695D81}"/>
              </a:ext>
            </a:extLst>
          </p:cNvPr>
          <p:cNvCxnSpPr/>
          <p:nvPr/>
        </p:nvCxnSpPr>
        <p:spPr>
          <a:xfrm>
            <a:off x="457200" y="3429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7200" y="822960"/>
            <a:ext cx="8229600" cy="2377440"/>
          </a:xfrm>
        </p:spPr>
        <p:txBody>
          <a:bodyPr>
            <a:normAutofit/>
          </a:bodyPr>
          <a:lstStyle>
            <a:lvl1pPr algn="l">
              <a:defRPr sz="4400" b="1">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3657600"/>
            <a:ext cx="8229600" cy="1828800"/>
          </a:xfrm>
        </p:spPr>
        <p:txBody>
          <a:bodyPr>
            <a:norm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8" name="Group 6"/>
          <p:cNvGrpSpPr>
            <a:grpSpLocks/>
          </p:cNvGrpSpPr>
          <p:nvPr userDrawn="1"/>
        </p:nvGrpSpPr>
        <p:grpSpPr bwMode="auto">
          <a:xfrm>
            <a:off x="0" y="6172200"/>
            <a:ext cx="9144000" cy="685800"/>
            <a:chOff x="0" y="6172200"/>
            <a:chExt cx="9144000" cy="685800"/>
          </a:xfrm>
        </p:grpSpPr>
        <p:sp>
          <p:nvSpPr>
            <p:cNvPr id="9" name="Rectangle 8"/>
            <p:cNvSpPr/>
            <p:nvPr userDrawn="1"/>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0" name="Straight Connector 9"/>
            <p:cNvCxnSpPr/>
            <p:nvPr userDrawn="1"/>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userDrawn="1"/>
        </p:nvCxnSpPr>
        <p:spPr>
          <a:xfrm>
            <a:off x="457200" y="3429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5354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1869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tivity1">
    <p:bg>
      <p:bgPr>
        <a:solidFill>
          <a:srgbClr val="F2F2F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cxnSp>
        <p:nvCxnSpPr>
          <p:cNvPr id="5" name="Straight Connector 4"/>
          <p:cNvCxnSpPr/>
          <p:nvPr userDrawn="1"/>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2748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ctivity2">
    <p:bg>
      <p:bgPr>
        <a:solidFill>
          <a:srgbClr val="F2F2F2"/>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cxnSp>
        <p:nvCxnSpPr>
          <p:cNvPr id="4" name="Straight Connector 3"/>
          <p:cNvCxnSpPr/>
          <p:nvPr/>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1764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scussion">
    <p:bg>
      <p:bgPr>
        <a:solidFill>
          <a:schemeClr val="accent1"/>
        </a:solidFill>
        <a:effectLst/>
      </p:bgPr>
    </p:bg>
    <p:spTree>
      <p:nvGrpSpPr>
        <p:cNvPr id="1" name=""/>
        <p:cNvGrpSpPr/>
        <p:nvPr/>
      </p:nvGrpSpPr>
      <p:grpSpPr>
        <a:xfrm>
          <a:off x="0" y="0"/>
          <a:ext cx="0" cy="0"/>
          <a:chOff x="0" y="0"/>
          <a:chExt cx="0" cy="0"/>
        </a:xfrm>
      </p:grpSpPr>
      <p:sp>
        <p:nvSpPr>
          <p:cNvPr id="2" name="Rectangle 1"/>
          <p:cNvSpPr/>
          <p:nvPr userDrawn="1"/>
        </p:nvSpPr>
        <p:spPr>
          <a:xfrm>
            <a:off x="685800" y="685800"/>
            <a:ext cx="7772400" cy="5486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7"/>
          <p:cNvSpPr>
            <a:spLocks noGrp="1"/>
          </p:cNvSpPr>
          <p:nvPr>
            <p:ph sz="quarter" idx="10"/>
          </p:nvPr>
        </p:nvSpPr>
        <p:spPr>
          <a:xfrm>
            <a:off x="777240" y="1752600"/>
            <a:ext cx="7589520" cy="4267200"/>
          </a:xfrm>
          <a:noFill/>
        </p:spPr>
        <p:txBody>
          <a:bodyPr lIns="274320" tIns="274320" rIns="274320" bIns="27432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7"/>
          <p:cNvSpPr>
            <a:spLocks noGrp="1"/>
          </p:cNvSpPr>
          <p:nvPr>
            <p:ph type="title"/>
          </p:nvPr>
        </p:nvSpPr>
        <p:spPr>
          <a:xfrm>
            <a:off x="777240" y="762000"/>
            <a:ext cx="7589520" cy="914400"/>
          </a:xfrm>
        </p:spPr>
        <p:txBody>
          <a:bodyPr/>
          <a:lstStyle>
            <a:lvl1pPr>
              <a:defRPr lang="en-US" sz="28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1560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bg>
      <p:bgPr>
        <a:solidFill>
          <a:schemeClr val="accent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10"/>
          </p:nvPr>
        </p:nvSpPr>
        <p:spPr>
          <a:xfrm>
            <a:off x="685800" y="685800"/>
            <a:ext cx="7772400" cy="5486400"/>
          </a:xfrm>
          <a:solidFill>
            <a:schemeClr val="bg1"/>
          </a:solidFill>
        </p:spPr>
        <p:txBody>
          <a:bodyPr lIns="274320" tIns="274320" rIns="274320" bIns="2743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9352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alpha val="85097"/>
          </a:schemeClr>
        </a:solidFill>
        <a:effectLst/>
      </p:bgPr>
    </p:bg>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2667000"/>
            <a:chOff x="0" y="0"/>
            <a:chExt cx="9144000" cy="2667000"/>
          </a:xfrm>
        </p:grpSpPr>
        <p:sp>
          <p:nvSpPr>
            <p:cNvPr id="5" name="Rectangle 4">
              <a:extLst>
                <a:ext uri="{FF2B5EF4-FFF2-40B4-BE49-F238E27FC236}">
                  <a16:creationId xmlns:a16="http://schemas.microsoft.com/office/drawing/2014/main" id="{458D399B-D9E2-4988-9081-B15AE495F194}"/>
                </a:ext>
              </a:extLst>
            </p:cNvPr>
            <p:cNvSpPr/>
            <p:nvPr/>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199"/>
            <a:ext cx="8229600" cy="2011680"/>
          </a:xfrm>
        </p:spPr>
        <p:txBody>
          <a:bodyPr/>
          <a:lstStyle>
            <a:lvl1pPr algn="l">
              <a:defRPr sz="4000" b="1" cap="none">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906712"/>
            <a:ext cx="8229600" cy="274320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Rectangle 6"/>
          <p:cNvSpPr/>
          <p:nvPr userDrawn="1"/>
        </p:nvSpPr>
        <p:spPr bwMode="auto">
          <a:xfrm>
            <a:off x="0" y="0"/>
            <a:ext cx="9144000" cy="2651125"/>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p:cNvCxnSpPr/>
          <p:nvPr userDrawn="1"/>
        </p:nvCxnSpPr>
        <p:spPr bwMode="auto">
          <a:xfrm>
            <a:off x="0" y="2651125"/>
            <a:ext cx="91440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8802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2">
    <p:bg>
      <p:bgPr>
        <a:solidFill>
          <a:schemeClr val="bg2">
            <a:alpha val="85097"/>
          </a:schemeClr>
        </a:solidFill>
        <a:effectLst/>
      </p:bgPr>
    </p:bg>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4038600"/>
            <a:chOff x="0" y="0"/>
            <a:chExt cx="9144000" cy="2667000"/>
          </a:xfrm>
        </p:grpSpPr>
        <p:sp>
          <p:nvSpPr>
            <p:cNvPr id="5" name="Rectangle 4">
              <a:extLst>
                <a:ext uri="{FF2B5EF4-FFF2-40B4-BE49-F238E27FC236}">
                  <a16:creationId xmlns:a16="http://schemas.microsoft.com/office/drawing/2014/main" id="{458D399B-D9E2-4988-9081-B15AE495F194}"/>
                </a:ext>
              </a:extLst>
            </p:cNvPr>
            <p:cNvSpPr/>
            <p:nvPr/>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200"/>
            <a:ext cx="8229600" cy="3383279"/>
          </a:xfrm>
        </p:spPr>
        <p:txBody>
          <a:bodyPr/>
          <a:lstStyle>
            <a:lvl1pPr algn="l">
              <a:defRPr sz="4000" b="1" cap="none">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4278312"/>
            <a:ext cx="8229600" cy="219456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55095499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efinition">
    <p:spTree>
      <p:nvGrpSpPr>
        <p:cNvPr id="1" name=""/>
        <p:cNvGrpSpPr/>
        <p:nvPr/>
      </p:nvGrpSpPr>
      <p:grpSpPr>
        <a:xfrm>
          <a:off x="0" y="0"/>
          <a:ext cx="0" cy="0"/>
          <a:chOff x="0" y="0"/>
          <a:chExt cx="0" cy="0"/>
        </a:xfrm>
      </p:grpSpPr>
      <p:grpSp>
        <p:nvGrpSpPr>
          <p:cNvPr id="4" name="Group 6"/>
          <p:cNvGrpSpPr>
            <a:grpSpLocks/>
          </p:cNvGrpSpPr>
          <p:nvPr/>
        </p:nvGrpSpPr>
        <p:grpSpPr bwMode="auto">
          <a:xfrm>
            <a:off x="0" y="6172200"/>
            <a:ext cx="9144000" cy="685800"/>
            <a:chOff x="0" y="6172200"/>
            <a:chExt cx="9144000" cy="685800"/>
          </a:xfrm>
        </p:grpSpPr>
        <p:sp>
          <p:nvSpPr>
            <p:cNvPr id="5" name="Rectangle 4">
              <a:extLst>
                <a:ext uri="{FF2B5EF4-FFF2-40B4-BE49-F238E27FC236}">
                  <a16:creationId xmlns:a16="http://schemas.microsoft.com/office/drawing/2014/main" id="{0C544C73-216A-4C6B-8ADC-7EE0096748AB}"/>
                </a:ext>
              </a:extLst>
            </p:cNvPr>
            <p:cNvSpPr/>
            <p:nvPr/>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7C9D6BD0-CDF6-49B8-B229-89E4DC991CCF}"/>
                </a:ext>
              </a:extLst>
            </p:cNvPr>
            <p:cNvCxnSpPr/>
            <p:nvPr/>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a:extLst>
              <a:ext uri="{FF2B5EF4-FFF2-40B4-BE49-F238E27FC236}">
                <a16:creationId xmlns:a16="http://schemas.microsoft.com/office/drawing/2014/main" id="{8664B6F4-0F88-4E50-932E-A81E6A695D81}"/>
              </a:ext>
            </a:extLst>
          </p:cNvPr>
          <p:cNvCxnSpPr/>
          <p:nvPr/>
        </p:nvCxnSpPr>
        <p:spPr>
          <a:xfrm>
            <a:off x="609600" y="2362200"/>
            <a:ext cx="1295400" cy="0"/>
          </a:xfrm>
          <a:prstGeom prst="line">
            <a:avLst/>
          </a:prstGeom>
          <a:ln w="57150" cap="sq">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7200" y="533400"/>
            <a:ext cx="8229600" cy="1752600"/>
          </a:xfrm>
        </p:spPr>
        <p:txBody>
          <a:bodyPr>
            <a:normAutofit/>
          </a:bodyPr>
          <a:lstStyle>
            <a:lvl1pPr algn="l">
              <a:defRPr sz="3600" b="1">
                <a:solidFill>
                  <a:schemeClr val="accent3"/>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2743200"/>
            <a:ext cx="8229600" cy="1828800"/>
          </a:xfrm>
        </p:spPr>
        <p:txBody>
          <a:bodyPr>
            <a:normAutofit/>
          </a:bodyPr>
          <a:lstStyle>
            <a:lvl1pPr marL="0" indent="0" algn="l">
              <a:buNone/>
              <a:defRPr sz="2400" i="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87127171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5" name="Straight Connector 4"/>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0437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Quot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i="1"/>
            </a:lvl1pPr>
          </a:lstStyle>
          <a:p>
            <a:pPr lvl="0"/>
            <a:r>
              <a:rPr lang="en-US"/>
              <a:t>Edit Master text styles</a:t>
            </a:r>
          </a:p>
        </p:txBody>
      </p:sp>
    </p:spTree>
    <p:extLst>
      <p:ext uri="{BB962C8B-B14F-4D97-AF65-F5344CB8AC3E}">
        <p14:creationId xmlns:p14="http://schemas.microsoft.com/office/powerpoint/2010/main" val="4185208056"/>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5131235-3F10-498E-BCA8-F85810A0BF5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37360"/>
            <a:ext cx="40386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37360"/>
            <a:ext cx="40386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9688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2F6534D4-0562-4F54-AEBF-DF12FBBA9B4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9195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331720"/>
            <a:ext cx="4040188"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9195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331720"/>
            <a:ext cx="4041775"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7201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9E4CE1E1-BAC6-416D-9052-AD8ECFBC309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cxnSp>
        <p:nvCxnSpPr>
          <p:cNvPr id="4" name="Straight Connector 3"/>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3532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736725"/>
            <a:ext cx="8229600" cy="438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640941723"/>
      </p:ext>
    </p:extLst>
  </p:cSld>
  <p:clrMap bg1="lt1" tx1="dk1" bg2="lt2" tx2="dk2" accent1="accent1" accent2="accent2" accent3="accent3" accent4="accent4" accent5="accent5" accent6="accent6" hlink="hlink" folHlink="folHlink"/>
  <p:sldLayoutIdLst>
    <p:sldLayoutId id="2147484122" r:id="rId1"/>
    <p:sldLayoutId id="2147484123" r:id="rId2"/>
    <p:sldLayoutId id="2147484124" r:id="rId3"/>
    <p:sldLayoutId id="2147484125" r:id="rId4"/>
    <p:sldLayoutId id="2147484126" r:id="rId5"/>
    <p:sldLayoutId id="2147484127" r:id="rId6"/>
    <p:sldLayoutId id="2147484128" r:id="rId7"/>
    <p:sldLayoutId id="2147484129" r:id="rId8"/>
    <p:sldLayoutId id="2147484130" r:id="rId9"/>
    <p:sldLayoutId id="2147484131" r:id="rId10"/>
    <p:sldLayoutId id="2147484132" r:id="rId11"/>
    <p:sldLayoutId id="2147484133" r:id="rId12"/>
    <p:sldLayoutId id="2147484119" r:id="rId13"/>
    <p:sldLayoutId id="2147484105" r:id="rId14"/>
  </p:sldLayoutIdLst>
  <p:hf hdr="0" ftr="0" dt="0"/>
  <p:txStyles>
    <p:titleStyle>
      <a:lvl1pPr algn="l" rtl="0" eaLnBrk="1" fontAlgn="base" hangingPunct="1">
        <a:spcBef>
          <a:spcPct val="0"/>
        </a:spcBef>
        <a:spcAft>
          <a:spcPct val="0"/>
        </a:spcAft>
        <a:defRPr sz="3600" b="1" kern="1200">
          <a:solidFill>
            <a:schemeClr val="accent2"/>
          </a:solidFill>
          <a:latin typeface="+mj-lt"/>
          <a:ea typeface="+mj-ea"/>
          <a:cs typeface="+mj-cs"/>
        </a:defRPr>
      </a:lvl1pPr>
      <a:lvl2pPr algn="l" rtl="0" eaLnBrk="1" fontAlgn="base" hangingPunct="1">
        <a:spcBef>
          <a:spcPct val="0"/>
        </a:spcBef>
        <a:spcAft>
          <a:spcPct val="0"/>
        </a:spcAft>
        <a:defRPr sz="3600" b="1">
          <a:solidFill>
            <a:schemeClr val="accent2"/>
          </a:solidFill>
          <a:latin typeface="Calibri" pitchFamily="34" charset="0"/>
        </a:defRPr>
      </a:lvl2pPr>
      <a:lvl3pPr algn="l" rtl="0" eaLnBrk="1" fontAlgn="base" hangingPunct="1">
        <a:spcBef>
          <a:spcPct val="0"/>
        </a:spcBef>
        <a:spcAft>
          <a:spcPct val="0"/>
        </a:spcAft>
        <a:defRPr sz="3600" b="1">
          <a:solidFill>
            <a:schemeClr val="accent2"/>
          </a:solidFill>
          <a:latin typeface="Calibri" pitchFamily="34" charset="0"/>
        </a:defRPr>
      </a:lvl3pPr>
      <a:lvl4pPr algn="l" rtl="0" eaLnBrk="1" fontAlgn="base" hangingPunct="1">
        <a:spcBef>
          <a:spcPct val="0"/>
        </a:spcBef>
        <a:spcAft>
          <a:spcPct val="0"/>
        </a:spcAft>
        <a:defRPr sz="3600" b="1">
          <a:solidFill>
            <a:schemeClr val="accent2"/>
          </a:solidFill>
          <a:latin typeface="Calibri" pitchFamily="34" charset="0"/>
        </a:defRPr>
      </a:lvl4pPr>
      <a:lvl5pPr algn="l" rtl="0" eaLnBrk="1" fontAlgn="base" hangingPunct="1">
        <a:spcBef>
          <a:spcPct val="0"/>
        </a:spcBef>
        <a:spcAft>
          <a:spcPct val="0"/>
        </a:spcAft>
        <a:defRPr sz="3600" b="1">
          <a:solidFill>
            <a:schemeClr val="accent2"/>
          </a:solidFill>
          <a:latin typeface="Calibri" pitchFamily="34" charset="0"/>
        </a:defRPr>
      </a:lvl5pPr>
      <a:lvl6pPr marL="457200" algn="l" rtl="0" eaLnBrk="1" fontAlgn="base" hangingPunct="1">
        <a:spcBef>
          <a:spcPct val="0"/>
        </a:spcBef>
        <a:spcAft>
          <a:spcPct val="0"/>
        </a:spcAft>
        <a:defRPr sz="3600" b="1">
          <a:solidFill>
            <a:schemeClr val="accent2"/>
          </a:solidFill>
          <a:latin typeface="Calibri" pitchFamily="34" charset="0"/>
        </a:defRPr>
      </a:lvl6pPr>
      <a:lvl7pPr marL="914400" algn="l" rtl="0" eaLnBrk="1" fontAlgn="base" hangingPunct="1">
        <a:spcBef>
          <a:spcPct val="0"/>
        </a:spcBef>
        <a:spcAft>
          <a:spcPct val="0"/>
        </a:spcAft>
        <a:defRPr sz="3600" b="1">
          <a:solidFill>
            <a:schemeClr val="accent2"/>
          </a:solidFill>
          <a:latin typeface="Calibri" pitchFamily="34" charset="0"/>
        </a:defRPr>
      </a:lvl7pPr>
      <a:lvl8pPr marL="1371600" algn="l" rtl="0" eaLnBrk="1" fontAlgn="base" hangingPunct="1">
        <a:spcBef>
          <a:spcPct val="0"/>
        </a:spcBef>
        <a:spcAft>
          <a:spcPct val="0"/>
        </a:spcAft>
        <a:defRPr sz="3600" b="1">
          <a:solidFill>
            <a:schemeClr val="accent2"/>
          </a:solidFill>
          <a:latin typeface="Calibri" pitchFamily="34" charset="0"/>
        </a:defRPr>
      </a:lvl8pPr>
      <a:lvl9pPr marL="1828800" algn="l" rtl="0" eaLnBrk="1" fontAlgn="base" hangingPunct="1">
        <a:spcBef>
          <a:spcPct val="0"/>
        </a:spcBef>
        <a:spcAft>
          <a:spcPct val="0"/>
        </a:spcAft>
        <a:defRPr sz="3600" b="1">
          <a:solidFill>
            <a:schemeClr val="accent2"/>
          </a:solidFill>
          <a:latin typeface="Calibri" pitchFamily="34" charset="0"/>
        </a:defRPr>
      </a:lvl9pPr>
    </p:titleStyle>
    <p:bodyStyle>
      <a:lvl1pPr marL="342900" indent="-342900" algn="l" rtl="0" eaLnBrk="1" fontAlgn="base" hangingPunct="1">
        <a:spcBef>
          <a:spcPct val="20000"/>
        </a:spcBef>
        <a:spcAft>
          <a:spcPct val="0"/>
        </a:spcAft>
        <a:buClr>
          <a:schemeClr val="accent1"/>
        </a:buClr>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accent1"/>
        </a:buClr>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accent1"/>
        </a:buClr>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4F7F9-D058-4CF3-96C7-5FF16FFA6A06}"/>
              </a:ext>
            </a:extLst>
          </p:cNvPr>
          <p:cNvSpPr>
            <a:spLocks noGrp="1"/>
          </p:cNvSpPr>
          <p:nvPr>
            <p:ph type="ctrTitle"/>
          </p:nvPr>
        </p:nvSpPr>
        <p:spPr/>
        <p:txBody>
          <a:bodyPr/>
          <a:lstStyle/>
          <a:p>
            <a:pPr algn="ctr"/>
            <a:r>
              <a:rPr lang="en-US" dirty="0"/>
              <a:t>Planning Council and Recipient Roles and Responsibilities</a:t>
            </a:r>
          </a:p>
        </p:txBody>
      </p:sp>
      <p:sp>
        <p:nvSpPr>
          <p:cNvPr id="3" name="Subtitle 2">
            <a:extLst>
              <a:ext uri="{FF2B5EF4-FFF2-40B4-BE49-F238E27FC236}">
                <a16:creationId xmlns:a16="http://schemas.microsoft.com/office/drawing/2014/main" id="{988A95EA-5594-4FA1-B030-10FBAF73BF12}"/>
              </a:ext>
            </a:extLst>
          </p:cNvPr>
          <p:cNvSpPr>
            <a:spLocks noGrp="1"/>
          </p:cNvSpPr>
          <p:nvPr>
            <p:ph type="subTitle" idx="1"/>
          </p:nvPr>
        </p:nvSpPr>
        <p:spPr/>
        <p:txBody>
          <a:bodyPr/>
          <a:lstStyle/>
          <a:p>
            <a:r>
              <a:rPr lang="en-US" dirty="0"/>
              <a:t>Supplemental Orientation for New PC Members</a:t>
            </a:r>
          </a:p>
        </p:txBody>
      </p:sp>
      <p:sp>
        <p:nvSpPr>
          <p:cNvPr id="4" name="Slide Number Placeholder 3">
            <a:extLst>
              <a:ext uri="{FF2B5EF4-FFF2-40B4-BE49-F238E27FC236}">
                <a16:creationId xmlns:a16="http://schemas.microsoft.com/office/drawing/2014/main" id="{A83863D9-60FE-3749-9636-6E79E7A596B5}"/>
              </a:ext>
            </a:extLst>
          </p:cNvPr>
          <p:cNvSpPr txBox="1">
            <a:spLocks/>
          </p:cNvSpPr>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1</a:t>
            </a:fld>
            <a:endParaRPr lang="en-US" altLang="en-US" dirty="0"/>
          </a:p>
        </p:txBody>
      </p:sp>
    </p:spTree>
    <p:extLst>
      <p:ext uri="{BB962C8B-B14F-4D97-AF65-F5344CB8AC3E}">
        <p14:creationId xmlns:p14="http://schemas.microsoft.com/office/powerpoint/2010/main" val="1169105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noChangeArrowheads="1"/>
          </p:cNvSpPr>
          <p:nvPr>
            <p:ph type="title"/>
          </p:nvPr>
        </p:nvSpPr>
        <p:spPr/>
        <p:txBody>
          <a:bodyPr/>
          <a:lstStyle/>
          <a:p>
            <a:r>
              <a:rPr lang="en-US" altLang="en-US" dirty="0"/>
              <a:t>Needs Assessment</a:t>
            </a:r>
          </a:p>
        </p:txBody>
      </p:sp>
      <p:sp>
        <p:nvSpPr>
          <p:cNvPr id="260099" name="Rectangle 3"/>
          <p:cNvSpPr>
            <a:spLocks noGrp="1" noChangeArrowheads="1"/>
          </p:cNvSpPr>
          <p:nvPr>
            <p:ph idx="1"/>
          </p:nvPr>
        </p:nvSpPr>
        <p:spPr/>
        <p:txBody>
          <a:bodyPr>
            <a:noAutofit/>
          </a:bodyPr>
          <a:lstStyle/>
          <a:p>
            <a:pPr marL="274320" indent="-274320"/>
            <a:r>
              <a:rPr lang="en-US" altLang="en-US" sz="2400" dirty="0"/>
              <a:t>PC has primary responsibility  and “ownership” – design, direct work or oversight of consultants or volunteers</a:t>
            </a:r>
          </a:p>
          <a:p>
            <a:pPr marL="274320" indent="-274320"/>
            <a:r>
              <a:rPr lang="en-US" altLang="en-US" sz="2400" dirty="0"/>
              <a:t>Recipient provides support but not leadership – data, help in hiring a consultant if one is needed, staff assistance</a:t>
            </a:r>
          </a:p>
          <a:p>
            <a:pPr marL="274320" indent="-274320"/>
            <a:r>
              <a:rPr lang="en-US" altLang="en-US" sz="2400" dirty="0"/>
              <a:t>Active community involvement needed – especially  consumers and providers</a:t>
            </a:r>
          </a:p>
          <a:p>
            <a:pPr marL="274320" indent="-274320"/>
            <a:r>
              <a:rPr lang="en-US" altLang="en-US" sz="2400" dirty="0"/>
              <a:t>Need a multi-year plan for assessing needs of PLWH in and out of care</a:t>
            </a:r>
          </a:p>
          <a:p>
            <a:pPr marL="274320" indent="-274320"/>
            <a:r>
              <a:rPr lang="en-US" altLang="en-US" sz="2400" dirty="0"/>
              <a:t>Presentation of findings in user-friendly formats as input to decision-making, especially priority setting and resource allocation</a:t>
            </a:r>
          </a:p>
        </p:txBody>
      </p:sp>
      <p:sp>
        <p:nvSpPr>
          <p:cNvPr id="5" name="Slide Number Placeholder 3"/>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10</a:t>
            </a:fld>
            <a:endParaRPr lang="en-US" altLang="en-US" dirty="0"/>
          </a:p>
        </p:txBody>
      </p:sp>
    </p:spTree>
    <p:extLst>
      <p:ext uri="{BB962C8B-B14F-4D97-AF65-F5344CB8AC3E}">
        <p14:creationId xmlns:p14="http://schemas.microsoft.com/office/powerpoint/2010/main" val="4104178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A6DBD2">
            <a:alpha val="50000"/>
          </a:srgbClr>
        </a:solidFill>
        <a:effectLst/>
      </p:bgPr>
    </p:bg>
    <p:spTree>
      <p:nvGrpSpPr>
        <p:cNvPr id="1" name=""/>
        <p:cNvGrpSpPr/>
        <p:nvPr/>
      </p:nvGrpSpPr>
      <p:grpSpPr>
        <a:xfrm>
          <a:off x="0" y="0"/>
          <a:ext cx="0" cy="0"/>
          <a:chOff x="0" y="0"/>
          <a:chExt cx="0" cy="0"/>
        </a:xfrm>
      </p:grpSpPr>
      <p:sp>
        <p:nvSpPr>
          <p:cNvPr id="80898" name="Title 1">
            <a:extLst>
              <a:ext uri="{FF2B5EF4-FFF2-40B4-BE49-F238E27FC236}">
                <a16:creationId xmlns:a16="http://schemas.microsoft.com/office/drawing/2014/main" id="{BB523E96-A3E7-4F9D-9D1B-51451E40D368}"/>
              </a:ext>
            </a:extLst>
          </p:cNvPr>
          <p:cNvSpPr>
            <a:spLocks noGrp="1" noChangeArrowheads="1"/>
          </p:cNvSpPr>
          <p:nvPr>
            <p:ph type="title"/>
          </p:nvPr>
        </p:nvSpPr>
        <p:spPr>
          <a:xfrm>
            <a:off x="1524000" y="274638"/>
            <a:ext cx="7620000" cy="1143000"/>
          </a:xfrm>
        </p:spPr>
        <p:txBody>
          <a:bodyPr/>
          <a:lstStyle/>
          <a:p>
            <a:pPr eaLnBrk="1" hangingPunct="1"/>
            <a:r>
              <a:rPr lang="en-US" altLang="en-US" dirty="0"/>
              <a:t>Quick Discussion : Needs Assessment</a:t>
            </a:r>
          </a:p>
        </p:txBody>
      </p:sp>
      <p:pic>
        <p:nvPicPr>
          <p:cNvPr id="5" name="Picture 4">
            <a:extLst>
              <a:ext uri="{FF2B5EF4-FFF2-40B4-BE49-F238E27FC236}">
                <a16:creationId xmlns:a16="http://schemas.microsoft.com/office/drawing/2014/main" id="{BAD3F1BD-A370-DD48-87C4-79116049CB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24"/>
            <a:ext cx="1754965" cy="1169976"/>
          </a:xfrm>
          <a:prstGeom prst="rect">
            <a:avLst/>
          </a:prstGeom>
        </p:spPr>
      </p:pic>
      <p:sp>
        <p:nvSpPr>
          <p:cNvPr id="80899" name="Rectangle 3">
            <a:extLst>
              <a:ext uri="{FF2B5EF4-FFF2-40B4-BE49-F238E27FC236}">
                <a16:creationId xmlns:a16="http://schemas.microsoft.com/office/drawing/2014/main" id="{6EBDCEA2-E4AF-4297-BE32-11C56599FC4A}"/>
              </a:ext>
            </a:extLst>
          </p:cNvPr>
          <p:cNvSpPr>
            <a:spLocks noGrp="1" noChangeArrowheads="1"/>
          </p:cNvSpPr>
          <p:nvPr>
            <p:ph idx="1"/>
          </p:nvPr>
        </p:nvSpPr>
        <p:spPr>
          <a:noFill/>
          <a:ln w="38100">
            <a:solidFill>
              <a:schemeClr val="accent1"/>
            </a:solidFill>
            <a:miter lim="800000"/>
            <a:headEnd/>
            <a:tailEnd/>
          </a:ln>
        </p:spPr>
        <p:txBody>
          <a:bodyPr/>
          <a:lstStyle/>
          <a:p>
            <a:pPr eaLnBrk="1" hangingPunct="1">
              <a:buFont typeface="Wingdings" panose="05000000000000000000" pitchFamily="2" charset="2"/>
              <a:buNone/>
            </a:pPr>
            <a:r>
              <a:rPr lang="en-US" altLang="en-US" dirty="0"/>
              <a:t> 	The TGA has done a lot of needs assessment activities, but not a comprehensive needs assessment, including all components. Several members of the Needs Assessment Committee want to do a comprehensive needs assessment in the next program year. Others say no, it is best to do it in a three-year cycle. </a:t>
            </a:r>
          </a:p>
          <a:p>
            <a:pPr eaLnBrk="1" hangingPunct="1">
              <a:buFont typeface="Wingdings" panose="05000000000000000000" pitchFamily="2" charset="2"/>
              <a:buNone/>
            </a:pPr>
            <a:r>
              <a:rPr lang="en-US" altLang="en-US" i="1" dirty="0"/>
              <a:t>   </a:t>
            </a:r>
          </a:p>
          <a:p>
            <a:r>
              <a:rPr lang="en-US" altLang="en-US" i="1" dirty="0"/>
              <a:t>Which is the better idea?  Why?</a:t>
            </a:r>
          </a:p>
          <a:p>
            <a:pPr eaLnBrk="1" hangingPunct="1">
              <a:buFont typeface="Wingdings" panose="05000000000000000000" pitchFamily="2" charset="2"/>
              <a:buNone/>
            </a:pPr>
            <a:endParaRPr lang="en-US" altLang="en-US" i="1" dirty="0"/>
          </a:p>
        </p:txBody>
      </p:sp>
      <p:sp>
        <p:nvSpPr>
          <p:cNvPr id="4" name="Slide Number Placeholder 5">
            <a:extLst>
              <a:ext uri="{FF2B5EF4-FFF2-40B4-BE49-F238E27FC236}">
                <a16:creationId xmlns:a16="http://schemas.microsoft.com/office/drawing/2014/main" id="{A0F635B8-0EF9-4A2F-86B6-E2C81DBB24B9}"/>
              </a:ext>
            </a:extLst>
          </p:cNvPr>
          <p:cNvSpPr>
            <a:spLocks noGrp="1"/>
          </p:cNvSpPr>
          <p:nvPr>
            <p:ph type="sldNum" sz="quarter" idx="4294967295"/>
          </p:nvPr>
        </p:nvSpPr>
        <p:spPr>
          <a:xfrm>
            <a:off x="708660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11</a:t>
            </a:fld>
            <a:endParaRPr lang="en-US" altLang="en-US" dirty="0"/>
          </a:p>
        </p:txBody>
      </p:sp>
    </p:spTree>
    <p:extLst>
      <p:ext uri="{BB962C8B-B14F-4D97-AF65-F5344CB8AC3E}">
        <p14:creationId xmlns:p14="http://schemas.microsoft.com/office/powerpoint/2010/main" val="744020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r>
              <a:rPr lang="en-US" altLang="en-US" dirty="0"/>
              <a:t>Integrated/Comprehensive Planning</a:t>
            </a:r>
          </a:p>
        </p:txBody>
      </p:sp>
      <p:sp>
        <p:nvSpPr>
          <p:cNvPr id="82947" name="Content Placeholder 2"/>
          <p:cNvSpPr>
            <a:spLocks noGrp="1"/>
          </p:cNvSpPr>
          <p:nvPr>
            <p:ph idx="1"/>
          </p:nvPr>
        </p:nvSpPr>
        <p:spPr/>
        <p:txBody>
          <a:bodyPr/>
          <a:lstStyle/>
          <a:p>
            <a:pPr marL="274320" indent="-274320">
              <a:spcBef>
                <a:spcPts val="600"/>
              </a:spcBef>
            </a:pPr>
            <a:r>
              <a:rPr lang="en-US" altLang="en-US" sz="2400" dirty="0"/>
              <a:t>Legislation requires Ryan White Part A and Part B programs to prepare comprehensive plans that set goals and objectives and guide the annual planning cycle</a:t>
            </a:r>
          </a:p>
          <a:p>
            <a:pPr marL="274320" indent="-274320">
              <a:spcBef>
                <a:spcPts val="600"/>
              </a:spcBef>
            </a:pPr>
            <a:r>
              <a:rPr lang="en-US" altLang="en-US" sz="2400" dirty="0"/>
              <a:t>All RWHAP Parts expected to participate in the Statewide Coordinated Statement of Need (SCSN) process, which is led by Part B</a:t>
            </a:r>
          </a:p>
          <a:p>
            <a:pPr marL="274320" indent="-274320">
              <a:spcBef>
                <a:spcPts val="600"/>
              </a:spcBef>
            </a:pPr>
            <a:r>
              <a:rPr lang="en-US" altLang="en-US" sz="2400" dirty="0"/>
              <a:t>Part A and Part B recipients prepared 5-year Health Resources and Services Administration/Centers for Disease Control and Prevention (HRSA/CDC) Integrated HIV Prevention and Care Plans based on a combined guidance from CDC and HRSA </a:t>
            </a:r>
          </a:p>
          <a:p>
            <a:pPr lvl="1">
              <a:spcBef>
                <a:spcPts val="600"/>
              </a:spcBef>
            </a:pPr>
            <a:r>
              <a:rPr lang="en-US" altLang="en-US" sz="2000" dirty="0"/>
              <a:t> Plans for 2017-2022 submitted in September 2016</a:t>
            </a:r>
          </a:p>
          <a:p>
            <a:pPr lvl="1">
              <a:spcBef>
                <a:spcPts val="600"/>
              </a:spcBef>
            </a:pPr>
            <a:endParaRPr lang="en-US" altLang="en-US" sz="2000" dirty="0"/>
          </a:p>
        </p:txBody>
      </p:sp>
      <p:sp>
        <p:nvSpPr>
          <p:cNvPr id="5" name="Slide Number Placeholder 3"/>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12</a:t>
            </a:fld>
            <a:endParaRPr lang="en-US" altLang="en-US" dirty="0"/>
          </a:p>
        </p:txBody>
      </p:sp>
    </p:spTree>
    <p:extLst>
      <p:ext uri="{BB962C8B-B14F-4D97-AF65-F5344CB8AC3E}">
        <p14:creationId xmlns:p14="http://schemas.microsoft.com/office/powerpoint/2010/main" val="3736986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r>
              <a:rPr lang="en-US" altLang="en-US" dirty="0"/>
              <a:t>Integrated/Comprehensive Planning (cont.)</a:t>
            </a:r>
          </a:p>
        </p:txBody>
      </p:sp>
      <p:sp>
        <p:nvSpPr>
          <p:cNvPr id="84995" name="Content Placeholder 2"/>
          <p:cNvSpPr>
            <a:spLocks noGrp="1"/>
          </p:cNvSpPr>
          <p:nvPr>
            <p:ph idx="1"/>
          </p:nvPr>
        </p:nvSpPr>
        <p:spPr>
          <a:xfrm>
            <a:off x="628650" y="1978025"/>
            <a:ext cx="7886700" cy="4041775"/>
          </a:xfrm>
        </p:spPr>
        <p:txBody>
          <a:bodyPr/>
          <a:lstStyle/>
          <a:p>
            <a:pPr marL="274320" indent="-274320"/>
            <a:r>
              <a:rPr lang="en-US" altLang="en-US" sz="2800" dirty="0"/>
              <a:t>Combined guidance designed to help reach the national goals to end the epidemic and improve performance along the HIV Care Continuum </a:t>
            </a:r>
          </a:p>
          <a:p>
            <a:pPr marL="274320" indent="-274320"/>
            <a:r>
              <a:rPr lang="en-US" altLang="en-US" sz="2800" dirty="0"/>
              <a:t>Programs expected to review plan progress regularly and refine objectives and strategies as needed </a:t>
            </a:r>
          </a:p>
          <a:p>
            <a:pPr marL="274320" indent="-274320"/>
            <a:r>
              <a:rPr lang="en-US" altLang="en-US" sz="2800" dirty="0"/>
              <a:t>Collaborative plan implementation and monitoring by prevention and care (and between Part A and Part B) encouraged</a:t>
            </a:r>
          </a:p>
        </p:txBody>
      </p:sp>
      <p:sp>
        <p:nvSpPr>
          <p:cNvPr id="5" name="Slide Number Placeholder 5">
            <a:extLst>
              <a:ext uri="{FF2B5EF4-FFF2-40B4-BE49-F238E27FC236}">
                <a16:creationId xmlns:a16="http://schemas.microsoft.com/office/drawing/2014/main" id="{A0F635B8-0EF9-4A2F-86B6-E2C81DBB24B9}"/>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13</a:t>
            </a:fld>
            <a:endParaRPr lang="en-US" altLang="en-US" dirty="0"/>
          </a:p>
        </p:txBody>
      </p:sp>
    </p:spTree>
    <p:extLst>
      <p:ext uri="{BB962C8B-B14F-4D97-AF65-F5344CB8AC3E}">
        <p14:creationId xmlns:p14="http://schemas.microsoft.com/office/powerpoint/2010/main" val="3192914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noChangeArrowheads="1"/>
          </p:cNvSpPr>
          <p:nvPr>
            <p:ph type="title"/>
          </p:nvPr>
        </p:nvSpPr>
        <p:spPr/>
        <p:txBody>
          <a:bodyPr/>
          <a:lstStyle/>
          <a:p>
            <a:r>
              <a:rPr lang="en-US" altLang="en-US" dirty="0"/>
              <a:t>Priority Setting and Resource Allocation (PSRA)</a:t>
            </a:r>
          </a:p>
        </p:txBody>
      </p:sp>
      <p:sp>
        <p:nvSpPr>
          <p:cNvPr id="79875" name="Rectangle 3"/>
          <p:cNvSpPr>
            <a:spLocks noGrp="1" noChangeArrowheads="1"/>
          </p:cNvSpPr>
          <p:nvPr>
            <p:ph idx="1"/>
          </p:nvPr>
        </p:nvSpPr>
        <p:spPr>
          <a:xfrm>
            <a:off x="457200" y="1736724"/>
            <a:ext cx="8229600" cy="4846637"/>
          </a:xfrm>
        </p:spPr>
        <p:txBody>
          <a:bodyPr>
            <a:normAutofit fontScale="92500" lnSpcReduction="10000"/>
          </a:bodyPr>
          <a:lstStyle/>
          <a:p>
            <a:pPr marL="0" indent="0">
              <a:spcAft>
                <a:spcPts val="600"/>
              </a:spcAft>
              <a:buNone/>
            </a:pPr>
            <a:r>
              <a:rPr lang="en-US" altLang="en-US" sz="2600" b="1" dirty="0"/>
              <a:t>Most important legislative responsibility—planning councils decide, planning bodies recommend:</a:t>
            </a:r>
          </a:p>
          <a:p>
            <a:pPr marL="274320" indent="-274320"/>
            <a:r>
              <a:rPr lang="en-US" altLang="en-US" sz="2600" b="1" dirty="0"/>
              <a:t>Priority setting: </a:t>
            </a:r>
            <a:r>
              <a:rPr lang="en-US" altLang="en-US" sz="2600" dirty="0"/>
              <a:t>determining what service categories are most important for PLWH in the EMA or TGA </a:t>
            </a:r>
          </a:p>
          <a:p>
            <a:pPr marL="274320" indent="-274320"/>
            <a:r>
              <a:rPr lang="en-US" altLang="en-US" sz="2600" b="1" dirty="0"/>
              <a:t>Resource allocation: </a:t>
            </a:r>
            <a:r>
              <a:rPr lang="en-US" altLang="en-US" sz="2600" dirty="0"/>
              <a:t>specifying how much RWHAP Part A program funding should go to each prioritized service (best done in both dollars and percent of total funds) </a:t>
            </a:r>
          </a:p>
          <a:p>
            <a:pPr marL="274320" indent="-274320"/>
            <a:r>
              <a:rPr lang="en-US" altLang="en-US" sz="2600" b="1" dirty="0"/>
              <a:t>Directives to the recipient </a:t>
            </a:r>
            <a:r>
              <a:rPr lang="en-US" altLang="en-US" sz="2600" dirty="0"/>
              <a:t>on how best to meet these priorities – e.g., what service models for what populations in what geographic areas</a:t>
            </a:r>
          </a:p>
          <a:p>
            <a:pPr marL="274320" indent="-274320"/>
            <a:r>
              <a:rPr lang="en-US" altLang="en-US" sz="2600" b="1" dirty="0"/>
              <a:t>Reallocation of funds </a:t>
            </a:r>
            <a:r>
              <a:rPr lang="en-US" altLang="en-US" sz="2600" dirty="0"/>
              <a:t>during the program year to ensure that all funds are expended on needed services</a:t>
            </a:r>
          </a:p>
          <a:p>
            <a:endParaRPr lang="en-US" altLang="en-US" dirty="0"/>
          </a:p>
          <a:p>
            <a:endParaRPr lang="en-US" altLang="en-US" dirty="0"/>
          </a:p>
        </p:txBody>
      </p:sp>
      <p:sp>
        <p:nvSpPr>
          <p:cNvPr id="5" name="Slide Number Placeholder 5">
            <a:extLst>
              <a:ext uri="{FF2B5EF4-FFF2-40B4-BE49-F238E27FC236}">
                <a16:creationId xmlns:a16="http://schemas.microsoft.com/office/drawing/2014/main" id="{A0F635B8-0EF9-4A2F-86B6-E2C81DBB24B9}"/>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14</a:t>
            </a:fld>
            <a:endParaRPr lang="en-US" altLang="en-US" dirty="0"/>
          </a:p>
        </p:txBody>
      </p:sp>
    </p:spTree>
    <p:extLst>
      <p:ext uri="{BB962C8B-B14F-4D97-AF65-F5344CB8AC3E}">
        <p14:creationId xmlns:p14="http://schemas.microsoft.com/office/powerpoint/2010/main" val="597498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noChangeArrowheads="1"/>
          </p:cNvSpPr>
          <p:nvPr>
            <p:ph type="title"/>
          </p:nvPr>
        </p:nvSpPr>
        <p:spPr/>
        <p:txBody>
          <a:bodyPr/>
          <a:lstStyle/>
          <a:p>
            <a:r>
              <a:rPr lang="en-US" altLang="en-US" dirty="0"/>
              <a:t>Priority Setting</a:t>
            </a:r>
          </a:p>
        </p:txBody>
      </p:sp>
      <p:sp>
        <p:nvSpPr>
          <p:cNvPr id="89091" name="Rectangle 3"/>
          <p:cNvSpPr>
            <a:spLocks noGrp="1" noChangeArrowheads="1"/>
          </p:cNvSpPr>
          <p:nvPr>
            <p:ph idx="1"/>
          </p:nvPr>
        </p:nvSpPr>
        <p:spPr/>
        <p:txBody>
          <a:bodyPr>
            <a:normAutofit/>
          </a:bodyPr>
          <a:lstStyle/>
          <a:p>
            <a:pPr marL="274320" indent="-274320"/>
            <a:r>
              <a:rPr lang="en-US" altLang="en-US" sz="2400" dirty="0"/>
              <a:t>Means determining what service categories are most important for PLWH in the EMA or TGA – unrelated to who provides the funding for these services</a:t>
            </a:r>
          </a:p>
          <a:p>
            <a:pPr marL="274320" indent="-274320"/>
            <a:r>
              <a:rPr lang="en-US" altLang="en-US" sz="2400" dirty="0"/>
              <a:t>Recipient provides information – especially service utilization data – and offers advice </a:t>
            </a:r>
          </a:p>
          <a:p>
            <a:pPr marL="274320" indent="-274320"/>
            <a:r>
              <a:rPr lang="en-US" altLang="en-US" sz="2400" dirty="0"/>
              <a:t>Requires a sound, fair process to ensure that priorities are data-based and address the needs of diverse PLWH</a:t>
            </a:r>
          </a:p>
          <a:p>
            <a:pPr marL="274320" indent="-274320"/>
            <a:r>
              <a:rPr lang="en-US" altLang="en-US" sz="2400" dirty="0"/>
              <a:t>All needed service categories should be prioritized even though some may not be funded, in case needs change or reallocation permits funds for a previously unfunded category during the program year</a:t>
            </a:r>
          </a:p>
        </p:txBody>
      </p:sp>
      <p:sp>
        <p:nvSpPr>
          <p:cNvPr id="5" name="Slide Number Placeholder 5">
            <a:extLst>
              <a:ext uri="{FF2B5EF4-FFF2-40B4-BE49-F238E27FC236}">
                <a16:creationId xmlns:a16="http://schemas.microsoft.com/office/drawing/2014/main" id="{A0F635B8-0EF9-4A2F-86B6-E2C81DBB24B9}"/>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15</a:t>
            </a:fld>
            <a:endParaRPr lang="en-US" altLang="en-US" dirty="0"/>
          </a:p>
        </p:txBody>
      </p:sp>
    </p:spTree>
    <p:extLst>
      <p:ext uri="{BB962C8B-B14F-4D97-AF65-F5344CB8AC3E}">
        <p14:creationId xmlns:p14="http://schemas.microsoft.com/office/powerpoint/2010/main" val="2419269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noChangeArrowheads="1"/>
          </p:cNvSpPr>
          <p:nvPr>
            <p:ph type="title"/>
          </p:nvPr>
        </p:nvSpPr>
        <p:spPr/>
        <p:txBody>
          <a:bodyPr/>
          <a:lstStyle/>
          <a:p>
            <a:r>
              <a:rPr lang="en-US" altLang="en-US" dirty="0"/>
              <a:t>Directives</a:t>
            </a:r>
          </a:p>
        </p:txBody>
      </p:sp>
      <p:sp>
        <p:nvSpPr>
          <p:cNvPr id="93187" name="Rectangle 3"/>
          <p:cNvSpPr>
            <a:spLocks noGrp="1" noChangeArrowheads="1"/>
          </p:cNvSpPr>
          <p:nvPr>
            <p:ph idx="1"/>
          </p:nvPr>
        </p:nvSpPr>
        <p:spPr>
          <a:xfrm>
            <a:off x="477078" y="1692275"/>
            <a:ext cx="8229600" cy="4389438"/>
          </a:xfrm>
        </p:spPr>
        <p:txBody>
          <a:bodyPr>
            <a:normAutofit/>
          </a:bodyPr>
          <a:lstStyle/>
          <a:p>
            <a:pPr marL="274320" indent="-274320"/>
            <a:r>
              <a:rPr lang="en-US" altLang="en-US" sz="2400" dirty="0"/>
              <a:t>Guidance to recipient on how best to meet the priorities and other factors to consider in procurement of services</a:t>
            </a:r>
          </a:p>
          <a:p>
            <a:pPr marL="274320" indent="-274320"/>
            <a:r>
              <a:rPr lang="en-US" altLang="en-US" sz="2400" dirty="0"/>
              <a:t>Often specify use of a particular service model,  address geographic access to services or require services appropriate for specific PLWH subpopulations </a:t>
            </a:r>
          </a:p>
          <a:p>
            <a:pPr marL="274320" indent="-274320"/>
            <a:r>
              <a:rPr lang="en-US" altLang="en-US" sz="2400" dirty="0"/>
              <a:t>Must not limit procurement by making only a few providers eligible</a:t>
            </a:r>
          </a:p>
          <a:p>
            <a:pPr marL="274320" indent="-274320"/>
            <a:r>
              <a:rPr lang="en-US" altLang="en-US" sz="2400" dirty="0"/>
              <a:t>Recipient must follow PC directives in procurement and contracting (but cannot always guarantee full success)</a:t>
            </a:r>
          </a:p>
        </p:txBody>
      </p:sp>
      <p:sp>
        <p:nvSpPr>
          <p:cNvPr id="5" name="Slide Number Placeholder 5">
            <a:extLst>
              <a:ext uri="{FF2B5EF4-FFF2-40B4-BE49-F238E27FC236}">
                <a16:creationId xmlns:a16="http://schemas.microsoft.com/office/drawing/2014/main" id="{A0F635B8-0EF9-4A2F-86B6-E2C81DBB24B9}"/>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16</a:t>
            </a:fld>
            <a:endParaRPr lang="en-US" altLang="en-US" dirty="0"/>
          </a:p>
        </p:txBody>
      </p:sp>
    </p:spTree>
    <p:extLst>
      <p:ext uri="{BB962C8B-B14F-4D97-AF65-F5344CB8AC3E}">
        <p14:creationId xmlns:p14="http://schemas.microsoft.com/office/powerpoint/2010/main" val="3752141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A6DBD2">
            <a:alpha val="50000"/>
          </a:srgbClr>
        </a:solidFill>
        <a:effectLst/>
      </p:bgPr>
    </p:bg>
    <p:spTree>
      <p:nvGrpSpPr>
        <p:cNvPr id="1" name=""/>
        <p:cNvGrpSpPr/>
        <p:nvPr/>
      </p:nvGrpSpPr>
      <p:grpSpPr>
        <a:xfrm>
          <a:off x="0" y="0"/>
          <a:ext cx="0" cy="0"/>
          <a:chOff x="0" y="0"/>
          <a:chExt cx="0" cy="0"/>
        </a:xfrm>
      </p:grpSpPr>
      <p:sp>
        <p:nvSpPr>
          <p:cNvPr id="97282" name="Title 1">
            <a:extLst>
              <a:ext uri="{FF2B5EF4-FFF2-40B4-BE49-F238E27FC236}">
                <a16:creationId xmlns:a16="http://schemas.microsoft.com/office/drawing/2014/main" id="{A40A2660-A90F-4A01-A281-7D80B69A1A5E}"/>
              </a:ext>
            </a:extLst>
          </p:cNvPr>
          <p:cNvSpPr>
            <a:spLocks noGrp="1" noChangeArrowheads="1"/>
          </p:cNvSpPr>
          <p:nvPr>
            <p:ph type="title"/>
          </p:nvPr>
        </p:nvSpPr>
        <p:spPr>
          <a:xfrm>
            <a:off x="1524000" y="274638"/>
            <a:ext cx="7162800" cy="1143000"/>
          </a:xfrm>
        </p:spPr>
        <p:txBody>
          <a:bodyPr/>
          <a:lstStyle/>
          <a:p>
            <a:pPr eaLnBrk="1" hangingPunct="1"/>
            <a:r>
              <a:rPr lang="en-US" altLang="en-US" dirty="0"/>
              <a:t>Quick Scenario: Directives</a:t>
            </a:r>
          </a:p>
        </p:txBody>
      </p:sp>
      <p:pic>
        <p:nvPicPr>
          <p:cNvPr id="5" name="Picture 4">
            <a:extLst>
              <a:ext uri="{FF2B5EF4-FFF2-40B4-BE49-F238E27FC236}">
                <a16:creationId xmlns:a16="http://schemas.microsoft.com/office/drawing/2014/main" id="{BBA936EF-6384-3040-B9D6-D2F482E049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24"/>
            <a:ext cx="1754965" cy="1169976"/>
          </a:xfrm>
          <a:prstGeom prst="rect">
            <a:avLst/>
          </a:prstGeom>
        </p:spPr>
      </p:pic>
      <p:sp>
        <p:nvSpPr>
          <p:cNvPr id="97283" name="Rectangle 3">
            <a:extLst>
              <a:ext uri="{FF2B5EF4-FFF2-40B4-BE49-F238E27FC236}">
                <a16:creationId xmlns:a16="http://schemas.microsoft.com/office/drawing/2014/main" id="{EB5DBF2E-8663-490D-B3CD-659124490502}"/>
              </a:ext>
            </a:extLst>
          </p:cNvPr>
          <p:cNvSpPr>
            <a:spLocks noGrp="1" noChangeArrowheads="1"/>
          </p:cNvSpPr>
          <p:nvPr>
            <p:ph idx="1"/>
          </p:nvPr>
        </p:nvSpPr>
        <p:spPr>
          <a:ln w="38100">
            <a:solidFill>
              <a:schemeClr val="accent1"/>
            </a:solidFill>
            <a:miter lim="800000"/>
            <a:headEnd/>
            <a:tailEnd/>
          </a:ln>
        </p:spPr>
        <p:txBody>
          <a:bodyPr/>
          <a:lstStyle/>
          <a:p>
            <a:pPr eaLnBrk="1" hangingPunct="1">
              <a:spcBef>
                <a:spcPts val="1200"/>
              </a:spcBef>
              <a:buFont typeface="Wingdings" panose="05000000000000000000" pitchFamily="2" charset="2"/>
              <a:buNone/>
            </a:pPr>
            <a:endParaRPr lang="en-US" altLang="en-US" sz="800" dirty="0"/>
          </a:p>
          <a:p>
            <a:pPr eaLnBrk="1" hangingPunct="1">
              <a:spcBef>
                <a:spcPts val="1200"/>
              </a:spcBef>
              <a:buFont typeface="Wingdings" panose="05000000000000000000" pitchFamily="2" charset="2"/>
              <a:buNone/>
            </a:pPr>
            <a:r>
              <a:rPr lang="en-US" altLang="en-US" sz="800" dirty="0"/>
              <a:t>	</a:t>
            </a:r>
            <a:r>
              <a:rPr lang="en-US" altLang="en-US" sz="3000" dirty="0"/>
              <a:t>The PC is concerned about the lack of access to Ryan White-funded primary care in the evening and on weekends. So it develops a directive that says that primary care providers must be open at least six hours a month for evening or weekend care. </a:t>
            </a:r>
          </a:p>
          <a:p>
            <a:pPr>
              <a:spcBef>
                <a:spcPts val="1200"/>
              </a:spcBef>
            </a:pPr>
            <a:r>
              <a:rPr lang="en-US" altLang="en-US" sz="3000" i="1" dirty="0"/>
              <a:t>Is this an appropriate directive? Why or why not?</a:t>
            </a:r>
            <a:r>
              <a:rPr lang="en-US" altLang="en-US" sz="3000" dirty="0"/>
              <a:t> </a:t>
            </a:r>
          </a:p>
        </p:txBody>
      </p:sp>
      <p:sp>
        <p:nvSpPr>
          <p:cNvPr id="4" name="Slide Number Placeholder 5">
            <a:extLst>
              <a:ext uri="{FF2B5EF4-FFF2-40B4-BE49-F238E27FC236}">
                <a16:creationId xmlns:a16="http://schemas.microsoft.com/office/drawing/2014/main" id="{A308E7C3-352F-49E8-9B71-8C6234A10231}"/>
              </a:ext>
            </a:extLst>
          </p:cNvPr>
          <p:cNvSpPr>
            <a:spLocks noGrp="1"/>
          </p:cNvSpPr>
          <p:nvPr>
            <p:ph type="sldNum" sz="quarter" idx="12"/>
          </p:nvPr>
        </p:nvSpPr>
        <p:spPr>
          <a:xfrm>
            <a:off x="708660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17</a:t>
            </a:fld>
            <a:endParaRPr lang="en-US" altLang="en-US" dirty="0"/>
          </a:p>
        </p:txBody>
      </p:sp>
    </p:spTree>
    <p:extLst>
      <p:ext uri="{BB962C8B-B14F-4D97-AF65-F5344CB8AC3E}">
        <p14:creationId xmlns:p14="http://schemas.microsoft.com/office/powerpoint/2010/main" val="54780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D634C-1FB8-44EE-9946-818F5050CBC2}"/>
              </a:ext>
            </a:extLst>
          </p:cNvPr>
          <p:cNvSpPr>
            <a:spLocks noGrp="1"/>
          </p:cNvSpPr>
          <p:nvPr>
            <p:ph type="title"/>
          </p:nvPr>
        </p:nvSpPr>
        <p:spPr/>
        <p:txBody>
          <a:bodyPr/>
          <a:lstStyle/>
          <a:p>
            <a:r>
              <a:rPr lang="en-US" dirty="0"/>
              <a:t>Examples of Directives</a:t>
            </a:r>
          </a:p>
        </p:txBody>
      </p:sp>
      <p:sp>
        <p:nvSpPr>
          <p:cNvPr id="3" name="Content Placeholder 2">
            <a:extLst>
              <a:ext uri="{FF2B5EF4-FFF2-40B4-BE49-F238E27FC236}">
                <a16:creationId xmlns:a16="http://schemas.microsoft.com/office/drawing/2014/main" id="{8A1453DC-F7FB-497E-B170-22AE980A3101}"/>
              </a:ext>
            </a:extLst>
          </p:cNvPr>
          <p:cNvSpPr>
            <a:spLocks noGrp="1"/>
          </p:cNvSpPr>
          <p:nvPr>
            <p:ph idx="1"/>
          </p:nvPr>
        </p:nvSpPr>
        <p:spPr/>
        <p:txBody>
          <a:bodyPr/>
          <a:lstStyle/>
          <a:p>
            <a:pPr marL="274320" indent="-274320">
              <a:spcBef>
                <a:spcPts val="1200"/>
              </a:spcBef>
            </a:pPr>
            <a:r>
              <a:rPr lang="en-US" altLang="en-US" sz="2400" dirty="0"/>
              <a:t>Funded outpatient ambulatory health services (OAHS) must offer services at least 1 evening a week or 1 weekend a month</a:t>
            </a:r>
          </a:p>
          <a:p>
            <a:pPr marL="274320" indent="-274320">
              <a:spcBef>
                <a:spcPts val="1200"/>
              </a:spcBef>
            </a:pPr>
            <a:r>
              <a:rPr lang="en-US" altLang="en-US" sz="2400" dirty="0"/>
              <a:t>Medical case management must be offered at a site in a particular geographic area (e.g., an outlying county)</a:t>
            </a:r>
          </a:p>
          <a:p>
            <a:pPr marL="274320" indent="-274320">
              <a:spcBef>
                <a:spcPts val="1200"/>
              </a:spcBef>
            </a:pPr>
            <a:r>
              <a:rPr lang="en-US" altLang="en-US" sz="2400" dirty="0"/>
              <a:t>At least one substance abuse treatment provider must offer services appropriate for pregnant women and mothers with young children</a:t>
            </a:r>
          </a:p>
          <a:p>
            <a:endParaRPr lang="en-US" sz="2400" dirty="0"/>
          </a:p>
        </p:txBody>
      </p:sp>
      <p:sp>
        <p:nvSpPr>
          <p:cNvPr id="5" name="Slide Number Placeholder 5">
            <a:extLst>
              <a:ext uri="{FF2B5EF4-FFF2-40B4-BE49-F238E27FC236}">
                <a16:creationId xmlns:a16="http://schemas.microsoft.com/office/drawing/2014/main" id="{A0F635B8-0EF9-4A2F-86B6-E2C81DBB24B9}"/>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18</a:t>
            </a:fld>
            <a:endParaRPr lang="en-US" altLang="en-US" dirty="0"/>
          </a:p>
        </p:txBody>
      </p:sp>
    </p:spTree>
    <p:extLst>
      <p:ext uri="{BB962C8B-B14F-4D97-AF65-F5344CB8AC3E}">
        <p14:creationId xmlns:p14="http://schemas.microsoft.com/office/powerpoint/2010/main" val="3212807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noChangeArrowheads="1"/>
          </p:cNvSpPr>
          <p:nvPr>
            <p:ph type="title"/>
          </p:nvPr>
        </p:nvSpPr>
        <p:spPr/>
        <p:txBody>
          <a:bodyPr/>
          <a:lstStyle/>
          <a:p>
            <a:r>
              <a:rPr lang="en-US" altLang="en-US" dirty="0"/>
              <a:t>Resource Allocation</a:t>
            </a:r>
          </a:p>
        </p:txBody>
      </p:sp>
      <p:sp>
        <p:nvSpPr>
          <p:cNvPr id="268291" name="Rectangle 3"/>
          <p:cNvSpPr>
            <a:spLocks noGrp="1" noChangeArrowheads="1"/>
          </p:cNvSpPr>
          <p:nvPr>
            <p:ph idx="1"/>
          </p:nvPr>
        </p:nvSpPr>
        <p:spPr>
          <a:xfrm>
            <a:off x="457200" y="1705527"/>
            <a:ext cx="8229600" cy="5029200"/>
          </a:xfrm>
        </p:spPr>
        <p:txBody>
          <a:bodyPr>
            <a:normAutofit fontScale="70000" lnSpcReduction="20000"/>
          </a:bodyPr>
          <a:lstStyle/>
          <a:p>
            <a:pPr marL="0" indent="0">
              <a:lnSpc>
                <a:spcPct val="110000"/>
              </a:lnSpc>
              <a:spcAft>
                <a:spcPts val="400"/>
              </a:spcAft>
              <a:buNone/>
            </a:pPr>
            <a:r>
              <a:rPr lang="en-US" altLang="en-US" sz="3300" b="1" dirty="0"/>
              <a:t>Resource allocation is a PC responsibility. </a:t>
            </a:r>
            <a:r>
              <a:rPr lang="en-US" altLang="en-US" sz="3300" dirty="0"/>
              <a:t>The recipient provides data and advice, but has no decision-making role.</a:t>
            </a:r>
          </a:p>
          <a:p>
            <a:pPr marL="274320" indent="-274320">
              <a:lnSpc>
                <a:spcPct val="110000"/>
              </a:lnSpc>
              <a:spcAft>
                <a:spcPts val="400"/>
              </a:spcAft>
            </a:pPr>
            <a:r>
              <a:rPr lang="en-US" altLang="en-US" sz="3300" dirty="0"/>
              <a:t>Process of deciding how much funding to allocate to each priority service category or sub-category</a:t>
            </a:r>
          </a:p>
          <a:p>
            <a:pPr marL="274320" indent="-274320">
              <a:lnSpc>
                <a:spcPct val="110000"/>
              </a:lnSpc>
              <a:spcAft>
                <a:spcPts val="400"/>
              </a:spcAft>
            </a:pPr>
            <a:r>
              <a:rPr lang="en-US" altLang="en-US" sz="3300" dirty="0"/>
              <a:t>At least 75% of service dollars must go to core medical services (unless program has a waiver from HRSA/HAB)</a:t>
            </a:r>
          </a:p>
          <a:p>
            <a:pPr marL="274320" indent="-274320">
              <a:lnSpc>
                <a:spcPct val="110000"/>
              </a:lnSpc>
              <a:spcAft>
                <a:spcPts val="400"/>
              </a:spcAft>
            </a:pPr>
            <a:r>
              <a:rPr lang="en-US" altLang="en-US" sz="3300" dirty="0"/>
              <a:t>Up to 25% of funds can be used for support services needed for achieving medical outcomes </a:t>
            </a:r>
          </a:p>
          <a:p>
            <a:pPr marL="274320" indent="-274320">
              <a:lnSpc>
                <a:spcPct val="110000"/>
              </a:lnSpc>
              <a:spcAft>
                <a:spcPts val="400"/>
              </a:spcAft>
            </a:pPr>
            <a:r>
              <a:rPr lang="en-US" altLang="en-US" sz="3300" dirty="0"/>
              <a:t>Need a fair, data-based process that manages conflict of interest</a:t>
            </a:r>
          </a:p>
          <a:p>
            <a:pPr marL="274320" indent="-274320">
              <a:lnSpc>
                <a:spcPct val="110000"/>
              </a:lnSpc>
              <a:spcAft>
                <a:spcPts val="400"/>
              </a:spcAft>
            </a:pPr>
            <a:r>
              <a:rPr lang="en-US" altLang="en-US" sz="3300" dirty="0"/>
              <a:t>Consider other funding streams, cost per client, plans for bringing people into care  (some highly ranked service categories may receive little or no funding, if, for example covered by other funding streams)</a:t>
            </a:r>
          </a:p>
          <a:p>
            <a:endParaRPr lang="en-US" altLang="en-US" dirty="0"/>
          </a:p>
        </p:txBody>
      </p:sp>
      <p:sp>
        <p:nvSpPr>
          <p:cNvPr id="5" name="Slide Number Placeholder 5">
            <a:extLst>
              <a:ext uri="{FF2B5EF4-FFF2-40B4-BE49-F238E27FC236}">
                <a16:creationId xmlns:a16="http://schemas.microsoft.com/office/drawing/2014/main" id="{A0F635B8-0EF9-4A2F-86B6-E2C81DBB24B9}"/>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19</a:t>
            </a:fld>
            <a:endParaRPr lang="en-US" altLang="en-US" dirty="0"/>
          </a:p>
        </p:txBody>
      </p:sp>
    </p:spTree>
    <p:extLst>
      <p:ext uri="{BB962C8B-B14F-4D97-AF65-F5344CB8AC3E}">
        <p14:creationId xmlns:p14="http://schemas.microsoft.com/office/powerpoint/2010/main" val="2563825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4"/>
          <p:cNvSpPr>
            <a:spLocks noGrp="1"/>
          </p:cNvSpPr>
          <p:nvPr>
            <p:ph type="title"/>
          </p:nvPr>
        </p:nvSpPr>
        <p:spPr/>
        <p:txBody>
          <a:bodyPr/>
          <a:lstStyle/>
          <a:p>
            <a:pPr eaLnBrk="1" hangingPunct="1"/>
            <a:r>
              <a:rPr lang="en-US" altLang="en-US" dirty="0"/>
              <a:t>Training Objectives</a:t>
            </a:r>
          </a:p>
        </p:txBody>
      </p:sp>
      <p:sp>
        <p:nvSpPr>
          <p:cNvPr id="6" name="Content Placeholder 5"/>
          <p:cNvSpPr>
            <a:spLocks noGrp="1"/>
          </p:cNvSpPr>
          <p:nvPr>
            <p:ph idx="1"/>
          </p:nvPr>
        </p:nvSpPr>
        <p:spPr>
          <a:xfrm>
            <a:off x="457200" y="1752600"/>
            <a:ext cx="8229600" cy="4603750"/>
          </a:xfrm>
        </p:spPr>
        <p:txBody>
          <a:bodyPr rtlCol="0">
            <a:normAutofit/>
          </a:bodyPr>
          <a:lstStyle/>
          <a:p>
            <a:pPr marL="0" indent="0" eaLnBrk="1" fontAlgn="auto" hangingPunct="1">
              <a:spcAft>
                <a:spcPts val="1200"/>
              </a:spcAft>
              <a:buFont typeface="Arial" panose="020B0604020202020204" pitchFamily="34" charset="0"/>
              <a:buNone/>
              <a:defRPr/>
            </a:pPr>
            <a:r>
              <a:rPr lang="en-US" b="1" dirty="0"/>
              <a:t>Following the training, participants will be able to:</a:t>
            </a:r>
          </a:p>
          <a:p>
            <a:pPr marL="457200" indent="-457200" fontAlgn="auto">
              <a:spcAft>
                <a:spcPts val="0"/>
              </a:spcAft>
              <a:buClr>
                <a:schemeClr val="tx2"/>
              </a:buClr>
              <a:buFont typeface="Wingdings" panose="05000000000000000000" pitchFamily="2" charset="2"/>
              <a:buAutoNum type="arabicPeriod"/>
              <a:defRPr/>
            </a:pPr>
            <a:r>
              <a:rPr lang="en-US" altLang="en-US" dirty="0"/>
              <a:t>List and describe legislative duties for which the Part A Planning Council (PC) has full responsibility</a:t>
            </a:r>
          </a:p>
          <a:p>
            <a:pPr marL="457200" indent="-457200" fontAlgn="auto">
              <a:spcAft>
                <a:spcPts val="0"/>
              </a:spcAft>
              <a:buClr>
                <a:schemeClr val="tx2"/>
              </a:buClr>
              <a:buFont typeface="Wingdings" panose="05000000000000000000" pitchFamily="2" charset="2"/>
              <a:buAutoNum type="arabicPeriod"/>
              <a:defRPr/>
            </a:pPr>
            <a:r>
              <a:rPr lang="en-US" altLang="en-US" dirty="0"/>
              <a:t>List and describe legislative duties for which the Part A recipient has full responsibility</a:t>
            </a:r>
          </a:p>
          <a:p>
            <a:pPr marL="457200" indent="-457200" fontAlgn="auto">
              <a:spcAft>
                <a:spcPts val="0"/>
              </a:spcAft>
              <a:buClr>
                <a:schemeClr val="tx2"/>
              </a:buClr>
              <a:buFont typeface="Wingdings" panose="05000000000000000000" pitchFamily="2" charset="2"/>
              <a:buAutoNum type="arabicPeriod"/>
              <a:defRPr/>
            </a:pPr>
            <a:r>
              <a:rPr lang="en-US" altLang="en-US" dirty="0"/>
              <a:t>List and describe shared responsibilities of the PC and recipient</a:t>
            </a:r>
          </a:p>
          <a:p>
            <a:pPr marL="457200" indent="-457200" fontAlgn="auto">
              <a:spcAft>
                <a:spcPts val="0"/>
              </a:spcAft>
              <a:buClr>
                <a:schemeClr val="tx2"/>
              </a:buClr>
              <a:buFont typeface="Wingdings" panose="05000000000000000000" pitchFamily="2" charset="2"/>
              <a:buAutoNum type="arabicPeriod"/>
              <a:defRPr/>
            </a:pPr>
            <a:r>
              <a:rPr lang="en-US" altLang="en-US" dirty="0"/>
              <a:t>Explain why PC members and recipient staff need  understand each other’s roles</a:t>
            </a:r>
          </a:p>
          <a:p>
            <a:pPr eaLnBrk="1" fontAlgn="auto" hangingPunct="1">
              <a:spcAft>
                <a:spcPts val="0"/>
              </a:spcAft>
              <a:defRPr/>
            </a:pPr>
            <a:endParaRPr lang="en-US" dirty="0"/>
          </a:p>
        </p:txBody>
      </p:sp>
      <p:sp>
        <p:nvSpPr>
          <p:cNvPr id="4" name="Slide Number Placeholder 3">
            <a:extLst>
              <a:ext uri="{FF2B5EF4-FFF2-40B4-BE49-F238E27FC236}">
                <a16:creationId xmlns:a16="http://schemas.microsoft.com/office/drawing/2014/main" id="{C839B499-3E0F-3544-9D45-9B4026F1FB86}"/>
              </a:ext>
            </a:extLst>
          </p:cNvPr>
          <p:cNvSpPr txBox="1">
            <a:spLocks/>
          </p:cNvSpPr>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2</a:t>
            </a:fld>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noChangeArrowheads="1"/>
          </p:cNvSpPr>
          <p:nvPr>
            <p:ph type="title"/>
          </p:nvPr>
        </p:nvSpPr>
        <p:spPr/>
        <p:txBody>
          <a:bodyPr/>
          <a:lstStyle/>
          <a:p>
            <a:r>
              <a:rPr lang="en-US" altLang="en-US" dirty="0"/>
              <a:t>Reallocation</a:t>
            </a:r>
          </a:p>
        </p:txBody>
      </p:sp>
      <p:sp>
        <p:nvSpPr>
          <p:cNvPr id="276483" name="Rectangle 3"/>
          <p:cNvSpPr>
            <a:spLocks noGrp="1" noChangeArrowheads="1"/>
          </p:cNvSpPr>
          <p:nvPr>
            <p:ph idx="1"/>
          </p:nvPr>
        </p:nvSpPr>
        <p:spPr>
          <a:xfrm>
            <a:off x="628650" y="1925342"/>
            <a:ext cx="7886700" cy="4351338"/>
          </a:xfrm>
        </p:spPr>
        <p:txBody>
          <a:bodyPr/>
          <a:lstStyle/>
          <a:p>
            <a:pPr marL="0" indent="0">
              <a:buNone/>
            </a:pPr>
            <a:r>
              <a:rPr lang="en-US" altLang="en-US" sz="2800" b="1" dirty="0"/>
              <a:t>Planning Council role: </a:t>
            </a:r>
            <a:r>
              <a:rPr lang="en-US" altLang="en-US" dirty="0"/>
              <a:t>The PC </a:t>
            </a:r>
            <a:r>
              <a:rPr lang="en-US" altLang="en-US" sz="2800" dirty="0"/>
              <a:t>must approve any reallocation of funds among service categories.</a:t>
            </a:r>
          </a:p>
          <a:p>
            <a:pPr marL="274320" indent="-274320"/>
            <a:r>
              <a:rPr lang="en-US" altLang="en-US" sz="2800" dirty="0"/>
              <a:t>Recipient provides expenditure data by service category to PC, usually monthly</a:t>
            </a:r>
          </a:p>
          <a:p>
            <a:pPr marL="274320" indent="-274320"/>
            <a:r>
              <a:rPr lang="en-US" altLang="en-US" sz="2800" dirty="0"/>
              <a:t>Some recipients do regular “sweeps” or request reallocation permission at set times each year</a:t>
            </a:r>
          </a:p>
          <a:p>
            <a:pPr marL="274320" indent="-274320"/>
            <a:r>
              <a:rPr lang="en-US" altLang="en-US" sz="2800" dirty="0"/>
              <a:t>Rapid reallocations process needed to avoid unobligated (unused) funds and ensure available funds are used to address priority service needs</a:t>
            </a:r>
          </a:p>
        </p:txBody>
      </p:sp>
      <p:sp>
        <p:nvSpPr>
          <p:cNvPr id="5" name="Slide Number Placeholder 5">
            <a:extLst>
              <a:ext uri="{FF2B5EF4-FFF2-40B4-BE49-F238E27FC236}">
                <a16:creationId xmlns:a16="http://schemas.microsoft.com/office/drawing/2014/main" id="{A0F635B8-0EF9-4A2F-86B6-E2C81DBB24B9}"/>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20</a:t>
            </a:fld>
            <a:endParaRPr lang="en-US" altLang="en-US" dirty="0"/>
          </a:p>
        </p:txBody>
      </p:sp>
    </p:spTree>
    <p:extLst>
      <p:ext uri="{BB962C8B-B14F-4D97-AF65-F5344CB8AC3E}">
        <p14:creationId xmlns:p14="http://schemas.microsoft.com/office/powerpoint/2010/main" val="3603915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A6DBD2">
            <a:alpha val="50000"/>
          </a:srgbClr>
        </a:solidFill>
        <a:effectLst/>
      </p:bgPr>
    </p:bg>
    <p:spTree>
      <p:nvGrpSpPr>
        <p:cNvPr id="1" name=""/>
        <p:cNvGrpSpPr/>
        <p:nvPr/>
      </p:nvGrpSpPr>
      <p:grpSpPr>
        <a:xfrm>
          <a:off x="0" y="0"/>
          <a:ext cx="0" cy="0"/>
          <a:chOff x="0" y="0"/>
          <a:chExt cx="0" cy="0"/>
        </a:xfrm>
      </p:grpSpPr>
      <p:sp>
        <p:nvSpPr>
          <p:cNvPr id="129026" name="Title 1">
            <a:extLst>
              <a:ext uri="{FF2B5EF4-FFF2-40B4-BE49-F238E27FC236}">
                <a16:creationId xmlns:a16="http://schemas.microsoft.com/office/drawing/2014/main" id="{FD3786A0-88C6-4039-A532-E2A6D6A32248}"/>
              </a:ext>
            </a:extLst>
          </p:cNvPr>
          <p:cNvSpPr>
            <a:spLocks noGrp="1" noChangeArrowheads="1"/>
          </p:cNvSpPr>
          <p:nvPr>
            <p:ph type="title"/>
          </p:nvPr>
        </p:nvSpPr>
        <p:spPr>
          <a:xfrm>
            <a:off x="1524000" y="274638"/>
            <a:ext cx="8229600" cy="1143000"/>
          </a:xfrm>
        </p:spPr>
        <p:txBody>
          <a:bodyPr/>
          <a:lstStyle/>
          <a:p>
            <a:pPr eaLnBrk="1" hangingPunct="1"/>
            <a:r>
              <a:rPr lang="en-US" altLang="en-US" dirty="0"/>
              <a:t>Quick Scenario: Resource Allocations</a:t>
            </a:r>
          </a:p>
        </p:txBody>
      </p:sp>
      <p:pic>
        <p:nvPicPr>
          <p:cNvPr id="5" name="Picture 4">
            <a:extLst>
              <a:ext uri="{FF2B5EF4-FFF2-40B4-BE49-F238E27FC236}">
                <a16:creationId xmlns:a16="http://schemas.microsoft.com/office/drawing/2014/main" id="{5EB60BDA-E381-CE4E-A856-464514CA63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24"/>
            <a:ext cx="1754965" cy="1169976"/>
          </a:xfrm>
          <a:prstGeom prst="rect">
            <a:avLst/>
          </a:prstGeom>
        </p:spPr>
      </p:pic>
      <p:sp>
        <p:nvSpPr>
          <p:cNvPr id="129027" name="Rectangle 3">
            <a:extLst>
              <a:ext uri="{FF2B5EF4-FFF2-40B4-BE49-F238E27FC236}">
                <a16:creationId xmlns:a16="http://schemas.microsoft.com/office/drawing/2014/main" id="{33FB8E94-3073-43C7-9031-A70171310947}"/>
              </a:ext>
            </a:extLst>
          </p:cNvPr>
          <p:cNvSpPr>
            <a:spLocks noGrp="1" noChangeArrowheads="1"/>
          </p:cNvSpPr>
          <p:nvPr>
            <p:ph idx="1"/>
          </p:nvPr>
        </p:nvSpPr>
        <p:spPr>
          <a:ln w="38100">
            <a:solidFill>
              <a:schemeClr val="accent1"/>
            </a:solidFill>
            <a:miter lim="800000"/>
            <a:headEnd/>
            <a:tailEnd/>
          </a:ln>
        </p:spPr>
        <p:txBody>
          <a:bodyPr/>
          <a:lstStyle/>
          <a:p>
            <a:pPr eaLnBrk="1" hangingPunct="1">
              <a:buClr>
                <a:schemeClr val="tx2"/>
              </a:buClr>
              <a:buFont typeface="Wingdings" panose="05000000000000000000" pitchFamily="2" charset="2"/>
              <a:buNone/>
            </a:pPr>
            <a:r>
              <a:rPr lang="en-US" altLang="en-US" sz="2700" dirty="0">
                <a:cs typeface="Times New Roman" panose="02020603050405020304" pitchFamily="18" charset="0"/>
              </a:rPr>
              <a:t>    The PC is doing allocations. As the allocation for outpatient substance abuse treatment is being discussed, a funded substance abuse treatment provider makes a passionate plea for more funding for this service category. Members ask him questions. He answers the questions and asks several clients who are in the room to support his statements. But he doesn’t vote on the allocation because of his conflict of interest. </a:t>
            </a:r>
          </a:p>
          <a:p>
            <a:pPr>
              <a:buClr>
                <a:schemeClr val="tx2"/>
              </a:buClr>
            </a:pPr>
            <a:r>
              <a:rPr lang="en-US" altLang="en-US" sz="2700" i="1" dirty="0">
                <a:cs typeface="Times New Roman" panose="02020603050405020304" pitchFamily="18" charset="0"/>
              </a:rPr>
              <a:t>Is this process appropriate? Why or why not?</a:t>
            </a:r>
          </a:p>
          <a:p>
            <a:pPr eaLnBrk="1" hangingPunct="1">
              <a:buClr>
                <a:schemeClr val="tx2"/>
              </a:buClr>
              <a:buFont typeface="Wingdings" panose="05000000000000000000" pitchFamily="2" charset="2"/>
              <a:buNone/>
            </a:pPr>
            <a:endParaRPr lang="en-US" altLang="en-US" sz="2800" i="1" dirty="0">
              <a:cs typeface="Times New Roman" panose="02020603050405020304" pitchFamily="18" charset="0"/>
            </a:endParaRPr>
          </a:p>
          <a:p>
            <a:pPr eaLnBrk="1" hangingPunct="1">
              <a:buClr>
                <a:schemeClr val="tx2"/>
              </a:buClr>
              <a:buFont typeface="Wingdings" panose="05000000000000000000" pitchFamily="2" charset="2"/>
              <a:buChar char="§"/>
            </a:pPr>
            <a:endParaRPr lang="en-US" altLang="en-US" sz="2800" dirty="0"/>
          </a:p>
        </p:txBody>
      </p:sp>
      <p:sp>
        <p:nvSpPr>
          <p:cNvPr id="4" name="Slide Number Placeholder 5">
            <a:extLst>
              <a:ext uri="{FF2B5EF4-FFF2-40B4-BE49-F238E27FC236}">
                <a16:creationId xmlns:a16="http://schemas.microsoft.com/office/drawing/2014/main" id="{0B5C349B-9BB0-430C-B13F-C9CA3A9DBF6A}"/>
              </a:ext>
            </a:extLst>
          </p:cNvPr>
          <p:cNvSpPr>
            <a:spLocks noGrp="1"/>
          </p:cNvSpPr>
          <p:nvPr>
            <p:ph type="sldNum" sz="quarter" idx="4294967295"/>
          </p:nvPr>
        </p:nvSpPr>
        <p:spPr>
          <a:xfrm>
            <a:off x="708660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21</a:t>
            </a:fld>
            <a:endParaRPr lang="en-US" altLang="en-US" dirty="0"/>
          </a:p>
        </p:txBody>
      </p:sp>
    </p:spTree>
    <p:extLst>
      <p:ext uri="{BB962C8B-B14F-4D97-AF65-F5344CB8AC3E}">
        <p14:creationId xmlns:p14="http://schemas.microsoft.com/office/powerpoint/2010/main" val="10914384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noChangeArrowheads="1"/>
          </p:cNvSpPr>
          <p:nvPr>
            <p:ph type="title"/>
          </p:nvPr>
        </p:nvSpPr>
        <p:spPr/>
        <p:txBody>
          <a:bodyPr/>
          <a:lstStyle/>
          <a:p>
            <a:r>
              <a:rPr lang="en-US" altLang="en-US" dirty="0"/>
              <a:t>Coordination of Services</a:t>
            </a:r>
          </a:p>
        </p:txBody>
      </p:sp>
      <p:sp>
        <p:nvSpPr>
          <p:cNvPr id="278531" name="Rectangle 3"/>
          <p:cNvSpPr>
            <a:spLocks noGrp="1" noChangeArrowheads="1"/>
          </p:cNvSpPr>
          <p:nvPr>
            <p:ph idx="1"/>
          </p:nvPr>
        </p:nvSpPr>
        <p:spPr>
          <a:xfrm>
            <a:off x="457200" y="1736725"/>
            <a:ext cx="8229600" cy="4572000"/>
          </a:xfrm>
        </p:spPr>
        <p:txBody>
          <a:bodyPr>
            <a:normAutofit lnSpcReduction="10000"/>
          </a:bodyPr>
          <a:lstStyle/>
          <a:p>
            <a:pPr marL="0" indent="0">
              <a:buNone/>
            </a:pPr>
            <a:r>
              <a:rPr lang="en-US" altLang="en-US" sz="2600" b="1" dirty="0"/>
              <a:t>Shared responsibility of recipient and the PC:</a:t>
            </a:r>
          </a:p>
          <a:p>
            <a:pPr marL="274320" indent="-274320"/>
            <a:r>
              <a:rPr lang="en-US" altLang="en-US" sz="2600" dirty="0"/>
              <a:t>Focus on ensuring that RWHAP Part A funds fill gaps, do not duplicate other services, and make RWHAP the payor of last resort</a:t>
            </a:r>
          </a:p>
          <a:p>
            <a:pPr marL="274320" indent="-274320"/>
            <a:r>
              <a:rPr lang="en-US" altLang="en-US" sz="2600" dirty="0"/>
              <a:t>Involves coordination in planning, funding, and service delivery</a:t>
            </a:r>
          </a:p>
          <a:p>
            <a:pPr marL="274320" indent="-274320"/>
            <a:r>
              <a:rPr lang="en-US" altLang="en-US" sz="2600" dirty="0"/>
              <a:t>PC reviews other funding streams as input to resource allocation</a:t>
            </a:r>
          </a:p>
          <a:p>
            <a:pPr marL="274320" indent="-274320"/>
            <a:r>
              <a:rPr lang="en-US" altLang="en-US" sz="2600" dirty="0"/>
              <a:t>Recipient ensures that subrecipients have linkage agreements and use other funding where possible – for example, help clients apply for entitlements like Medicaid  </a:t>
            </a:r>
          </a:p>
        </p:txBody>
      </p:sp>
      <p:sp>
        <p:nvSpPr>
          <p:cNvPr id="5" name="Slide Number Placeholder 5">
            <a:extLst>
              <a:ext uri="{FF2B5EF4-FFF2-40B4-BE49-F238E27FC236}">
                <a16:creationId xmlns:a16="http://schemas.microsoft.com/office/drawing/2014/main" id="{A0F635B8-0EF9-4A2F-86B6-E2C81DBB24B9}"/>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22</a:t>
            </a:fld>
            <a:endParaRPr lang="en-US" altLang="en-US" dirty="0"/>
          </a:p>
        </p:txBody>
      </p:sp>
    </p:spTree>
    <p:extLst>
      <p:ext uri="{BB962C8B-B14F-4D97-AF65-F5344CB8AC3E}">
        <p14:creationId xmlns:p14="http://schemas.microsoft.com/office/powerpoint/2010/main" val="3219540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noChangeArrowheads="1"/>
          </p:cNvSpPr>
          <p:nvPr>
            <p:ph type="title"/>
          </p:nvPr>
        </p:nvSpPr>
        <p:spPr/>
        <p:txBody>
          <a:bodyPr/>
          <a:lstStyle/>
          <a:p>
            <a:r>
              <a:rPr lang="en-US" altLang="en-US" dirty="0"/>
              <a:t>Procurement</a:t>
            </a:r>
          </a:p>
        </p:txBody>
      </p:sp>
      <p:sp>
        <p:nvSpPr>
          <p:cNvPr id="109571" name="Rectangle 3"/>
          <p:cNvSpPr>
            <a:spLocks noGrp="1" noChangeArrowheads="1"/>
          </p:cNvSpPr>
          <p:nvPr>
            <p:ph idx="1"/>
          </p:nvPr>
        </p:nvSpPr>
        <p:spPr>
          <a:xfrm>
            <a:off x="457200" y="1623129"/>
            <a:ext cx="8229600" cy="4572000"/>
          </a:xfrm>
        </p:spPr>
        <p:txBody>
          <a:bodyPr>
            <a:noAutofit/>
          </a:bodyPr>
          <a:lstStyle/>
          <a:p>
            <a:pPr marL="0" indent="0">
              <a:buNone/>
            </a:pPr>
            <a:r>
              <a:rPr lang="en-US" altLang="en-US" sz="2600" b="1" dirty="0"/>
              <a:t>Recipient role – no PC involvement. </a:t>
            </a:r>
            <a:r>
              <a:rPr lang="en-US" altLang="en-US" sz="2600" dirty="0"/>
              <a:t>Procurement involves:</a:t>
            </a:r>
            <a:r>
              <a:rPr lang="en-US" altLang="en-US" sz="2600" b="1" dirty="0"/>
              <a:t> </a:t>
            </a:r>
          </a:p>
          <a:p>
            <a:pPr marL="274320" indent="-274320"/>
            <a:r>
              <a:rPr lang="en-US" altLang="en-US" sz="2600" dirty="0"/>
              <a:t>Publicizing the availability of funds</a:t>
            </a:r>
          </a:p>
          <a:p>
            <a:pPr marL="274320" indent="-274320"/>
            <a:r>
              <a:rPr lang="en-US" altLang="en-US" sz="2600" dirty="0"/>
              <a:t>Writing Requests for Proposals (RFPs)</a:t>
            </a:r>
          </a:p>
          <a:p>
            <a:pPr marL="274320" indent="-274320"/>
            <a:r>
              <a:rPr lang="en-US" altLang="en-US" sz="2600" dirty="0"/>
              <a:t>Using a fair and impartial review process to choose subrecipients (service providers)</a:t>
            </a:r>
          </a:p>
          <a:p>
            <a:pPr marL="274320" indent="-274320"/>
            <a:r>
              <a:rPr lang="en-US" altLang="en-US" sz="2600" dirty="0"/>
              <a:t>Contracting with providers – and requiring that they follow service standards and meet reporting and clinical quality management (CQM) requirements</a:t>
            </a:r>
          </a:p>
          <a:p>
            <a:pPr marL="0" indent="0">
              <a:buNone/>
            </a:pPr>
            <a:r>
              <a:rPr lang="en-US" altLang="en-US" sz="2600" dirty="0"/>
              <a:t>Contract amounts and use of funds by service category must be consistent with PC allocations and directives.</a:t>
            </a:r>
          </a:p>
        </p:txBody>
      </p:sp>
      <p:sp>
        <p:nvSpPr>
          <p:cNvPr id="5" name="Slide Number Placeholder 5">
            <a:extLst>
              <a:ext uri="{FF2B5EF4-FFF2-40B4-BE49-F238E27FC236}">
                <a16:creationId xmlns:a16="http://schemas.microsoft.com/office/drawing/2014/main" id="{A0F635B8-0EF9-4A2F-86B6-E2C81DBB24B9}"/>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23</a:t>
            </a:fld>
            <a:endParaRPr lang="en-US" altLang="en-US" dirty="0"/>
          </a:p>
        </p:txBody>
      </p:sp>
    </p:spTree>
    <p:extLst>
      <p:ext uri="{BB962C8B-B14F-4D97-AF65-F5344CB8AC3E}">
        <p14:creationId xmlns:p14="http://schemas.microsoft.com/office/powerpoint/2010/main" val="605724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noChangeArrowheads="1"/>
          </p:cNvSpPr>
          <p:nvPr>
            <p:ph type="title"/>
          </p:nvPr>
        </p:nvSpPr>
        <p:spPr/>
        <p:txBody>
          <a:bodyPr/>
          <a:lstStyle/>
          <a:p>
            <a:r>
              <a:rPr lang="en-US" altLang="en-US" dirty="0"/>
              <a:t>Contract Monitoring</a:t>
            </a:r>
          </a:p>
        </p:txBody>
      </p:sp>
      <p:sp>
        <p:nvSpPr>
          <p:cNvPr id="111619" name="Rectangle 3"/>
          <p:cNvSpPr>
            <a:spLocks noGrp="1" noChangeArrowheads="1"/>
          </p:cNvSpPr>
          <p:nvPr>
            <p:ph idx="1"/>
          </p:nvPr>
        </p:nvSpPr>
        <p:spPr>
          <a:xfrm>
            <a:off x="628650" y="1825624"/>
            <a:ext cx="7886700" cy="4651375"/>
          </a:xfrm>
        </p:spPr>
        <p:txBody>
          <a:bodyPr/>
          <a:lstStyle/>
          <a:p>
            <a:pPr marL="0" indent="0">
              <a:buNone/>
            </a:pPr>
            <a:r>
              <a:rPr lang="en-US" altLang="en-US" sz="2800" b="1" dirty="0"/>
              <a:t>Recipient role – no PC involvement. </a:t>
            </a:r>
          </a:p>
          <a:p>
            <a:pPr marL="274320" indent="-274320"/>
            <a:r>
              <a:rPr lang="en-US" altLang="en-US" sz="2800" dirty="0"/>
              <a:t>Involves site visits and document review for monitoring of:</a:t>
            </a:r>
          </a:p>
          <a:p>
            <a:pPr lvl="1"/>
            <a:r>
              <a:rPr lang="en-US" altLang="en-US" b="1" dirty="0"/>
              <a:t>Program quality</a:t>
            </a:r>
            <a:r>
              <a:rPr lang="en-US" altLang="en-US" dirty="0"/>
              <a:t>, compliance with requirements</a:t>
            </a:r>
            <a:r>
              <a:rPr lang="en-US" altLang="en-US" b="1" dirty="0"/>
              <a:t> </a:t>
            </a:r>
            <a:r>
              <a:rPr lang="en-US" altLang="en-US" dirty="0"/>
              <a:t>and level of services</a:t>
            </a:r>
          </a:p>
          <a:p>
            <a:pPr lvl="1"/>
            <a:r>
              <a:rPr lang="en-US" altLang="en-US" b="1" dirty="0"/>
              <a:t>Finances/fiscal management, </a:t>
            </a:r>
            <a:r>
              <a:rPr lang="en-US" altLang="en-US" dirty="0"/>
              <a:t>including expenditure patterns and adherence to HRSA/HAB and local regulations in use of funds</a:t>
            </a:r>
          </a:p>
          <a:p>
            <a:pPr marL="274320" indent="-274320"/>
            <a:r>
              <a:rPr lang="en-US" altLang="en-US" sz="2800" dirty="0"/>
              <a:t>Aggregate findings (by service category or across categories) are shared with the PC as input to decision making</a:t>
            </a:r>
          </a:p>
        </p:txBody>
      </p:sp>
      <p:sp>
        <p:nvSpPr>
          <p:cNvPr id="5" name="Slide Number Placeholder 5">
            <a:extLst>
              <a:ext uri="{FF2B5EF4-FFF2-40B4-BE49-F238E27FC236}">
                <a16:creationId xmlns:a16="http://schemas.microsoft.com/office/drawing/2014/main" id="{A0F635B8-0EF9-4A2F-86B6-E2C81DBB24B9}"/>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24</a:t>
            </a:fld>
            <a:endParaRPr lang="en-US" altLang="en-US" dirty="0"/>
          </a:p>
        </p:txBody>
      </p:sp>
    </p:spTree>
    <p:extLst>
      <p:ext uri="{BB962C8B-B14F-4D97-AF65-F5344CB8AC3E}">
        <p14:creationId xmlns:p14="http://schemas.microsoft.com/office/powerpoint/2010/main" val="21839667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Legislative Requirements </a:t>
            </a:r>
            <a:br>
              <a:rPr lang="en-US" dirty="0"/>
            </a:br>
            <a:r>
              <a:rPr lang="en-US" dirty="0"/>
              <a:t>to Prevent PC Conflict of Interest </a:t>
            </a:r>
          </a:p>
        </p:txBody>
      </p:sp>
      <p:sp>
        <p:nvSpPr>
          <p:cNvPr id="3" name="Content Placeholder 2"/>
          <p:cNvSpPr>
            <a:spLocks noGrp="1"/>
          </p:cNvSpPr>
          <p:nvPr>
            <p:ph idx="1"/>
          </p:nvPr>
        </p:nvSpPr>
        <p:spPr/>
        <p:txBody>
          <a:bodyPr/>
          <a:lstStyle/>
          <a:p>
            <a:pPr marL="274320" indent="-274320">
              <a:spcAft>
                <a:spcPts val="600"/>
              </a:spcAft>
            </a:pPr>
            <a:r>
              <a:rPr lang="en-US" sz="2400" b="1" dirty="0"/>
              <a:t>The PC:</a:t>
            </a:r>
          </a:p>
          <a:p>
            <a:pPr lvl="1">
              <a:spcAft>
                <a:spcPts val="600"/>
              </a:spcAft>
            </a:pPr>
            <a:r>
              <a:rPr lang="en-US" sz="2400" dirty="0"/>
              <a:t>“May not be directly involved in the administration of a grant”</a:t>
            </a:r>
          </a:p>
          <a:p>
            <a:pPr lvl="1">
              <a:spcAft>
                <a:spcPts val="600"/>
              </a:spcAft>
            </a:pPr>
            <a:r>
              <a:rPr lang="en-US" sz="2400" dirty="0"/>
              <a:t>“May not designate (or otherwise be involved in the selection of) particular entities” as funded providers </a:t>
            </a:r>
          </a:p>
          <a:p>
            <a:pPr>
              <a:spcAft>
                <a:spcPts val="600"/>
              </a:spcAft>
            </a:pPr>
            <a:r>
              <a:rPr lang="en-US" sz="2400" b="1" dirty="0"/>
              <a:t>Individual members </a:t>
            </a:r>
            <a:r>
              <a:rPr lang="en-US" sz="2400" dirty="0"/>
              <a:t>affiliated with an entity seeking funds:</a:t>
            </a:r>
          </a:p>
          <a:p>
            <a:pPr lvl="1">
              <a:spcAft>
                <a:spcPts val="600"/>
              </a:spcAft>
            </a:pPr>
            <a:r>
              <a:rPr lang="en-US" dirty="0"/>
              <a:t>may not “participate (directly or in an advisory capacity) in the process of selecting entities” for funding</a:t>
            </a:r>
            <a:r>
              <a:rPr lang="en-US" sz="2000" dirty="0"/>
              <a:t> </a:t>
            </a:r>
          </a:p>
          <a:p>
            <a:pPr marL="0" indent="0">
              <a:spcAft>
                <a:spcPts val="600"/>
              </a:spcAft>
              <a:buNone/>
            </a:pPr>
            <a:r>
              <a:rPr lang="en-US" sz="2400" dirty="0"/>
              <a:t>					</a:t>
            </a:r>
            <a:r>
              <a:rPr lang="en-US" sz="2000" dirty="0"/>
              <a:t>[2009 Legislation, §2602(b)(5)]</a:t>
            </a:r>
          </a:p>
          <a:p>
            <a:pPr>
              <a:spcAft>
                <a:spcPts val="600"/>
              </a:spcAft>
            </a:pPr>
            <a:endParaRPr lang="en-US" sz="2400" dirty="0"/>
          </a:p>
        </p:txBody>
      </p:sp>
      <p:sp>
        <p:nvSpPr>
          <p:cNvPr id="5" name="Slide Number Placeholder 5">
            <a:extLst>
              <a:ext uri="{FF2B5EF4-FFF2-40B4-BE49-F238E27FC236}">
                <a16:creationId xmlns:a16="http://schemas.microsoft.com/office/drawing/2014/main" id="{A0F635B8-0EF9-4A2F-86B6-E2C81DBB24B9}"/>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25</a:t>
            </a:fld>
            <a:endParaRPr lang="en-US" altLang="en-US" dirty="0"/>
          </a:p>
        </p:txBody>
      </p:sp>
    </p:spTree>
    <p:extLst>
      <p:ext uri="{BB962C8B-B14F-4D97-AF65-F5344CB8AC3E}">
        <p14:creationId xmlns:p14="http://schemas.microsoft.com/office/powerpoint/2010/main" val="6155010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noChangeArrowheads="1"/>
          </p:cNvSpPr>
          <p:nvPr>
            <p:ph type="title"/>
          </p:nvPr>
        </p:nvSpPr>
        <p:spPr/>
        <p:txBody>
          <a:bodyPr/>
          <a:lstStyle/>
          <a:p>
            <a:r>
              <a:rPr lang="en-US" altLang="en-US" dirty="0"/>
              <a:t>Clinical Quality Management </a:t>
            </a:r>
          </a:p>
        </p:txBody>
      </p:sp>
      <p:sp>
        <p:nvSpPr>
          <p:cNvPr id="115715" name="Rectangle 3"/>
          <p:cNvSpPr>
            <a:spLocks noGrp="1" noChangeArrowheads="1"/>
          </p:cNvSpPr>
          <p:nvPr>
            <p:ph idx="1"/>
          </p:nvPr>
        </p:nvSpPr>
        <p:spPr>
          <a:xfrm>
            <a:off x="457200" y="1736725"/>
            <a:ext cx="8229600" cy="4572000"/>
          </a:xfrm>
        </p:spPr>
        <p:txBody>
          <a:bodyPr>
            <a:normAutofit fontScale="92500" lnSpcReduction="20000"/>
          </a:bodyPr>
          <a:lstStyle/>
          <a:p>
            <a:pPr marL="0" indent="0">
              <a:buNone/>
            </a:pPr>
            <a:r>
              <a:rPr lang="en-US" altLang="en-US" b="1" dirty="0"/>
              <a:t>Recipient responsibility </a:t>
            </a:r>
            <a:r>
              <a:rPr lang="en-US" altLang="en-US" dirty="0"/>
              <a:t>– some PCs contribute.</a:t>
            </a:r>
          </a:p>
          <a:p>
            <a:pPr marL="274320" indent="-274320"/>
            <a:r>
              <a:rPr lang="en-US" dirty="0"/>
              <a:t>Involves the coordination of activities aimed at improving service access, patient care, health outcomes, and patient satisfaction</a:t>
            </a:r>
            <a:endParaRPr lang="en-US" altLang="en-US" dirty="0"/>
          </a:p>
          <a:p>
            <a:pPr marL="274320" indent="-274320"/>
            <a:r>
              <a:rPr lang="en-US" altLang="en-US" dirty="0"/>
              <a:t>Used to ensure that:</a:t>
            </a:r>
          </a:p>
          <a:p>
            <a:pPr lvl="1"/>
            <a:r>
              <a:rPr lang="en-US" altLang="en-US" dirty="0"/>
              <a:t>Services meet clinical guidelines and local service standards</a:t>
            </a:r>
          </a:p>
          <a:p>
            <a:pPr lvl="1"/>
            <a:r>
              <a:rPr lang="en-US" altLang="en-US" dirty="0"/>
              <a:t>Supportive services are linked to positive medical outcomes</a:t>
            </a:r>
          </a:p>
          <a:p>
            <a:pPr marL="274320" indent="-274320"/>
            <a:r>
              <a:rPr lang="en-US" altLang="en-US" dirty="0"/>
              <a:t>Recipient monitors providers based on quality standards, and recommends improvements</a:t>
            </a:r>
          </a:p>
          <a:p>
            <a:pPr marL="274320" indent="-274320"/>
            <a:r>
              <a:rPr lang="en-US" altLang="en-US" dirty="0"/>
              <a:t>PC establishes service standards used in CQM and uses findings by or across service categories in decision making</a:t>
            </a:r>
          </a:p>
          <a:p>
            <a:pPr marL="274320" indent="-274320"/>
            <a:r>
              <a:rPr lang="en-US" altLang="en-US" dirty="0"/>
              <a:t>Sometimes consumers participate in CQM </a:t>
            </a:r>
          </a:p>
          <a:p>
            <a:endParaRPr lang="en-US" altLang="en-US" dirty="0"/>
          </a:p>
        </p:txBody>
      </p:sp>
      <p:sp>
        <p:nvSpPr>
          <p:cNvPr id="5" name="Slide Number Placeholder 5">
            <a:extLst>
              <a:ext uri="{FF2B5EF4-FFF2-40B4-BE49-F238E27FC236}">
                <a16:creationId xmlns:a16="http://schemas.microsoft.com/office/drawing/2014/main" id="{A0F635B8-0EF9-4A2F-86B6-E2C81DBB24B9}"/>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26</a:t>
            </a:fld>
            <a:endParaRPr lang="en-US" altLang="en-US" dirty="0"/>
          </a:p>
        </p:txBody>
      </p:sp>
    </p:spTree>
    <p:extLst>
      <p:ext uri="{BB962C8B-B14F-4D97-AF65-F5344CB8AC3E}">
        <p14:creationId xmlns:p14="http://schemas.microsoft.com/office/powerpoint/2010/main" val="34705461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A6DBD2">
            <a:alpha val="50000"/>
          </a:srgbClr>
        </a:solidFill>
        <a:effectLst/>
      </p:bgPr>
    </p:bg>
    <p:spTree>
      <p:nvGrpSpPr>
        <p:cNvPr id="1" name=""/>
        <p:cNvGrpSpPr/>
        <p:nvPr/>
      </p:nvGrpSpPr>
      <p:grpSpPr>
        <a:xfrm>
          <a:off x="0" y="0"/>
          <a:ext cx="0" cy="0"/>
          <a:chOff x="0" y="0"/>
          <a:chExt cx="0" cy="0"/>
        </a:xfrm>
      </p:grpSpPr>
      <p:sp>
        <p:nvSpPr>
          <p:cNvPr id="117762" name="Title 1">
            <a:extLst>
              <a:ext uri="{FF2B5EF4-FFF2-40B4-BE49-F238E27FC236}">
                <a16:creationId xmlns:a16="http://schemas.microsoft.com/office/drawing/2014/main" id="{89C0F1B3-3B7F-40FC-8007-873B76311D6F}"/>
              </a:ext>
            </a:extLst>
          </p:cNvPr>
          <p:cNvSpPr>
            <a:spLocks noGrp="1" noChangeArrowheads="1"/>
          </p:cNvSpPr>
          <p:nvPr>
            <p:ph type="title"/>
          </p:nvPr>
        </p:nvSpPr>
        <p:spPr>
          <a:xfrm>
            <a:off x="1447800" y="274638"/>
            <a:ext cx="8229600" cy="1143000"/>
          </a:xfrm>
        </p:spPr>
        <p:txBody>
          <a:bodyPr/>
          <a:lstStyle/>
          <a:p>
            <a:pPr eaLnBrk="1" hangingPunct="1"/>
            <a:r>
              <a:rPr lang="en-US" altLang="en-US" dirty="0"/>
              <a:t>Quick Scenario: Quality Management</a:t>
            </a:r>
          </a:p>
        </p:txBody>
      </p:sp>
      <p:pic>
        <p:nvPicPr>
          <p:cNvPr id="5" name="Picture 4">
            <a:extLst>
              <a:ext uri="{FF2B5EF4-FFF2-40B4-BE49-F238E27FC236}">
                <a16:creationId xmlns:a16="http://schemas.microsoft.com/office/drawing/2014/main" id="{5F23907C-5BED-F746-BBC2-8A034F77BC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24"/>
            <a:ext cx="1754965" cy="1169976"/>
          </a:xfrm>
          <a:prstGeom prst="rect">
            <a:avLst/>
          </a:prstGeom>
        </p:spPr>
      </p:pic>
      <p:sp>
        <p:nvSpPr>
          <p:cNvPr id="117763" name="Rectangle 3">
            <a:extLst>
              <a:ext uri="{FF2B5EF4-FFF2-40B4-BE49-F238E27FC236}">
                <a16:creationId xmlns:a16="http://schemas.microsoft.com/office/drawing/2014/main" id="{EC4ABA4F-D1CC-45D7-896C-124A5C68D37C}"/>
              </a:ext>
            </a:extLst>
          </p:cNvPr>
          <p:cNvSpPr>
            <a:spLocks noGrp="1" noChangeArrowheads="1"/>
          </p:cNvSpPr>
          <p:nvPr>
            <p:ph idx="1"/>
          </p:nvPr>
        </p:nvSpPr>
        <p:spPr>
          <a:solidFill>
            <a:schemeClr val="bg1">
              <a:alpha val="0"/>
            </a:schemeClr>
          </a:solidFill>
          <a:ln w="38100">
            <a:solidFill>
              <a:schemeClr val="accent1"/>
            </a:solidFill>
            <a:miter lim="800000"/>
            <a:headEnd/>
            <a:tailEnd/>
          </a:ln>
        </p:spPr>
        <p:txBody>
          <a:bodyPr/>
          <a:lstStyle/>
          <a:p>
            <a:pPr eaLnBrk="1" hangingPunct="1">
              <a:buClr>
                <a:schemeClr val="tx2"/>
              </a:buClr>
              <a:buFont typeface="Wingdings" panose="05000000000000000000" pitchFamily="2" charset="2"/>
              <a:buNone/>
            </a:pPr>
            <a:r>
              <a:rPr lang="en-US" altLang="en-US" sz="2800" dirty="0"/>
              <a:t>	</a:t>
            </a:r>
            <a:r>
              <a:rPr lang="en-US" altLang="en-US" sz="3000" dirty="0"/>
              <a:t>At its most recent Town Hall meeting to learn about service needs, the PC received a lot of complaints about long waiting times for primary care appointments. Two specific providers were mentioned. At the next Planning Council meeting, one member asks the recipient to “check this out when you do your QM and contract monitoring visits, and tell us what you find.” </a:t>
            </a:r>
          </a:p>
          <a:p>
            <a:pPr>
              <a:buClr>
                <a:schemeClr val="tx2"/>
              </a:buClr>
            </a:pPr>
            <a:r>
              <a:rPr lang="en-US" altLang="en-US" sz="3000" i="1" dirty="0"/>
              <a:t>Is this appropriate? Why or why not?</a:t>
            </a:r>
          </a:p>
        </p:txBody>
      </p:sp>
      <p:sp>
        <p:nvSpPr>
          <p:cNvPr id="4" name="Slide Number Placeholder 5">
            <a:extLst>
              <a:ext uri="{FF2B5EF4-FFF2-40B4-BE49-F238E27FC236}">
                <a16:creationId xmlns:a16="http://schemas.microsoft.com/office/drawing/2014/main" id="{310907D6-4AF0-45A9-B45E-0BCD8DD51AC9}"/>
              </a:ext>
            </a:extLst>
          </p:cNvPr>
          <p:cNvSpPr>
            <a:spLocks noGrp="1"/>
          </p:cNvSpPr>
          <p:nvPr>
            <p:ph type="sldNum" sz="quarter" idx="12"/>
          </p:nvPr>
        </p:nvSpPr>
        <p:spPr>
          <a:xfrm>
            <a:off x="708660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lgn="ctr">
              <a:defRPr/>
            </a:pPr>
            <a:fld id="{FE6E77D0-CF10-4022-A305-A67134FC1A19}" type="slidenum">
              <a:rPr lang="en-US" altLang="en-US" smtClean="0"/>
              <a:pPr algn="ctr">
                <a:defRPr/>
              </a:pPr>
              <a:t>27</a:t>
            </a:fld>
            <a:endParaRPr lang="en-US" altLang="en-US" dirty="0"/>
          </a:p>
        </p:txBody>
      </p:sp>
    </p:spTree>
    <p:extLst>
      <p:ext uri="{BB962C8B-B14F-4D97-AF65-F5344CB8AC3E}">
        <p14:creationId xmlns:p14="http://schemas.microsoft.com/office/powerpoint/2010/main" val="39240260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noChangeArrowheads="1"/>
          </p:cNvSpPr>
          <p:nvPr>
            <p:ph type="title"/>
          </p:nvPr>
        </p:nvSpPr>
        <p:spPr/>
        <p:txBody>
          <a:bodyPr/>
          <a:lstStyle/>
          <a:p>
            <a:r>
              <a:rPr lang="en-US" altLang="en-US" dirty="0"/>
              <a:t>Cost-Effectiveness </a:t>
            </a:r>
            <a:br>
              <a:rPr lang="en-US" altLang="en-US" dirty="0"/>
            </a:br>
            <a:r>
              <a:rPr lang="en-US" altLang="en-US" dirty="0"/>
              <a:t>and Outcomes Evaluation</a:t>
            </a:r>
          </a:p>
        </p:txBody>
      </p:sp>
      <p:sp>
        <p:nvSpPr>
          <p:cNvPr id="119811" name="Rectangle 3"/>
          <p:cNvSpPr>
            <a:spLocks noGrp="1" noChangeArrowheads="1"/>
          </p:cNvSpPr>
          <p:nvPr>
            <p:ph idx="1"/>
          </p:nvPr>
        </p:nvSpPr>
        <p:spPr/>
        <p:txBody>
          <a:bodyPr/>
          <a:lstStyle/>
          <a:p>
            <a:pPr marL="274320" indent="-274320"/>
            <a:r>
              <a:rPr lang="en-US" altLang="en-US" sz="2600" dirty="0"/>
              <a:t>Recipient assesses performance, clinical outcomes, and cost effectiveness of services </a:t>
            </a:r>
          </a:p>
          <a:p>
            <a:pPr marL="274320" indent="-274320"/>
            <a:r>
              <a:rPr lang="en-US" altLang="en-US" sz="2600" dirty="0"/>
              <a:t>PC has the option of assessing the effectiveness of services offered – usually best done in coordination with recipient</a:t>
            </a:r>
          </a:p>
          <a:p>
            <a:pPr marL="274320" indent="-274320"/>
            <a:r>
              <a:rPr lang="en-US" altLang="en-US" sz="2600" dirty="0"/>
              <a:t>Major focus on performance along the HIV care continuum </a:t>
            </a:r>
          </a:p>
          <a:p>
            <a:pPr marL="274320" indent="-274320"/>
            <a:r>
              <a:rPr lang="en-US" altLang="en-US" sz="2600" dirty="0"/>
              <a:t>Findings are used by recipient in selecting and monitoring providers</a:t>
            </a:r>
          </a:p>
          <a:p>
            <a:pPr marL="274320" indent="-274320"/>
            <a:r>
              <a:rPr lang="en-US" altLang="en-US" sz="2600" dirty="0"/>
              <a:t>Findings are used by PC in priority setting, resource allocation, and improving service system</a:t>
            </a:r>
          </a:p>
        </p:txBody>
      </p:sp>
      <p:sp>
        <p:nvSpPr>
          <p:cNvPr id="5" name="Slide Number Placeholder 5">
            <a:extLst>
              <a:ext uri="{FF2B5EF4-FFF2-40B4-BE49-F238E27FC236}">
                <a16:creationId xmlns:a16="http://schemas.microsoft.com/office/drawing/2014/main" id="{A0F635B8-0EF9-4A2F-86B6-E2C81DBB24B9}"/>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28</a:t>
            </a:fld>
            <a:endParaRPr lang="en-US" altLang="en-US" dirty="0"/>
          </a:p>
        </p:txBody>
      </p:sp>
    </p:spTree>
    <p:extLst>
      <p:ext uri="{BB962C8B-B14F-4D97-AF65-F5344CB8AC3E}">
        <p14:creationId xmlns:p14="http://schemas.microsoft.com/office/powerpoint/2010/main" val="415764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noChangeArrowheads="1"/>
          </p:cNvSpPr>
          <p:nvPr>
            <p:ph type="title"/>
          </p:nvPr>
        </p:nvSpPr>
        <p:spPr/>
        <p:txBody>
          <a:bodyPr/>
          <a:lstStyle/>
          <a:p>
            <a:r>
              <a:rPr lang="en-US" altLang="en-US" dirty="0"/>
              <a:t>Assessment of the Efficiency of the Administrative Mechanism (AAM)</a:t>
            </a:r>
          </a:p>
        </p:txBody>
      </p:sp>
      <p:sp>
        <p:nvSpPr>
          <p:cNvPr id="121859" name="Rectangle 3"/>
          <p:cNvSpPr>
            <a:spLocks noGrp="1" noChangeArrowheads="1"/>
          </p:cNvSpPr>
          <p:nvPr>
            <p:ph idx="1"/>
          </p:nvPr>
        </p:nvSpPr>
        <p:spPr>
          <a:xfrm>
            <a:off x="457200" y="1905000"/>
            <a:ext cx="8229600" cy="4572000"/>
          </a:xfrm>
        </p:spPr>
        <p:txBody>
          <a:bodyPr>
            <a:normAutofit/>
          </a:bodyPr>
          <a:lstStyle/>
          <a:p>
            <a:pPr marL="274320" indent="-274320"/>
            <a:r>
              <a:rPr lang="en-US" altLang="en-US" sz="2400" dirty="0"/>
              <a:t>PC must “assess the efficiency of the administrative mechanism in rapidly allocating funds to the areas of greatest need within the eligible area” </a:t>
            </a:r>
            <a:r>
              <a:rPr lang="en-US" altLang="en-US" sz="2000" dirty="0"/>
              <a:t>[2009 Legislation, §2602(b)(4)(E)]</a:t>
            </a:r>
          </a:p>
          <a:p>
            <a:pPr marL="274320" indent="-274320"/>
            <a:r>
              <a:rPr lang="en-US" altLang="en-US" sz="2400" dirty="0"/>
              <a:t>Done annually </a:t>
            </a:r>
          </a:p>
          <a:p>
            <a:pPr marL="274320" indent="-274320"/>
            <a:r>
              <a:rPr lang="en-US" altLang="en-US" sz="2400" dirty="0"/>
              <a:t>Assesses recipient procurement, disbursement of funds, support for the PC’s planning process, and adherence to PC priorities and allocations</a:t>
            </a:r>
          </a:p>
          <a:p>
            <a:pPr marL="274320" indent="-274320"/>
            <a:r>
              <a:rPr lang="en-US" altLang="en-US" sz="2400" dirty="0"/>
              <a:t>Written report goes to recipient, which indicates actions it will take to address any identified problem areas, and summarizes this in the annual application</a:t>
            </a:r>
          </a:p>
          <a:p>
            <a:pPr marL="0" indent="0">
              <a:buNone/>
            </a:pPr>
            <a:endParaRPr lang="en-US" altLang="en-US" sz="2400" dirty="0"/>
          </a:p>
          <a:p>
            <a:endParaRPr lang="en-US" altLang="en-US" sz="2400" dirty="0"/>
          </a:p>
        </p:txBody>
      </p:sp>
      <p:sp>
        <p:nvSpPr>
          <p:cNvPr id="5" name="Slide Number Placeholder 5">
            <a:extLst>
              <a:ext uri="{FF2B5EF4-FFF2-40B4-BE49-F238E27FC236}">
                <a16:creationId xmlns:a16="http://schemas.microsoft.com/office/drawing/2014/main" id="{A0F635B8-0EF9-4A2F-86B6-E2C81DBB24B9}"/>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29</a:t>
            </a:fld>
            <a:endParaRPr lang="en-US" altLang="en-US" dirty="0"/>
          </a:p>
        </p:txBody>
      </p:sp>
    </p:spTree>
    <p:extLst>
      <p:ext uri="{BB962C8B-B14F-4D97-AF65-F5344CB8AC3E}">
        <p14:creationId xmlns:p14="http://schemas.microsoft.com/office/powerpoint/2010/main" val="4186803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dirty="0"/>
              <a:t>Topics</a:t>
            </a:r>
          </a:p>
        </p:txBody>
      </p:sp>
      <p:sp>
        <p:nvSpPr>
          <p:cNvPr id="2" name="Text Placeholder 1">
            <a:extLst>
              <a:ext uri="{FF2B5EF4-FFF2-40B4-BE49-F238E27FC236}">
                <a16:creationId xmlns:a16="http://schemas.microsoft.com/office/drawing/2014/main" id="{4493AB61-2E76-4004-B210-7BB71D04B2EE}"/>
              </a:ext>
            </a:extLst>
          </p:cNvPr>
          <p:cNvSpPr>
            <a:spLocks noGrp="1"/>
          </p:cNvSpPr>
          <p:nvPr>
            <p:ph idx="1"/>
          </p:nvPr>
        </p:nvSpPr>
        <p:spPr/>
        <p:txBody>
          <a:bodyPr/>
          <a:lstStyle/>
          <a:p>
            <a:pPr>
              <a:spcBef>
                <a:spcPct val="15000"/>
              </a:spcBef>
            </a:pPr>
            <a:r>
              <a:rPr lang="en-US" altLang="en-US" dirty="0">
                <a:solidFill>
                  <a:srgbClr val="000000"/>
                </a:solidFill>
              </a:rPr>
              <a:t>Chief Elected Official (CEO) Roles</a:t>
            </a:r>
          </a:p>
          <a:p>
            <a:pPr>
              <a:spcBef>
                <a:spcPct val="15000"/>
              </a:spcBef>
            </a:pPr>
            <a:r>
              <a:rPr lang="en-US" altLang="en-US" sz="2800" dirty="0">
                <a:solidFill>
                  <a:srgbClr val="000000"/>
                </a:solidFill>
              </a:rPr>
              <a:t>PC Roles and Responsibilities</a:t>
            </a:r>
          </a:p>
          <a:p>
            <a:pPr>
              <a:spcBef>
                <a:spcPct val="15000"/>
              </a:spcBef>
            </a:pPr>
            <a:r>
              <a:rPr lang="en-US" altLang="en-US" sz="2800" dirty="0">
                <a:solidFill>
                  <a:srgbClr val="000000"/>
                </a:solidFill>
              </a:rPr>
              <a:t>Recipient Roles</a:t>
            </a:r>
            <a:r>
              <a:rPr lang="en-US" altLang="en-US" dirty="0">
                <a:solidFill>
                  <a:srgbClr val="000000"/>
                </a:solidFill>
              </a:rPr>
              <a:t> and Responsibilities</a:t>
            </a:r>
          </a:p>
          <a:p>
            <a:pPr>
              <a:spcBef>
                <a:spcPct val="15000"/>
              </a:spcBef>
            </a:pPr>
            <a:r>
              <a:rPr lang="en-US" altLang="en-US" sz="2800" dirty="0">
                <a:solidFill>
                  <a:srgbClr val="000000"/>
                </a:solidFill>
              </a:rPr>
              <a:t>Boundar</a:t>
            </a:r>
            <a:r>
              <a:rPr lang="en-US" altLang="en-US" dirty="0">
                <a:solidFill>
                  <a:srgbClr val="000000"/>
                </a:solidFill>
              </a:rPr>
              <a:t>ies and C</a:t>
            </a:r>
            <a:r>
              <a:rPr lang="en-US" altLang="en-US" sz="2800" dirty="0">
                <a:solidFill>
                  <a:srgbClr val="000000"/>
                </a:solidFill>
              </a:rPr>
              <a:t>onflict of Int</a:t>
            </a:r>
            <a:r>
              <a:rPr lang="en-US" altLang="en-US" dirty="0">
                <a:solidFill>
                  <a:srgbClr val="000000"/>
                </a:solidFill>
              </a:rPr>
              <a:t>erest</a:t>
            </a:r>
            <a:endParaRPr lang="en-US" altLang="en-US" sz="2800" dirty="0">
              <a:solidFill>
                <a:srgbClr val="000000"/>
              </a:solidFill>
            </a:endParaRPr>
          </a:p>
        </p:txBody>
      </p:sp>
      <p:sp>
        <p:nvSpPr>
          <p:cNvPr id="4" name="Slide Number Placeholder 3">
            <a:extLst>
              <a:ext uri="{FF2B5EF4-FFF2-40B4-BE49-F238E27FC236}">
                <a16:creationId xmlns:a16="http://schemas.microsoft.com/office/drawing/2014/main" id="{0C1CFF3A-0696-0F47-A368-1C269E50EFA9}"/>
              </a:ext>
            </a:extLst>
          </p:cNvPr>
          <p:cNvSpPr txBox="1">
            <a:spLocks/>
          </p:cNvSpPr>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3</a:t>
            </a:fld>
            <a:endParaRPr lang="en-US"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A6DBD2">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8229600" cy="1143000"/>
          </a:xfrm>
        </p:spPr>
        <p:txBody>
          <a:bodyPr/>
          <a:lstStyle/>
          <a:p>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r>
              <a:rPr lang="en-US" dirty="0"/>
              <a:t>Review Activity: Fill in the Matrix</a:t>
            </a:r>
          </a:p>
        </p:txBody>
      </p:sp>
      <p:pic>
        <p:nvPicPr>
          <p:cNvPr id="4" name="Picture 3">
            <a:extLst>
              <a:ext uri="{FF2B5EF4-FFF2-40B4-BE49-F238E27FC236}">
                <a16:creationId xmlns:a16="http://schemas.microsoft.com/office/drawing/2014/main" id="{83F29DEE-1AC0-DF42-8524-511573ED91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24"/>
            <a:ext cx="1754965" cy="1169976"/>
          </a:xfrm>
          <a:prstGeom prst="rect">
            <a:avLst/>
          </a:prstGeom>
        </p:spPr>
      </p:pic>
      <p:sp>
        <p:nvSpPr>
          <p:cNvPr id="3" name="Content Placeholder 2"/>
          <p:cNvSpPr>
            <a:spLocks noGrp="1"/>
          </p:cNvSpPr>
          <p:nvPr>
            <p:ph idx="1"/>
          </p:nvPr>
        </p:nvSpPr>
        <p:spPr/>
        <p:txBody>
          <a:bodyPr/>
          <a:lstStyle/>
          <a:p>
            <a:pPr marL="0" indent="0">
              <a:lnSpc>
                <a:spcPct val="100000"/>
              </a:lnSpc>
              <a:spcBef>
                <a:spcPts val="1200"/>
              </a:spcBef>
              <a:buClr>
                <a:schemeClr val="tx2"/>
              </a:buClr>
              <a:buNone/>
            </a:pPr>
            <a:r>
              <a:rPr lang="en-US" dirty="0"/>
              <a:t>Using the blank </a:t>
            </a:r>
            <a:r>
              <a:rPr lang="en-US" i="1" dirty="0"/>
              <a:t>Roles and Responsibilities Matrix</a:t>
            </a:r>
            <a:r>
              <a:rPr lang="en-US" dirty="0"/>
              <a:t> provided:</a:t>
            </a:r>
          </a:p>
          <a:p>
            <a:pPr>
              <a:spcBef>
                <a:spcPts val="1200"/>
              </a:spcBef>
              <a:buClr>
                <a:schemeClr val="tx2"/>
              </a:buClr>
            </a:pPr>
            <a:r>
              <a:rPr lang="en-US" dirty="0"/>
              <a:t>Use checkmarks to indicate the duties of each entity</a:t>
            </a:r>
          </a:p>
          <a:p>
            <a:pPr>
              <a:lnSpc>
                <a:spcPct val="100000"/>
              </a:lnSpc>
              <a:spcBef>
                <a:spcPts val="1200"/>
              </a:spcBef>
              <a:buClr>
                <a:schemeClr val="tx2"/>
              </a:buClr>
            </a:pPr>
            <a:r>
              <a:rPr lang="en-US" dirty="0"/>
              <a:t>Indicate which roles are shared, and which are the responsibility of just one entity</a:t>
            </a:r>
          </a:p>
          <a:p>
            <a:pPr>
              <a:lnSpc>
                <a:spcPct val="100000"/>
              </a:lnSpc>
              <a:spcBef>
                <a:spcPts val="1200"/>
              </a:spcBef>
              <a:buClr>
                <a:schemeClr val="tx2"/>
              </a:buClr>
            </a:pPr>
            <a:r>
              <a:rPr lang="en-US" dirty="0"/>
              <a:t>Be prepared to discuss the Matrix</a:t>
            </a:r>
          </a:p>
        </p:txBody>
      </p:sp>
      <p:sp>
        <p:nvSpPr>
          <p:cNvPr id="5" name="Slide Number Placeholder 5">
            <a:extLst>
              <a:ext uri="{FF2B5EF4-FFF2-40B4-BE49-F238E27FC236}">
                <a16:creationId xmlns:a16="http://schemas.microsoft.com/office/drawing/2014/main" id="{360A6C50-88CE-774B-B33E-F3BC7B397585}"/>
              </a:ext>
            </a:extLst>
          </p:cNvPr>
          <p:cNvSpPr txBox="1">
            <a:spLocks/>
          </p:cNvSpPr>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30</a:t>
            </a:fld>
            <a:endParaRPr lang="en-US" altLang="en-US" dirty="0"/>
          </a:p>
        </p:txBody>
      </p:sp>
    </p:spTree>
    <p:extLst>
      <p:ext uri="{BB962C8B-B14F-4D97-AF65-F5344CB8AC3E}">
        <p14:creationId xmlns:p14="http://schemas.microsoft.com/office/powerpoint/2010/main" val="39824458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C3AC5-73AC-1448-B831-27CDCE54D28B}"/>
              </a:ext>
            </a:extLst>
          </p:cNvPr>
          <p:cNvSpPr txBox="1">
            <a:spLocks/>
          </p:cNvSpPr>
          <p:nvPr/>
        </p:nvSpPr>
        <p:spPr>
          <a:xfrm>
            <a:off x="457200" y="274638"/>
            <a:ext cx="8229600" cy="1143000"/>
          </a:xfrm>
          <a:prstGeom prst="rect">
            <a:avLst/>
          </a:prstGeom>
        </p:spPr>
        <p:txBody>
          <a:bodyPr anchor="t"/>
          <a:lstStyle>
            <a:lvl1pPr algn="l" rtl="0" eaLnBrk="1" fontAlgn="base" hangingPunct="1">
              <a:spcBef>
                <a:spcPct val="0"/>
              </a:spcBef>
              <a:spcAft>
                <a:spcPct val="0"/>
              </a:spcAft>
              <a:defRPr sz="3600" b="1" kern="1200">
                <a:solidFill>
                  <a:schemeClr val="accent2"/>
                </a:solidFill>
                <a:latin typeface="+mj-lt"/>
                <a:ea typeface="+mj-ea"/>
                <a:cs typeface="+mj-cs"/>
              </a:defRPr>
            </a:lvl1pPr>
            <a:lvl2pPr algn="l" rtl="0" eaLnBrk="1" fontAlgn="base" hangingPunct="1">
              <a:spcBef>
                <a:spcPct val="0"/>
              </a:spcBef>
              <a:spcAft>
                <a:spcPct val="0"/>
              </a:spcAft>
              <a:defRPr sz="3600" b="1">
                <a:solidFill>
                  <a:schemeClr val="accent2"/>
                </a:solidFill>
                <a:latin typeface="Calibri" pitchFamily="34" charset="0"/>
              </a:defRPr>
            </a:lvl2pPr>
            <a:lvl3pPr algn="l" rtl="0" eaLnBrk="1" fontAlgn="base" hangingPunct="1">
              <a:spcBef>
                <a:spcPct val="0"/>
              </a:spcBef>
              <a:spcAft>
                <a:spcPct val="0"/>
              </a:spcAft>
              <a:defRPr sz="3600" b="1">
                <a:solidFill>
                  <a:schemeClr val="accent2"/>
                </a:solidFill>
                <a:latin typeface="Calibri" pitchFamily="34" charset="0"/>
              </a:defRPr>
            </a:lvl3pPr>
            <a:lvl4pPr algn="l" rtl="0" eaLnBrk="1" fontAlgn="base" hangingPunct="1">
              <a:spcBef>
                <a:spcPct val="0"/>
              </a:spcBef>
              <a:spcAft>
                <a:spcPct val="0"/>
              </a:spcAft>
              <a:defRPr sz="3600" b="1">
                <a:solidFill>
                  <a:schemeClr val="accent2"/>
                </a:solidFill>
                <a:latin typeface="Calibri" pitchFamily="34" charset="0"/>
              </a:defRPr>
            </a:lvl4pPr>
            <a:lvl5pPr algn="l" rtl="0" eaLnBrk="1" fontAlgn="base" hangingPunct="1">
              <a:spcBef>
                <a:spcPct val="0"/>
              </a:spcBef>
              <a:spcAft>
                <a:spcPct val="0"/>
              </a:spcAft>
              <a:defRPr sz="3600" b="1">
                <a:solidFill>
                  <a:schemeClr val="accent2"/>
                </a:solidFill>
                <a:latin typeface="Calibri" pitchFamily="34" charset="0"/>
              </a:defRPr>
            </a:lvl5pPr>
            <a:lvl6pPr marL="457200" algn="l" rtl="0" eaLnBrk="1" fontAlgn="base" hangingPunct="1">
              <a:spcBef>
                <a:spcPct val="0"/>
              </a:spcBef>
              <a:spcAft>
                <a:spcPct val="0"/>
              </a:spcAft>
              <a:defRPr sz="3600" b="1">
                <a:solidFill>
                  <a:schemeClr val="accent2"/>
                </a:solidFill>
                <a:latin typeface="Calibri" pitchFamily="34" charset="0"/>
              </a:defRPr>
            </a:lvl6pPr>
            <a:lvl7pPr marL="914400" algn="l" rtl="0" eaLnBrk="1" fontAlgn="base" hangingPunct="1">
              <a:spcBef>
                <a:spcPct val="0"/>
              </a:spcBef>
              <a:spcAft>
                <a:spcPct val="0"/>
              </a:spcAft>
              <a:defRPr sz="3600" b="1">
                <a:solidFill>
                  <a:schemeClr val="accent2"/>
                </a:solidFill>
                <a:latin typeface="Calibri" pitchFamily="34" charset="0"/>
              </a:defRPr>
            </a:lvl7pPr>
            <a:lvl8pPr marL="1371600" algn="l" rtl="0" eaLnBrk="1" fontAlgn="base" hangingPunct="1">
              <a:spcBef>
                <a:spcPct val="0"/>
              </a:spcBef>
              <a:spcAft>
                <a:spcPct val="0"/>
              </a:spcAft>
              <a:defRPr sz="3600" b="1">
                <a:solidFill>
                  <a:schemeClr val="accent2"/>
                </a:solidFill>
                <a:latin typeface="Calibri" pitchFamily="34" charset="0"/>
              </a:defRPr>
            </a:lvl8pPr>
            <a:lvl9pPr marL="1828800" algn="l" rtl="0" eaLnBrk="1" fontAlgn="base" hangingPunct="1">
              <a:spcBef>
                <a:spcPct val="0"/>
              </a:spcBef>
              <a:spcAft>
                <a:spcPct val="0"/>
              </a:spcAft>
              <a:defRPr sz="3600" b="1">
                <a:solidFill>
                  <a:schemeClr val="accent2"/>
                </a:solidFill>
                <a:latin typeface="Calibri" pitchFamily="34" charset="0"/>
              </a:defRPr>
            </a:lvl9pPr>
          </a:lstStyle>
          <a:p>
            <a:pPr algn="ctr"/>
            <a:r>
              <a:rPr lang="en-US" altLang="en-US" sz="2400"/>
              <a:t>Planning Council, Recipient, &amp; CEO </a:t>
            </a:r>
            <a:br>
              <a:rPr lang="en-US" altLang="en-US" sz="2400"/>
            </a:br>
            <a:r>
              <a:rPr lang="en-US" altLang="en-US" sz="2400"/>
              <a:t>Roles &amp; Responsibilities</a:t>
            </a:r>
            <a:r>
              <a:rPr lang="en-US" altLang="en-US" sz="2400" baseline="30000"/>
              <a:t>*</a:t>
            </a:r>
            <a:endParaRPr lang="en-US" sz="2400" baseline="30000" dirty="0"/>
          </a:p>
        </p:txBody>
      </p:sp>
      <p:graphicFrame>
        <p:nvGraphicFramePr>
          <p:cNvPr id="3" name="Content Placeholder 3" title="Planning Council, Planning Body, Recipient, and CEO Roles and Responsibilities">
            <a:extLst>
              <a:ext uri="{FF2B5EF4-FFF2-40B4-BE49-F238E27FC236}">
                <a16:creationId xmlns:a16="http://schemas.microsoft.com/office/drawing/2014/main" id="{319AA15F-162E-EF4A-A136-35A2525FF44E}"/>
              </a:ext>
            </a:extLst>
          </p:cNvPr>
          <p:cNvGraphicFramePr>
            <a:graphicFrameLocks/>
          </p:cNvGraphicFramePr>
          <p:nvPr>
            <p:extLst>
              <p:ext uri="{D42A27DB-BD31-4B8C-83A1-F6EECF244321}">
                <p14:modId xmlns:p14="http://schemas.microsoft.com/office/powerpoint/2010/main" val="2078736815"/>
              </p:ext>
            </p:extLst>
          </p:nvPr>
        </p:nvGraphicFramePr>
        <p:xfrm>
          <a:off x="457200" y="1097280"/>
          <a:ext cx="8229600" cy="5343741"/>
        </p:xfrm>
        <a:graphic>
          <a:graphicData uri="http://schemas.openxmlformats.org/drawingml/2006/table">
            <a:tbl>
              <a:tblPr firstRow="1" bandRow="1">
                <a:tableStyleId>{5940675A-B579-460E-94D1-54222C63F5DA}</a:tableStyleId>
              </a:tblPr>
              <a:tblGrid>
                <a:gridCol w="4900773">
                  <a:extLst>
                    <a:ext uri="{9D8B030D-6E8A-4147-A177-3AD203B41FA5}">
                      <a16:colId xmlns:a16="http://schemas.microsoft.com/office/drawing/2014/main" val="1891997526"/>
                    </a:ext>
                  </a:extLst>
                </a:gridCol>
                <a:gridCol w="1109609">
                  <a:extLst>
                    <a:ext uri="{9D8B030D-6E8A-4147-A177-3AD203B41FA5}">
                      <a16:colId xmlns:a16="http://schemas.microsoft.com/office/drawing/2014/main" val="3096869188"/>
                    </a:ext>
                  </a:extLst>
                </a:gridCol>
                <a:gridCol w="1109609">
                  <a:extLst>
                    <a:ext uri="{9D8B030D-6E8A-4147-A177-3AD203B41FA5}">
                      <a16:colId xmlns:a16="http://schemas.microsoft.com/office/drawing/2014/main" val="54045758"/>
                    </a:ext>
                  </a:extLst>
                </a:gridCol>
                <a:gridCol w="1109609">
                  <a:extLst>
                    <a:ext uri="{9D8B030D-6E8A-4147-A177-3AD203B41FA5}">
                      <a16:colId xmlns:a16="http://schemas.microsoft.com/office/drawing/2014/main" val="4071580110"/>
                    </a:ext>
                  </a:extLst>
                </a:gridCol>
              </a:tblGrid>
              <a:tr h="298417">
                <a:tc>
                  <a:txBody>
                    <a:bodyPr/>
                    <a:lstStyle/>
                    <a:p>
                      <a:r>
                        <a:rPr lang="en-US" sz="1600" b="1" dirty="0">
                          <a:solidFill>
                            <a:schemeClr val="bg1"/>
                          </a:solidFill>
                        </a:rPr>
                        <a:t>Task</a:t>
                      </a:r>
                    </a:p>
                  </a:txBody>
                  <a:tcPr marR="0" marT="0" marB="0" anchor="ctr">
                    <a:solidFill>
                      <a:srgbClr val="A6DBD2">
                        <a:alpha val="0"/>
                      </a:srgbClr>
                    </a:solidFill>
                  </a:tcPr>
                </a:tc>
                <a:tc>
                  <a:txBody>
                    <a:bodyPr/>
                    <a:lstStyle/>
                    <a:p>
                      <a:pPr algn="ctr"/>
                      <a:r>
                        <a:rPr lang="en-US" sz="1600" b="1" dirty="0">
                          <a:solidFill>
                            <a:schemeClr val="bg1"/>
                          </a:solidFill>
                        </a:rPr>
                        <a:t>CEO</a:t>
                      </a:r>
                    </a:p>
                  </a:txBody>
                  <a:tcPr marL="0" marR="0" marT="0" marB="0" anchor="ctr">
                    <a:solidFill>
                      <a:srgbClr val="A6DBD2">
                        <a:alpha val="0"/>
                      </a:srgbClr>
                    </a:solidFill>
                  </a:tcPr>
                </a:tc>
                <a:tc>
                  <a:txBody>
                    <a:bodyPr/>
                    <a:lstStyle/>
                    <a:p>
                      <a:pPr algn="ctr"/>
                      <a:r>
                        <a:rPr lang="en-US" sz="1600" b="1" dirty="0">
                          <a:solidFill>
                            <a:schemeClr val="bg1"/>
                          </a:solidFill>
                        </a:rPr>
                        <a:t>Recipient</a:t>
                      </a:r>
                    </a:p>
                  </a:txBody>
                  <a:tcPr marL="0" marR="0" marT="0" marB="0" anchor="ctr">
                    <a:solidFill>
                      <a:srgbClr val="A6DBD2">
                        <a:alpha val="0"/>
                      </a:srgbClr>
                    </a:solidFill>
                  </a:tcPr>
                </a:tc>
                <a:tc>
                  <a:txBody>
                    <a:bodyPr/>
                    <a:lstStyle/>
                    <a:p>
                      <a:pPr algn="ctr"/>
                      <a:r>
                        <a:rPr lang="en-US" sz="1600" b="1" dirty="0">
                          <a:solidFill>
                            <a:schemeClr val="bg1"/>
                          </a:solidFill>
                        </a:rPr>
                        <a:t>PC</a:t>
                      </a:r>
                    </a:p>
                  </a:txBody>
                  <a:tcPr marL="0" marR="0" marT="0" marB="0" anchor="ctr">
                    <a:solidFill>
                      <a:srgbClr val="A6DBD2">
                        <a:alpha val="0"/>
                      </a:srgbClr>
                    </a:solidFill>
                  </a:tcPr>
                </a:tc>
                <a:extLst>
                  <a:ext uri="{0D108BD9-81ED-4DB2-BD59-A6C34878D82A}">
                    <a16:rowId xmlns:a16="http://schemas.microsoft.com/office/drawing/2014/main" val="3691525485"/>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Establishment of Planning Council/Planning Body*</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rgbClr val="A6DBD2">
                        <a:alpha val="0"/>
                      </a:srgbClr>
                    </a:solidFill>
                  </a:tcPr>
                </a:tc>
                <a:tc>
                  <a:txBody>
                    <a:bodyPr/>
                    <a:lstStyle/>
                    <a:p>
                      <a:pPr algn="ctr"/>
                      <a:endParaRPr lang="en-US" dirty="0"/>
                    </a:p>
                  </a:txBody>
                  <a:tcPr marL="0" marR="0" marT="0" marB="0" anchor="ctr">
                    <a:solidFill>
                      <a:srgbClr val="A6DBD2">
                        <a:alpha val="0"/>
                      </a:srgbClr>
                    </a:solidFill>
                  </a:tcPr>
                </a:tc>
                <a:tc>
                  <a:txBody>
                    <a:bodyPr/>
                    <a:lstStyle/>
                    <a:p>
                      <a:pPr algn="ctr"/>
                      <a:endParaRPr lang="en-US" dirty="0"/>
                    </a:p>
                  </a:txBody>
                  <a:tcPr marL="0" marR="0" marT="0" marB="0" anchor="ctr">
                    <a:solidFill>
                      <a:srgbClr val="A6DBD2">
                        <a:alpha val="0"/>
                      </a:srgbClr>
                    </a:solidFill>
                  </a:tcPr>
                </a:tc>
                <a:tc>
                  <a:txBody>
                    <a:bodyPr/>
                    <a:lstStyle/>
                    <a:p>
                      <a:pPr algn="ctr"/>
                      <a:endParaRPr lang="en-US" dirty="0"/>
                    </a:p>
                  </a:txBody>
                  <a:tcPr marL="0" marR="0" marT="0" marB="0" anchor="ctr">
                    <a:solidFill>
                      <a:srgbClr val="A6DBD2">
                        <a:alpha val="0"/>
                      </a:srgbClr>
                    </a:solidFill>
                  </a:tcPr>
                </a:tc>
                <a:extLst>
                  <a:ext uri="{0D108BD9-81ED-4DB2-BD59-A6C34878D82A}">
                    <a16:rowId xmlns:a16="http://schemas.microsoft.com/office/drawing/2014/main" val="1993776730"/>
                  </a:ext>
                </a:extLst>
              </a:tr>
              <a:tr h="325546">
                <a:tc>
                  <a:txBody>
                    <a:bodyPr/>
                    <a:lstStyle/>
                    <a:p>
                      <a:r>
                        <a:rPr lang="en-US" sz="1600" b="1" dirty="0"/>
                        <a:t>Appointment of PC Members*</a:t>
                      </a:r>
                    </a:p>
                  </a:txBody>
                  <a:tcPr marR="0" marT="0" marB="0" anchor="ctr" horzOverflow="overflow">
                    <a:solidFill>
                      <a:srgbClr val="A6DBD2">
                        <a:alpha val="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marL="0" marR="0" marT="0" marB="0" anchor="ctr">
                    <a:solidFill>
                      <a:srgbClr val="A6DBD2">
                        <a:alpha val="0"/>
                      </a:srgbClr>
                    </a:solidFill>
                  </a:tcPr>
                </a:tc>
                <a:tc>
                  <a:txBody>
                    <a:bodyPr/>
                    <a:lstStyle/>
                    <a:p>
                      <a:pPr algn="ctr"/>
                      <a:endParaRPr lang="en-US" dirty="0"/>
                    </a:p>
                  </a:txBody>
                  <a:tcPr marL="0" marR="0" marT="0" marB="0" anchor="ctr">
                    <a:solidFill>
                      <a:srgbClr val="A6DBD2">
                        <a:alpha val="0"/>
                      </a:srgbClr>
                    </a:solidFill>
                  </a:tcPr>
                </a:tc>
                <a:tc>
                  <a:txBody>
                    <a:bodyPr/>
                    <a:lstStyle/>
                    <a:p>
                      <a:pPr algn="ctr"/>
                      <a:endParaRPr lang="en-US" dirty="0"/>
                    </a:p>
                  </a:txBody>
                  <a:tcPr marL="0" marR="0" marT="0" marB="0" anchor="ctr">
                    <a:solidFill>
                      <a:srgbClr val="A6DBD2">
                        <a:alpha val="0"/>
                      </a:srgbClr>
                    </a:solidFill>
                  </a:tcPr>
                </a:tc>
                <a:extLst>
                  <a:ext uri="{0D108BD9-81ED-4DB2-BD59-A6C34878D82A}">
                    <a16:rowId xmlns:a16="http://schemas.microsoft.com/office/drawing/2014/main" val="1818858843"/>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Needs Assessment</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rgbClr val="A6DBD2">
                        <a:alpha val="0"/>
                      </a:srgbClr>
                    </a:solidFill>
                  </a:tcPr>
                </a:tc>
                <a:tc>
                  <a:txBody>
                    <a:bodyPr/>
                    <a:lstStyle/>
                    <a:p>
                      <a:pPr algn="ctr"/>
                      <a:endParaRPr lang="en-US" dirty="0"/>
                    </a:p>
                  </a:txBody>
                  <a:tcPr marL="0" marR="0" marT="0" marB="0" anchor="ctr">
                    <a:solidFill>
                      <a:srgbClr val="A6DBD2">
                        <a:alpha val="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0"/>
                      </a:srgbClr>
                    </a:solidFill>
                  </a:tcPr>
                </a:tc>
                <a:extLst>
                  <a:ext uri="{0D108BD9-81ED-4DB2-BD59-A6C34878D82A}">
                    <a16:rowId xmlns:a16="http://schemas.microsoft.com/office/drawing/2014/main" val="3266112954"/>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Integrated/Comprehensive Planning</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rgbClr val="A6DBD2">
                        <a:alpha val="0"/>
                      </a:srgbClr>
                    </a:solidFill>
                  </a:tcPr>
                </a:tc>
                <a:tc>
                  <a:txBody>
                    <a:bodyPr/>
                    <a:lstStyle/>
                    <a:p>
                      <a:pPr algn="ctr"/>
                      <a:endParaRPr lang="en-US" dirty="0"/>
                    </a:p>
                  </a:txBody>
                  <a:tcPr marL="0" marR="0" marT="0" marB="0" anchor="ctr">
                    <a:solidFill>
                      <a:srgbClr val="A6DBD2">
                        <a:alpha val="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0"/>
                      </a:srgbClr>
                    </a:solidFill>
                  </a:tcPr>
                </a:tc>
                <a:extLst>
                  <a:ext uri="{0D108BD9-81ED-4DB2-BD59-A6C34878D82A}">
                    <a16:rowId xmlns:a16="http://schemas.microsoft.com/office/drawing/2014/main" val="4247559446"/>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Priority Setting*</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rgbClr val="A6DBD2">
                        <a:alpha val="0"/>
                      </a:srgbClr>
                    </a:solidFill>
                  </a:tcPr>
                </a:tc>
                <a:tc>
                  <a:txBody>
                    <a:bodyPr/>
                    <a:lstStyle/>
                    <a:p>
                      <a:pPr algn="ctr"/>
                      <a:endParaRPr lang="en-US" dirty="0"/>
                    </a:p>
                  </a:txBody>
                  <a:tcPr marL="0" marR="0" marT="0" marB="0" anchor="ctr">
                    <a:solidFill>
                      <a:srgbClr val="A6DBD2">
                        <a:alpha val="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0"/>
                      </a:srgbClr>
                    </a:solidFill>
                  </a:tcPr>
                </a:tc>
                <a:extLst>
                  <a:ext uri="{0D108BD9-81ED-4DB2-BD59-A6C34878D82A}">
                    <a16:rowId xmlns:a16="http://schemas.microsoft.com/office/drawing/2014/main" val="863614154"/>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Resource Allocation*</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rgbClr val="A6DBD2">
                        <a:alpha val="0"/>
                      </a:srgbClr>
                    </a:solidFill>
                  </a:tcPr>
                </a:tc>
                <a:tc>
                  <a:txBody>
                    <a:bodyPr/>
                    <a:lstStyle/>
                    <a:p>
                      <a:pPr algn="ctr"/>
                      <a:endParaRPr lang="en-US" dirty="0"/>
                    </a:p>
                  </a:txBody>
                  <a:tcPr marL="0" marR="0" marT="0" marB="0" anchor="ctr">
                    <a:solidFill>
                      <a:srgbClr val="A6DBD2">
                        <a:alpha val="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0"/>
                      </a:srgbClr>
                    </a:solidFill>
                  </a:tcPr>
                </a:tc>
                <a:extLst>
                  <a:ext uri="{0D108BD9-81ED-4DB2-BD59-A6C34878D82A}">
                    <a16:rowId xmlns:a16="http://schemas.microsoft.com/office/drawing/2014/main" val="3925213312"/>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Directives*</a:t>
                      </a:r>
                    </a:p>
                  </a:txBody>
                  <a:tcPr marR="0" marT="0" marB="0" anchor="ctr" horzOverflow="overflow">
                    <a:solidFill>
                      <a:srgbClr val="A6DBD2">
                        <a:alpha val="0"/>
                      </a:srgbClr>
                    </a:solidFill>
                  </a:tcPr>
                </a:tc>
                <a:tc>
                  <a:txBody>
                    <a:bodyPr/>
                    <a:lstStyle/>
                    <a:p>
                      <a:pPr algn="ctr"/>
                      <a:endParaRPr lang="en-US" dirty="0"/>
                    </a:p>
                  </a:txBody>
                  <a:tcPr marL="0" marR="0" marT="0" marB="0" anchor="ctr">
                    <a:solidFill>
                      <a:srgbClr val="A6DBD2">
                        <a:alpha val="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0"/>
                      </a:srgbClr>
                    </a:solidFill>
                  </a:tcPr>
                </a:tc>
                <a:extLst>
                  <a:ext uri="{0D108BD9-81ED-4DB2-BD59-A6C34878D82A}">
                    <a16:rowId xmlns:a16="http://schemas.microsoft.com/office/drawing/2014/main" val="3910931243"/>
                  </a:ext>
                </a:extLst>
              </a:tr>
              <a:tr h="32554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en-US" sz="1600" b="1" i="0" u="none" strike="noStrike" cap="none" normalizeH="0" baseline="0" dirty="0">
                          <a:ln>
                            <a:noFill/>
                          </a:ln>
                          <a:solidFill>
                            <a:schemeClr val="tx1"/>
                          </a:solidFill>
                          <a:effectLst/>
                          <a:latin typeface="Calibri" panose="020F0502020204030204" pitchFamily="34" charset="0"/>
                        </a:rPr>
                        <a:t>Procurement of Services*</a:t>
                      </a:r>
                      <a:endParaRPr lang="en-US" sz="1400" dirty="0"/>
                    </a:p>
                  </a:txBody>
                  <a:tcPr marR="0" marT="0" marB="0" anchor="ctr" horzOverflow="overflow">
                    <a:solidFill>
                      <a:srgbClr val="A6DBD2">
                        <a:alpha val="0"/>
                      </a:srgbClr>
                    </a:solidFill>
                  </a:tcPr>
                </a:tc>
                <a:tc>
                  <a:txBody>
                    <a:bodyPr/>
                    <a:lstStyle/>
                    <a:p>
                      <a:pPr algn="ctr"/>
                      <a:endParaRPr lang="en-US" dirty="0"/>
                    </a:p>
                  </a:txBody>
                  <a:tcPr marL="0" marR="0" marT="0" marB="0" anchor="ctr">
                    <a:solidFill>
                      <a:srgbClr val="A6DBD2">
                        <a:alpha val="0"/>
                      </a:srgbClr>
                    </a:solidFill>
                  </a:tcPr>
                </a:tc>
                <a:tc>
                  <a:txBody>
                    <a:body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0"/>
                      </a:srgbClr>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000000"/>
                        </a:solidFill>
                        <a:effectLst/>
                        <a:latin typeface="Calibri" panose="020F0502020204030204" pitchFamily="34" charset="0"/>
                      </a:endParaRPr>
                    </a:p>
                  </a:txBody>
                  <a:tcPr marL="0" marR="0" marT="0" marB="0" anchor="ctr" horzOverflow="overflow">
                    <a:solidFill>
                      <a:srgbClr val="A6DBD2">
                        <a:alpha val="0"/>
                      </a:srgbClr>
                    </a:solidFill>
                  </a:tcPr>
                </a:tc>
                <a:extLst>
                  <a:ext uri="{0D108BD9-81ED-4DB2-BD59-A6C34878D82A}">
                    <a16:rowId xmlns:a16="http://schemas.microsoft.com/office/drawing/2014/main" val="3579636420"/>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Contract Monitoring*</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rgbClr val="A6DBD2">
                        <a:alpha val="0"/>
                      </a:srgbClr>
                    </a:solidFill>
                  </a:tcPr>
                </a:tc>
                <a:tc>
                  <a:txBody>
                    <a:bodyPr/>
                    <a:lstStyle/>
                    <a:p>
                      <a:pPr algn="ctr"/>
                      <a:endParaRPr lang="en-US" dirty="0"/>
                    </a:p>
                  </a:txBody>
                  <a:tcPr marL="0" marR="0" marT="0" marB="0" anchor="ctr">
                    <a:solidFill>
                      <a:srgbClr val="A6DBD2">
                        <a:alpha val="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0"/>
                      </a:srgbClr>
                    </a:solidFill>
                  </a:tcPr>
                </a:tc>
                <a:extLst>
                  <a:ext uri="{0D108BD9-81ED-4DB2-BD59-A6C34878D82A}">
                    <a16:rowId xmlns:a16="http://schemas.microsoft.com/office/drawing/2014/main" val="1561257157"/>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Coordination of Services</a:t>
                      </a:r>
                    </a:p>
                  </a:txBody>
                  <a:tcPr marR="0" marT="0" marB="0" anchor="ctr" horzOverflow="overflow">
                    <a:solidFill>
                      <a:srgbClr val="A6DBD2">
                        <a:alpha val="0"/>
                      </a:srgbClr>
                    </a:solidFill>
                  </a:tcPr>
                </a:tc>
                <a:tc>
                  <a:txBody>
                    <a:bodyPr/>
                    <a:lstStyle/>
                    <a:p>
                      <a:pPr algn="ctr"/>
                      <a:endParaRPr lang="en-US" dirty="0"/>
                    </a:p>
                  </a:txBody>
                  <a:tcPr marL="0" marR="0" marT="0" marB="0" anchor="ctr">
                    <a:solidFill>
                      <a:srgbClr val="A6DBD2">
                        <a:alpha val="0"/>
                      </a:srgbClr>
                    </a:solidFill>
                  </a:tcPr>
                </a:tc>
                <a:tc>
                  <a:txBody>
                    <a:bodyPr/>
                    <a:lstStyle>
                      <a:lvl1pPr>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0"/>
                      </a:srgbClr>
                    </a:solidFill>
                  </a:tcPr>
                </a:tc>
                <a:extLst>
                  <a:ext uri="{0D108BD9-81ED-4DB2-BD59-A6C34878D82A}">
                    <a16:rowId xmlns:a16="http://schemas.microsoft.com/office/drawing/2014/main" val="2395244750"/>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Evaluation of Services</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rgbClr val="A6DBD2">
                        <a:alpha val="0"/>
                      </a:srgbClr>
                    </a:solidFill>
                  </a:tcPr>
                </a:tc>
                <a:tc>
                  <a:txBody>
                    <a:bodyPr/>
                    <a:lstStyle/>
                    <a:p>
                      <a:pPr algn="ctr"/>
                      <a:endParaRPr lang="en-US" dirty="0"/>
                    </a:p>
                  </a:txBody>
                  <a:tcPr marL="0" marR="0" marT="0" marB="0" anchor="ctr">
                    <a:solidFill>
                      <a:srgbClr val="A6DBD2">
                        <a:alpha val="0"/>
                      </a:srgbClr>
                    </a:solidFill>
                  </a:tcPr>
                </a:tc>
                <a:tc>
                  <a:txBody>
                    <a:bodyPr/>
                    <a:lstStyle>
                      <a:lvl1pPr>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0"/>
                      </a:srgbClr>
                    </a:solidFill>
                  </a:tcPr>
                </a:tc>
                <a:extLst>
                  <a:ext uri="{0D108BD9-81ED-4DB2-BD59-A6C34878D82A}">
                    <a16:rowId xmlns:a16="http://schemas.microsoft.com/office/drawing/2014/main" val="2879362699"/>
                  </a:ext>
                </a:extLst>
              </a:tr>
              <a:tr h="325546">
                <a:tc>
                  <a:txBody>
                    <a:body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Development of Service Standards</a:t>
                      </a:r>
                    </a:p>
                  </a:txBody>
                  <a:tcPr marR="0" marT="0" marB="0" anchor="ctr" horzOverflow="overflow">
                    <a:solidFill>
                      <a:srgbClr val="A6DBD2">
                        <a:alpha val="0"/>
                      </a:srgbClr>
                    </a:solidFill>
                  </a:tcPr>
                </a:tc>
                <a:tc>
                  <a:txBody>
                    <a:bodyPr/>
                    <a:lstStyle/>
                    <a:p>
                      <a:pPr algn="ctr"/>
                      <a:endParaRPr lang="en-US" dirty="0"/>
                    </a:p>
                  </a:txBody>
                  <a:tcPr marL="0" marR="0" marT="0" marB="0" anchor="ctr">
                    <a:solidFill>
                      <a:srgbClr val="A6DBD2">
                        <a:alpha val="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0"/>
                      </a:srgbClr>
                    </a:solidFill>
                  </a:tcPr>
                </a:tc>
                <a:tc>
                  <a:txBody>
                    <a:body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600" b="1"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0"/>
                      </a:srgbClr>
                    </a:solidFill>
                  </a:tcPr>
                </a:tc>
                <a:extLst>
                  <a:ext uri="{0D108BD9-81ED-4DB2-BD59-A6C34878D82A}">
                    <a16:rowId xmlns:a16="http://schemas.microsoft.com/office/drawing/2014/main" val="4236730901"/>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Clinical Quality Management</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rgbClr val="A6DBD2">
                        <a:alpha val="0"/>
                      </a:srgbClr>
                    </a:solidFill>
                  </a:tcPr>
                </a:tc>
                <a:tc>
                  <a:txBody>
                    <a:bodyPr/>
                    <a:lstStyle/>
                    <a:p>
                      <a:pPr algn="ctr"/>
                      <a:endParaRPr lang="en-US" dirty="0"/>
                    </a:p>
                  </a:txBody>
                  <a:tcPr marL="0" marR="0" marT="0" marB="0" anchor="ctr">
                    <a:solidFill>
                      <a:srgbClr val="A6DBD2">
                        <a:alpha val="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0"/>
                      </a:srgbClr>
                    </a:solidFill>
                  </a:tcPr>
                </a:tc>
                <a:extLst>
                  <a:ext uri="{0D108BD9-81ED-4DB2-BD59-A6C34878D82A}">
                    <a16:rowId xmlns:a16="http://schemas.microsoft.com/office/drawing/2014/main" val="3546973956"/>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Assessment of Efficiency of the Administrative Mechanism*</a:t>
                      </a:r>
                    </a:p>
                  </a:txBody>
                  <a:tcPr marR="0" marT="0" marB="0" anchor="ctr" horzOverflow="overflow">
                    <a:solidFill>
                      <a:srgbClr val="A6DBD2">
                        <a:alpha val="0"/>
                      </a:srgbClr>
                    </a:solidFill>
                  </a:tcPr>
                </a:tc>
                <a:tc>
                  <a:txBody>
                    <a:bodyPr/>
                    <a:lstStyle/>
                    <a:p>
                      <a:pPr algn="ctr"/>
                      <a:endParaRPr lang="en-US" dirty="0"/>
                    </a:p>
                  </a:txBody>
                  <a:tcPr marL="0" marR="0" marT="0" marB="0" anchor="ctr">
                    <a:solidFill>
                      <a:srgbClr val="A6DBD2">
                        <a:alpha val="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0"/>
                      </a:srgbClr>
                    </a:solidFill>
                  </a:tcPr>
                </a:tc>
                <a:extLst>
                  <a:ext uri="{0D108BD9-81ED-4DB2-BD59-A6C34878D82A}">
                    <a16:rowId xmlns:a16="http://schemas.microsoft.com/office/drawing/2014/main" val="4053599668"/>
                  </a:ext>
                </a:extLst>
              </a:tr>
              <a:tr h="325546">
                <a:tc>
                  <a:txBody>
                    <a:body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PC Operations &amp; Support</a:t>
                      </a:r>
                    </a:p>
                  </a:txBody>
                  <a:tcPr marR="0" marT="0" marB="0" anchor="ctr" horzOverflow="overflow">
                    <a:solidFill>
                      <a:srgbClr val="A6DBD2">
                        <a:alpha val="0"/>
                      </a:srgbClr>
                    </a:solidFill>
                  </a:tcPr>
                </a:tc>
                <a:tc>
                  <a:txBody>
                    <a:bodyPr/>
                    <a:lstStyle/>
                    <a:p>
                      <a:pPr algn="ctr"/>
                      <a:endParaRPr lang="en-US" dirty="0"/>
                    </a:p>
                  </a:txBody>
                  <a:tcPr marL="0" marR="0" marT="0" marB="0" anchor="ctr">
                    <a:solidFill>
                      <a:srgbClr val="A6DBD2">
                        <a:alpha val="0"/>
                      </a:srgb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900" b="1" dirty="0"/>
                    </a:p>
                  </a:txBody>
                  <a:tcPr marL="0" marR="0" marT="0" marB="0" anchor="ctr" horzOverflow="overflow">
                    <a:solidFill>
                      <a:srgbClr val="A6DBD2">
                        <a:alpha val="0"/>
                      </a:srgb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900" b="1" dirty="0"/>
                    </a:p>
                  </a:txBody>
                  <a:tcPr marL="0" marR="0" marT="0" marB="0" anchor="ctr" horzOverflow="overflow">
                    <a:solidFill>
                      <a:srgbClr val="A6DBD2">
                        <a:alpha val="0"/>
                      </a:srgbClr>
                    </a:solidFill>
                  </a:tcPr>
                </a:tc>
                <a:extLst>
                  <a:ext uri="{0D108BD9-81ED-4DB2-BD59-A6C34878D82A}">
                    <a16:rowId xmlns:a16="http://schemas.microsoft.com/office/drawing/2014/main" val="1968122227"/>
                  </a:ext>
                </a:extLst>
              </a:tr>
            </a:tbl>
          </a:graphicData>
        </a:graphic>
      </p:graphicFrame>
      <p:sp>
        <p:nvSpPr>
          <p:cNvPr id="4" name="Slide Number Placeholder 5">
            <a:extLst>
              <a:ext uri="{FF2B5EF4-FFF2-40B4-BE49-F238E27FC236}">
                <a16:creationId xmlns:a16="http://schemas.microsoft.com/office/drawing/2014/main" id="{8E76ABEB-CA64-B949-9EB4-F81F5EB5F68E}"/>
              </a:ext>
            </a:extLst>
          </p:cNvPr>
          <p:cNvSpPr txBox="1">
            <a:spLocks/>
          </p:cNvSpPr>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31</a:t>
            </a:fld>
            <a:endParaRPr lang="en-US" altLang="en-US" dirty="0"/>
          </a:p>
        </p:txBody>
      </p:sp>
    </p:spTree>
    <p:extLst>
      <p:ext uri="{BB962C8B-B14F-4D97-AF65-F5344CB8AC3E}">
        <p14:creationId xmlns:p14="http://schemas.microsoft.com/office/powerpoint/2010/main" val="40126181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Sum-Up </a:t>
            </a:r>
          </a:p>
        </p:txBody>
      </p:sp>
      <p:sp>
        <p:nvSpPr>
          <p:cNvPr id="3" name="Content Placeholder 2"/>
          <p:cNvSpPr>
            <a:spLocks noGrp="1"/>
          </p:cNvSpPr>
          <p:nvPr>
            <p:ph idx="1"/>
          </p:nvPr>
        </p:nvSpPr>
        <p:spPr/>
        <p:txBody>
          <a:bodyPr>
            <a:normAutofit/>
          </a:bodyPr>
          <a:lstStyle/>
          <a:p>
            <a:r>
              <a:rPr lang="en-US" sz="2400" dirty="0"/>
              <a:t>PC roles are determined by the legislation, with additional guidance from HRSA/HAB/DMHAP</a:t>
            </a:r>
          </a:p>
          <a:p>
            <a:r>
              <a:rPr lang="en-US" sz="2400" dirty="0"/>
              <a:t>PC has sole responsibility for priority setting and resource allocation and assessment of the administrative mechanism</a:t>
            </a:r>
          </a:p>
          <a:p>
            <a:r>
              <a:rPr lang="en-US" sz="2400" dirty="0"/>
              <a:t>Many tasks are shared with the recipient</a:t>
            </a:r>
          </a:p>
          <a:p>
            <a:r>
              <a:rPr lang="en-US" sz="2400" dirty="0"/>
              <a:t>Legislation forbids PC involvement in activities related to procurement and contract administration/monitoring</a:t>
            </a:r>
          </a:p>
          <a:p>
            <a:r>
              <a:rPr lang="en-US" sz="2400" dirty="0"/>
              <a:t>Programs and clients benefit when PC and recipient work together as partners </a:t>
            </a:r>
          </a:p>
          <a:p>
            <a:endParaRPr lang="en-US" sz="2400" dirty="0"/>
          </a:p>
        </p:txBody>
      </p:sp>
      <p:sp>
        <p:nvSpPr>
          <p:cNvPr id="5" name="Slide Number Placeholder 5">
            <a:extLst>
              <a:ext uri="{FF2B5EF4-FFF2-40B4-BE49-F238E27FC236}">
                <a16:creationId xmlns:a16="http://schemas.microsoft.com/office/drawing/2014/main" id="{8F5F574E-C078-9E42-B948-2CEA3525273B}"/>
              </a:ext>
            </a:extLst>
          </p:cNvPr>
          <p:cNvSpPr txBox="1">
            <a:spLocks/>
          </p:cNvSpPr>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32</a:t>
            </a:fld>
            <a:endParaRPr lang="en-US" altLang="en-US" dirty="0"/>
          </a:p>
        </p:txBody>
      </p:sp>
    </p:spTree>
    <p:extLst>
      <p:ext uri="{BB962C8B-B14F-4D97-AF65-F5344CB8AC3E}">
        <p14:creationId xmlns:p14="http://schemas.microsoft.com/office/powerpoint/2010/main" val="2462576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chor="t">
            <a:normAutofit/>
          </a:bodyPr>
          <a:lstStyle/>
          <a:p>
            <a:pPr lvl="0" algn="ctr"/>
            <a:r>
              <a:rPr lang="en-US" altLang="en-US" sz="2100" dirty="0"/>
              <a:t>Planning Council, Recipient, &amp; CEO (Chief Elected Official)</a:t>
            </a:r>
            <a:br>
              <a:rPr lang="en-US" altLang="en-US" sz="2100" dirty="0"/>
            </a:br>
            <a:r>
              <a:rPr lang="en-US" altLang="en-US" sz="2100" dirty="0"/>
              <a:t>Roles &amp; Responsibilities</a:t>
            </a:r>
            <a:endParaRPr lang="en-US" sz="2100" dirty="0"/>
          </a:p>
        </p:txBody>
      </p:sp>
      <p:graphicFrame>
        <p:nvGraphicFramePr>
          <p:cNvPr id="4" name="Content Placeholder 3" title="Planning Council, Planning Body, Recipient, and CEO Roles and Responsibilities"/>
          <p:cNvGraphicFramePr>
            <a:graphicFrameLocks noGrp="1"/>
          </p:cNvGraphicFramePr>
          <p:nvPr>
            <p:ph idx="4294967295"/>
            <p:extLst>
              <p:ext uri="{D42A27DB-BD31-4B8C-83A1-F6EECF244321}">
                <p14:modId xmlns:p14="http://schemas.microsoft.com/office/powerpoint/2010/main" val="1011711033"/>
              </p:ext>
            </p:extLst>
          </p:nvPr>
        </p:nvGraphicFramePr>
        <p:xfrm>
          <a:off x="431276" y="1012609"/>
          <a:ext cx="8229600" cy="5343741"/>
        </p:xfrm>
        <a:graphic>
          <a:graphicData uri="http://schemas.openxmlformats.org/drawingml/2006/table">
            <a:tbl>
              <a:tblPr firstRow="1" bandRow="1">
                <a:tableStyleId>{5940675A-B579-460E-94D1-54222C63F5DA}</a:tableStyleId>
              </a:tblPr>
              <a:tblGrid>
                <a:gridCol w="4900773">
                  <a:extLst>
                    <a:ext uri="{9D8B030D-6E8A-4147-A177-3AD203B41FA5}">
                      <a16:colId xmlns:a16="http://schemas.microsoft.com/office/drawing/2014/main" val="1891997526"/>
                    </a:ext>
                  </a:extLst>
                </a:gridCol>
                <a:gridCol w="1109609">
                  <a:extLst>
                    <a:ext uri="{9D8B030D-6E8A-4147-A177-3AD203B41FA5}">
                      <a16:colId xmlns:a16="http://schemas.microsoft.com/office/drawing/2014/main" val="3096869188"/>
                    </a:ext>
                  </a:extLst>
                </a:gridCol>
                <a:gridCol w="1109609">
                  <a:extLst>
                    <a:ext uri="{9D8B030D-6E8A-4147-A177-3AD203B41FA5}">
                      <a16:colId xmlns:a16="http://schemas.microsoft.com/office/drawing/2014/main" val="54045758"/>
                    </a:ext>
                  </a:extLst>
                </a:gridCol>
                <a:gridCol w="1109609">
                  <a:extLst>
                    <a:ext uri="{9D8B030D-6E8A-4147-A177-3AD203B41FA5}">
                      <a16:colId xmlns:a16="http://schemas.microsoft.com/office/drawing/2014/main" val="4071580110"/>
                    </a:ext>
                  </a:extLst>
                </a:gridCol>
              </a:tblGrid>
              <a:tr h="298417">
                <a:tc>
                  <a:txBody>
                    <a:bodyPr/>
                    <a:lstStyle/>
                    <a:p>
                      <a:r>
                        <a:rPr lang="en-US" sz="1600" b="1" dirty="0">
                          <a:solidFill>
                            <a:schemeClr val="bg1"/>
                          </a:solidFill>
                        </a:rPr>
                        <a:t>Task</a:t>
                      </a:r>
                    </a:p>
                  </a:txBody>
                  <a:tcPr marR="0" marT="0" marB="0" anchor="ctr">
                    <a:solidFill>
                      <a:schemeClr val="tx2"/>
                    </a:solidFill>
                  </a:tcPr>
                </a:tc>
                <a:tc>
                  <a:txBody>
                    <a:bodyPr/>
                    <a:lstStyle/>
                    <a:p>
                      <a:pPr algn="ctr"/>
                      <a:r>
                        <a:rPr lang="en-US" sz="1600" b="1" dirty="0">
                          <a:solidFill>
                            <a:schemeClr val="bg1"/>
                          </a:solidFill>
                        </a:rPr>
                        <a:t>CEO</a:t>
                      </a:r>
                    </a:p>
                  </a:txBody>
                  <a:tcPr marL="0" marR="0" marT="0" marB="0" anchor="ctr">
                    <a:solidFill>
                      <a:schemeClr val="tx2"/>
                    </a:solidFill>
                  </a:tcPr>
                </a:tc>
                <a:tc>
                  <a:txBody>
                    <a:bodyPr/>
                    <a:lstStyle/>
                    <a:p>
                      <a:pPr algn="ctr"/>
                      <a:r>
                        <a:rPr lang="en-US" sz="1600" b="1" dirty="0">
                          <a:solidFill>
                            <a:schemeClr val="bg1"/>
                          </a:solidFill>
                        </a:rPr>
                        <a:t>Recipient</a:t>
                      </a:r>
                    </a:p>
                  </a:txBody>
                  <a:tcPr marL="0" marR="0" marT="0" marB="0" anchor="ctr">
                    <a:solidFill>
                      <a:schemeClr val="tx2"/>
                    </a:solidFill>
                  </a:tcPr>
                </a:tc>
                <a:tc>
                  <a:txBody>
                    <a:bodyPr/>
                    <a:lstStyle/>
                    <a:p>
                      <a:pPr algn="ctr"/>
                      <a:r>
                        <a:rPr lang="en-US" sz="1600" b="1" dirty="0">
                          <a:solidFill>
                            <a:schemeClr val="bg1"/>
                          </a:solidFill>
                        </a:rPr>
                        <a:t>PC</a:t>
                      </a:r>
                    </a:p>
                  </a:txBody>
                  <a:tcPr marL="0" marR="0" marT="0" marB="0" anchor="ctr">
                    <a:solidFill>
                      <a:schemeClr val="tx2"/>
                    </a:solidFill>
                  </a:tcPr>
                </a:tc>
                <a:extLst>
                  <a:ext uri="{0D108BD9-81ED-4DB2-BD59-A6C34878D82A}">
                    <a16:rowId xmlns:a16="http://schemas.microsoft.com/office/drawing/2014/main" val="3691525485"/>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Establishment of Planning Council*</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chemeClr val="bg1"/>
                    </a:solidFill>
                  </a:tcPr>
                </a:tc>
                <a:tc>
                  <a:txBody>
                    <a:bodyPr/>
                    <a:lstStyle/>
                    <a:p>
                      <a:pPr algn="ctr"/>
                      <a:r>
                        <a:rPr lang="en-US" dirty="0">
                          <a:sym typeface="Wingdings" panose="05000000000000000000" pitchFamily="2" charset="2"/>
                        </a:rPr>
                        <a:t></a:t>
                      </a:r>
                      <a:endParaRPr lang="en-US" dirty="0"/>
                    </a:p>
                  </a:txBody>
                  <a:tcPr marL="0" marR="0" marT="0" marB="0" anchor="ctr">
                    <a:solidFill>
                      <a:schemeClr val="bg1"/>
                    </a:solidFill>
                  </a:tcPr>
                </a:tc>
                <a:tc>
                  <a:txBody>
                    <a:bodyPr/>
                    <a:lstStyle/>
                    <a:p>
                      <a:pPr algn="ctr"/>
                      <a:endParaRPr lang="en-US" dirty="0"/>
                    </a:p>
                  </a:txBody>
                  <a:tcPr marL="0" marR="0" marT="0" marB="0" anchor="ctr">
                    <a:solidFill>
                      <a:srgbClr val="A6DBD2">
                        <a:alpha val="50000"/>
                      </a:srgbClr>
                    </a:solidFill>
                  </a:tcPr>
                </a:tc>
                <a:tc>
                  <a:txBody>
                    <a:bodyPr/>
                    <a:lstStyle/>
                    <a:p>
                      <a:pPr algn="ctr"/>
                      <a:endParaRPr lang="en-US" dirty="0"/>
                    </a:p>
                  </a:txBody>
                  <a:tcPr marL="0" marR="0" marT="0" marB="0" anchor="ctr">
                    <a:solidFill>
                      <a:srgbClr val="A6DBD2">
                        <a:alpha val="50000"/>
                      </a:srgbClr>
                    </a:solidFill>
                  </a:tcPr>
                </a:tc>
                <a:extLst>
                  <a:ext uri="{0D108BD9-81ED-4DB2-BD59-A6C34878D82A}">
                    <a16:rowId xmlns:a16="http://schemas.microsoft.com/office/drawing/2014/main" val="1993776730"/>
                  </a:ext>
                </a:extLst>
              </a:tr>
              <a:tr h="325546">
                <a:tc>
                  <a:txBody>
                    <a:bodyPr/>
                    <a:lstStyle/>
                    <a:p>
                      <a:r>
                        <a:rPr lang="en-US" sz="1600" b="1" dirty="0"/>
                        <a:t>Appointment of PC Members*</a:t>
                      </a:r>
                    </a:p>
                  </a:txBody>
                  <a:tcPr marR="0" marT="0" marB="0" anchor="ctr" horzOverflow="overflow">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txBody>
                  <a:tcPr marL="0" marR="0" marT="0" marB="0" anchor="ctr">
                    <a:solidFill>
                      <a:schemeClr val="bg1"/>
                    </a:solidFill>
                  </a:tcPr>
                </a:tc>
                <a:tc>
                  <a:txBody>
                    <a:bodyPr/>
                    <a:lstStyle/>
                    <a:p>
                      <a:pPr algn="ctr"/>
                      <a:endParaRPr lang="en-US" dirty="0"/>
                    </a:p>
                  </a:txBody>
                  <a:tcPr marL="0" marR="0" marT="0" marB="0" anchor="ctr">
                    <a:solidFill>
                      <a:srgbClr val="A6DBD2">
                        <a:alpha val="50000"/>
                      </a:srgbClr>
                    </a:solidFill>
                  </a:tcPr>
                </a:tc>
                <a:tc>
                  <a:txBody>
                    <a:bodyPr/>
                    <a:lstStyle/>
                    <a:p>
                      <a:pPr algn="ctr"/>
                      <a:endParaRPr lang="en-US" dirty="0"/>
                    </a:p>
                  </a:txBody>
                  <a:tcPr marL="0" marR="0" marT="0" marB="0" anchor="ctr">
                    <a:solidFill>
                      <a:srgbClr val="A6DBD2">
                        <a:alpha val="50000"/>
                      </a:srgbClr>
                    </a:solidFill>
                  </a:tcPr>
                </a:tc>
                <a:extLst>
                  <a:ext uri="{0D108BD9-81ED-4DB2-BD59-A6C34878D82A}">
                    <a16:rowId xmlns:a16="http://schemas.microsoft.com/office/drawing/2014/main" val="1818858843"/>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Needs Assessment</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chemeClr val="bg1"/>
                    </a:solidFill>
                  </a:tcPr>
                </a:tc>
                <a:tc>
                  <a:txBody>
                    <a:bodyPr/>
                    <a:lstStyle/>
                    <a:p>
                      <a:pPr algn="ctr"/>
                      <a:endParaRPr lang="en-US" dirty="0"/>
                    </a:p>
                  </a:txBody>
                  <a:tcPr marL="0" marR="0" marT="0" marB="0" anchor="ctr">
                    <a:solidFill>
                      <a:srgbClr val="A6DBD2">
                        <a:alpha val="5000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3266112954"/>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Integrated/Comprehensive Planning</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chemeClr val="bg1"/>
                    </a:solidFill>
                  </a:tcPr>
                </a:tc>
                <a:tc>
                  <a:txBody>
                    <a:bodyPr/>
                    <a:lstStyle/>
                    <a:p>
                      <a:pPr algn="ctr"/>
                      <a:endParaRPr lang="en-US" dirty="0"/>
                    </a:p>
                  </a:txBody>
                  <a:tcPr marL="0" marR="0" marT="0" marB="0" anchor="ctr">
                    <a:solidFill>
                      <a:srgbClr val="A6DBD2">
                        <a:alpha val="5000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4247559446"/>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Priority Setting*</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chemeClr val="bg1"/>
                    </a:solidFill>
                  </a:tcPr>
                </a:tc>
                <a:tc>
                  <a:txBody>
                    <a:bodyPr/>
                    <a:lstStyle/>
                    <a:p>
                      <a:pPr algn="ctr"/>
                      <a:endParaRPr lang="en-US" dirty="0"/>
                    </a:p>
                  </a:txBody>
                  <a:tcPr marL="0" marR="0" marT="0" marB="0" anchor="ctr">
                    <a:solidFill>
                      <a:srgbClr val="A6DBD2">
                        <a:alpha val="5000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5000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863614154"/>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Resource Allocation*</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chemeClr val="bg1"/>
                    </a:solidFill>
                  </a:tcPr>
                </a:tc>
                <a:tc>
                  <a:txBody>
                    <a:bodyPr/>
                    <a:lstStyle/>
                    <a:p>
                      <a:pPr algn="ctr"/>
                      <a:endParaRPr lang="en-US" dirty="0"/>
                    </a:p>
                  </a:txBody>
                  <a:tcPr marL="0" marR="0" marT="0" marB="0" anchor="ctr">
                    <a:solidFill>
                      <a:srgbClr val="A6DBD2">
                        <a:alpha val="5000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a:ln>
                            <a:noFill/>
                          </a:ln>
                          <a:solidFill>
                            <a:schemeClr val="tx1"/>
                          </a:solidFill>
                          <a:effectLst/>
                          <a:latin typeface="Calibri" panose="020F0502020204030204" pitchFamily="34" charset="0"/>
                        </a:rPr>
                        <a:t> </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5000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3925213312"/>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Directives*</a:t>
                      </a:r>
                    </a:p>
                  </a:txBody>
                  <a:tcPr marR="0" marT="0" marB="0" anchor="ctr" horzOverflow="overflow">
                    <a:solidFill>
                      <a:schemeClr val="bg1"/>
                    </a:solidFill>
                  </a:tcPr>
                </a:tc>
                <a:tc>
                  <a:txBody>
                    <a:bodyPr/>
                    <a:lstStyle/>
                    <a:p>
                      <a:pPr algn="ctr"/>
                      <a:endParaRPr lang="en-US" dirty="0"/>
                    </a:p>
                  </a:txBody>
                  <a:tcPr marL="0" marR="0" marT="0" marB="0" anchor="ctr">
                    <a:solidFill>
                      <a:srgbClr val="A6DBD2">
                        <a:alpha val="5000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a:ln>
                            <a:noFill/>
                          </a:ln>
                          <a:solidFill>
                            <a:schemeClr val="tx1"/>
                          </a:solidFill>
                          <a:effectLst/>
                          <a:latin typeface="Calibri" panose="020F0502020204030204" pitchFamily="34" charset="0"/>
                        </a:rPr>
                        <a:t> </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5000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3910931243"/>
                  </a:ext>
                </a:extLst>
              </a:tr>
              <a:tr h="32554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en-US" sz="1600" b="1" i="0" u="none" strike="noStrike" cap="none" normalizeH="0" baseline="0" dirty="0">
                          <a:ln>
                            <a:noFill/>
                          </a:ln>
                          <a:solidFill>
                            <a:schemeClr val="tx1"/>
                          </a:solidFill>
                          <a:effectLst/>
                          <a:latin typeface="Calibri" panose="020F0502020204030204" pitchFamily="34" charset="0"/>
                        </a:rPr>
                        <a:t>Procurement of Services*</a:t>
                      </a:r>
                      <a:endParaRPr lang="en-US" sz="1400" dirty="0"/>
                    </a:p>
                  </a:txBody>
                  <a:tcPr marR="0" marT="0" marB="0" anchor="ctr" horzOverflow="overflow">
                    <a:solidFill>
                      <a:schemeClr val="bg1"/>
                    </a:solidFill>
                  </a:tcPr>
                </a:tc>
                <a:tc>
                  <a:txBody>
                    <a:bodyPr/>
                    <a:lstStyle/>
                    <a:p>
                      <a:pPr algn="ctr"/>
                      <a:endParaRPr lang="en-US" dirty="0"/>
                    </a:p>
                  </a:txBody>
                  <a:tcPr marL="0" marR="0" marT="0" marB="0" anchor="ctr">
                    <a:solidFill>
                      <a:srgbClr val="A6DBD2">
                        <a:alpha val="50000"/>
                      </a:srgbClr>
                    </a:solidFill>
                  </a:tcPr>
                </a:tc>
                <a:tc>
                  <a:txBody>
                    <a:body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000000"/>
                        </a:solidFill>
                        <a:effectLst/>
                        <a:latin typeface="Calibri" panose="020F0502020204030204" pitchFamily="34" charset="0"/>
                      </a:endParaRPr>
                    </a:p>
                  </a:txBody>
                  <a:tcPr marL="0" marR="0" marT="0" marB="0" anchor="ctr" horzOverflow="overflow">
                    <a:solidFill>
                      <a:srgbClr val="A6DBD2">
                        <a:alpha val="50000"/>
                      </a:srgbClr>
                    </a:solidFill>
                  </a:tcPr>
                </a:tc>
                <a:extLst>
                  <a:ext uri="{0D108BD9-81ED-4DB2-BD59-A6C34878D82A}">
                    <a16:rowId xmlns:a16="http://schemas.microsoft.com/office/drawing/2014/main" val="3579636420"/>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Contract Monitoring*</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chemeClr val="bg1"/>
                    </a:solidFill>
                  </a:tcPr>
                </a:tc>
                <a:tc>
                  <a:txBody>
                    <a:bodyPr/>
                    <a:lstStyle/>
                    <a:p>
                      <a:pPr algn="ctr"/>
                      <a:endParaRPr lang="en-US" dirty="0"/>
                    </a:p>
                  </a:txBody>
                  <a:tcPr marL="0" marR="0" marT="0" marB="0" anchor="ctr">
                    <a:solidFill>
                      <a:srgbClr val="A6DBD2">
                        <a:alpha val="5000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 </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rgbClr val="A6DBD2">
                        <a:alpha val="50000"/>
                      </a:srgbClr>
                    </a:solidFill>
                  </a:tcPr>
                </a:tc>
                <a:extLst>
                  <a:ext uri="{0D108BD9-81ED-4DB2-BD59-A6C34878D82A}">
                    <a16:rowId xmlns:a16="http://schemas.microsoft.com/office/drawing/2014/main" val="1561257157"/>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Coordination of Services</a:t>
                      </a:r>
                    </a:p>
                  </a:txBody>
                  <a:tcPr marR="0" marT="0" marB="0" anchor="ctr" horzOverflow="overflow">
                    <a:solidFill>
                      <a:schemeClr val="bg1"/>
                    </a:solidFill>
                  </a:tcPr>
                </a:tc>
                <a:tc>
                  <a:txBody>
                    <a:bodyPr/>
                    <a:lstStyle/>
                    <a:p>
                      <a:pPr algn="ctr"/>
                      <a:endParaRPr lang="en-US" dirty="0"/>
                    </a:p>
                  </a:txBody>
                  <a:tcPr marL="0" marR="0" marT="0" marB="0" anchor="ctr">
                    <a:solidFill>
                      <a:srgbClr val="A6DBD2">
                        <a:alpha val="50000"/>
                      </a:srgbClr>
                    </a:solidFill>
                  </a:tcPr>
                </a:tc>
                <a:tc>
                  <a:txBody>
                    <a:bodyPr/>
                    <a:lstStyle>
                      <a:lvl1pPr>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2395244750"/>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Evaluation of Services</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chemeClr val="bg1"/>
                    </a:solidFill>
                  </a:tcPr>
                </a:tc>
                <a:tc>
                  <a:txBody>
                    <a:bodyPr/>
                    <a:lstStyle/>
                    <a:p>
                      <a:pPr algn="ctr"/>
                      <a:endParaRPr lang="en-US" dirty="0"/>
                    </a:p>
                  </a:txBody>
                  <a:tcPr marL="0" marR="0" marT="0" marB="0" anchor="ctr">
                    <a:solidFill>
                      <a:srgbClr val="A6DBD2">
                        <a:alpha val="50000"/>
                      </a:srgbClr>
                    </a:solidFill>
                  </a:tcPr>
                </a:tc>
                <a:tc>
                  <a:txBody>
                    <a:bodyPr/>
                    <a:lstStyle>
                      <a:lvl1pPr>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Optional</a:t>
                      </a:r>
                    </a:p>
                  </a:txBody>
                  <a:tcPr marL="0" marR="0" marT="0" marB="0" anchor="ctr" horzOverflow="overflow">
                    <a:solidFill>
                      <a:schemeClr val="bg1"/>
                    </a:solidFill>
                  </a:tcPr>
                </a:tc>
                <a:extLst>
                  <a:ext uri="{0D108BD9-81ED-4DB2-BD59-A6C34878D82A}">
                    <a16:rowId xmlns:a16="http://schemas.microsoft.com/office/drawing/2014/main" val="2879362699"/>
                  </a:ext>
                </a:extLst>
              </a:tr>
              <a:tr h="325546">
                <a:tc>
                  <a:txBody>
                    <a:body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Development of Service Standards</a:t>
                      </a:r>
                    </a:p>
                  </a:txBody>
                  <a:tcPr marR="0" marT="0" marB="0" anchor="ctr" horzOverflow="overflow">
                    <a:solidFill>
                      <a:schemeClr val="bg1"/>
                    </a:solidFill>
                  </a:tcPr>
                </a:tc>
                <a:tc>
                  <a:txBody>
                    <a:bodyPr/>
                    <a:lstStyle/>
                    <a:p>
                      <a:pPr algn="ctr"/>
                      <a:endParaRPr lang="en-US" dirty="0"/>
                    </a:p>
                  </a:txBody>
                  <a:tcPr marL="0" marR="0" marT="0" marB="0" anchor="ctr">
                    <a:solidFill>
                      <a:srgbClr val="A6DBD2">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6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600" b="1"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4236730901"/>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rPr>
                        <a:t>Clinical Quality Management</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R="0" marT="0" marB="0" anchor="ctr" horzOverflow="overflow">
                    <a:solidFill>
                      <a:schemeClr val="bg1"/>
                    </a:solidFill>
                  </a:tcPr>
                </a:tc>
                <a:tc>
                  <a:txBody>
                    <a:bodyPr/>
                    <a:lstStyle/>
                    <a:p>
                      <a:pPr algn="ctr"/>
                      <a:endParaRPr lang="en-US" dirty="0"/>
                    </a:p>
                  </a:txBody>
                  <a:tcPr marL="0" marR="0" marT="0" marB="0" anchor="ctr">
                    <a:solidFill>
                      <a:srgbClr val="A6DBD2">
                        <a:alpha val="5000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Contributes</a:t>
                      </a: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3546973956"/>
                  </a:ext>
                </a:extLst>
              </a:tr>
              <a:tr h="325546">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Assessment of Efficiency of the Administrative Mechanism*</a:t>
                      </a:r>
                    </a:p>
                  </a:txBody>
                  <a:tcPr marR="0" marT="0" marB="0" anchor="ctr" horzOverflow="overflow">
                    <a:solidFill>
                      <a:schemeClr val="bg1"/>
                    </a:solidFill>
                  </a:tcPr>
                </a:tc>
                <a:tc>
                  <a:txBody>
                    <a:bodyPr/>
                    <a:lstStyle/>
                    <a:p>
                      <a:pPr algn="ctr"/>
                      <a:endParaRPr lang="en-US" dirty="0"/>
                    </a:p>
                  </a:txBody>
                  <a:tcPr marL="0" marR="0" marT="0" marB="0" anchor="ctr">
                    <a:solidFill>
                      <a:srgbClr val="A6DBD2">
                        <a:alpha val="50000"/>
                      </a:srgbClr>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kumimoji="0" lang="en-US" altLang="en-US" sz="1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solidFill>
                      <a:schemeClr val="bg1"/>
                    </a:solidFill>
                  </a:tcPr>
                </a:tc>
                <a:extLst>
                  <a:ext uri="{0D108BD9-81ED-4DB2-BD59-A6C34878D82A}">
                    <a16:rowId xmlns:a16="http://schemas.microsoft.com/office/drawing/2014/main" val="4053599668"/>
                  </a:ext>
                </a:extLst>
              </a:tr>
              <a:tr h="325546">
                <a:tc>
                  <a:txBody>
                    <a:body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PC Operations &amp; Support</a:t>
                      </a:r>
                    </a:p>
                  </a:txBody>
                  <a:tcPr marR="0" marT="0" marB="0" anchor="ctr" horzOverflow="overflow">
                    <a:solidFill>
                      <a:schemeClr val="bg1"/>
                    </a:solidFill>
                  </a:tcPr>
                </a:tc>
                <a:tc>
                  <a:txBody>
                    <a:bodyPr/>
                    <a:lstStyle/>
                    <a:p>
                      <a:pPr algn="ctr"/>
                      <a:endParaRPr lang="en-US" dirty="0"/>
                    </a:p>
                  </a:txBody>
                  <a:tcPr marL="0" marR="0" marT="0" marB="0" anchor="ctr">
                    <a:solidFill>
                      <a:srgbClr val="A6DBD2">
                        <a:alpha val="50000"/>
                      </a:srgb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lang="en-US" sz="1900" b="1" dirty="0"/>
                    </a:p>
                  </a:txBody>
                  <a:tcPr marL="0" marR="0" marT="0" marB="0" anchor="ctr" horzOverflow="overflow">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1900" b="1" i="0" u="none" strike="noStrike" cap="none" normalizeH="0" baseline="0" dirty="0">
                          <a:ln>
                            <a:noFill/>
                          </a:ln>
                          <a:solidFill>
                            <a:schemeClr val="tx1"/>
                          </a:solidFill>
                          <a:effectLst/>
                          <a:latin typeface="Calibri" panose="020F0502020204030204" pitchFamily="34" charset="0"/>
                          <a:sym typeface="Wingdings 2" panose="05020102010507070707" pitchFamily="18" charset="2"/>
                        </a:rPr>
                        <a:t></a:t>
                      </a:r>
                      <a:endParaRPr lang="en-US" sz="1900" b="1" dirty="0"/>
                    </a:p>
                  </a:txBody>
                  <a:tcPr marL="0" marR="0" marT="0" marB="0" anchor="ctr" horzOverflow="overflow">
                    <a:solidFill>
                      <a:schemeClr val="bg1"/>
                    </a:solidFill>
                  </a:tcPr>
                </a:tc>
                <a:extLst>
                  <a:ext uri="{0D108BD9-81ED-4DB2-BD59-A6C34878D82A}">
                    <a16:rowId xmlns:a16="http://schemas.microsoft.com/office/drawing/2014/main" val="1968122227"/>
                  </a:ext>
                </a:extLst>
              </a:tr>
            </a:tbl>
          </a:graphicData>
        </a:graphic>
      </p:graphicFrame>
      <p:sp>
        <p:nvSpPr>
          <p:cNvPr id="5" name="TextBox 4"/>
          <p:cNvSpPr txBox="1"/>
          <p:nvPr/>
        </p:nvSpPr>
        <p:spPr>
          <a:xfrm>
            <a:off x="431276" y="6412468"/>
            <a:ext cx="8229600" cy="369332"/>
          </a:xfrm>
          <a:prstGeom prst="rect">
            <a:avLst/>
          </a:prstGeom>
          <a:noFill/>
        </p:spPr>
        <p:txBody>
          <a:bodyPr wrap="square" rtlCol="0">
            <a:spAutoFit/>
          </a:bodyPr>
          <a:lstStyle/>
          <a:p>
            <a:r>
              <a:rPr lang="en-US" altLang="en-US" sz="1800" dirty="0">
                <a:latin typeface="+mn-lt"/>
              </a:rPr>
              <a:t>*Sole responsibility of one entity</a:t>
            </a:r>
            <a:r>
              <a:rPr lang="en-US" altLang="en-US" sz="1200" dirty="0">
                <a:latin typeface="+mn-lt"/>
              </a:rPr>
              <a:t>	</a:t>
            </a:r>
            <a:endParaRPr lang="en-US" sz="1200" dirty="0"/>
          </a:p>
        </p:txBody>
      </p:sp>
      <p:sp>
        <p:nvSpPr>
          <p:cNvPr id="6" name="Slide Number Placeholder 3"/>
          <p:cNvSpPr>
            <a:spLocks noGrp="1"/>
          </p:cNvSpPr>
          <p:nvPr>
            <p:ph type="sldNum" sz="quarter" idx="12"/>
          </p:nvPr>
        </p:nvSpPr>
        <p:spPr>
          <a:xfrm>
            <a:off x="708660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4</a:t>
            </a:fld>
            <a:endParaRPr lang="en-US" altLang="en-US" dirty="0"/>
          </a:p>
        </p:txBody>
      </p:sp>
    </p:spTree>
    <p:extLst>
      <p:ext uri="{BB962C8B-B14F-4D97-AF65-F5344CB8AC3E}">
        <p14:creationId xmlns:p14="http://schemas.microsoft.com/office/powerpoint/2010/main" val="997925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6DBD2">
            <a:alpha val="5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32F91-5CAD-43D4-A714-745B2FB7C392}"/>
              </a:ext>
            </a:extLst>
          </p:cNvPr>
          <p:cNvSpPr>
            <a:spLocks noGrp="1"/>
          </p:cNvSpPr>
          <p:nvPr>
            <p:ph type="title"/>
          </p:nvPr>
        </p:nvSpPr>
        <p:spPr>
          <a:xfrm>
            <a:off x="1524000" y="274638"/>
            <a:ext cx="7162800" cy="1143000"/>
          </a:xfrm>
        </p:spPr>
        <p:txBody>
          <a:bodyPr/>
          <a:lstStyle/>
          <a:p>
            <a:r>
              <a:rPr lang="en-US" dirty="0"/>
              <a:t>Quick Activity: Review of the Matrix</a:t>
            </a:r>
          </a:p>
        </p:txBody>
      </p:sp>
      <p:pic>
        <p:nvPicPr>
          <p:cNvPr id="5" name="Picture 4">
            <a:extLst>
              <a:ext uri="{FF2B5EF4-FFF2-40B4-BE49-F238E27FC236}">
                <a16:creationId xmlns:a16="http://schemas.microsoft.com/office/drawing/2014/main" id="{F95655C6-1BB1-444D-BACA-3787986DA2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24"/>
            <a:ext cx="1754965" cy="1169976"/>
          </a:xfrm>
          <a:prstGeom prst="rect">
            <a:avLst/>
          </a:prstGeom>
        </p:spPr>
      </p:pic>
      <p:sp>
        <p:nvSpPr>
          <p:cNvPr id="3" name="Content Placeholder 2">
            <a:extLst>
              <a:ext uri="{FF2B5EF4-FFF2-40B4-BE49-F238E27FC236}">
                <a16:creationId xmlns:a16="http://schemas.microsoft.com/office/drawing/2014/main" id="{3409056B-73FA-45C1-BA51-3DC15665603A}"/>
              </a:ext>
            </a:extLst>
          </p:cNvPr>
          <p:cNvSpPr>
            <a:spLocks noGrp="1"/>
          </p:cNvSpPr>
          <p:nvPr>
            <p:ph idx="1"/>
          </p:nvPr>
        </p:nvSpPr>
        <p:spPr/>
        <p:txBody>
          <a:bodyPr/>
          <a:lstStyle/>
          <a:p>
            <a:pPr marL="0" indent="0">
              <a:buNone/>
            </a:pPr>
            <a:r>
              <a:rPr lang="en-US" dirty="0"/>
              <a:t>Looking at the matrix:</a:t>
            </a:r>
          </a:p>
          <a:p>
            <a:pPr marL="514350" indent="-514350">
              <a:buFont typeface="+mj-lt"/>
              <a:buAutoNum type="arabicPeriod"/>
            </a:pPr>
            <a:r>
              <a:rPr lang="en-US" dirty="0"/>
              <a:t>Which roles and responsibilities do you feel you understand best?</a:t>
            </a:r>
          </a:p>
          <a:p>
            <a:pPr marL="514350" indent="-514350">
              <a:buFont typeface="+mj-lt"/>
              <a:buAutoNum type="arabicPeriod"/>
            </a:pPr>
            <a:r>
              <a:rPr lang="en-US" dirty="0"/>
              <a:t>Which roles do you think are most complicated to carry out?</a:t>
            </a:r>
          </a:p>
          <a:p>
            <a:pPr marL="514350" indent="-514350">
              <a:buFont typeface="+mj-lt"/>
              <a:buAutoNum type="arabicPeriod"/>
            </a:pPr>
            <a:r>
              <a:rPr lang="en-US" dirty="0"/>
              <a:t>Which do you most need to know more about, in order to carry out your responsibilities as a PC member?</a:t>
            </a:r>
          </a:p>
          <a:p>
            <a:endParaRPr lang="en-US" dirty="0"/>
          </a:p>
        </p:txBody>
      </p:sp>
      <p:sp>
        <p:nvSpPr>
          <p:cNvPr id="4" name="Slide Number Placeholder 3">
            <a:extLst>
              <a:ext uri="{FF2B5EF4-FFF2-40B4-BE49-F238E27FC236}">
                <a16:creationId xmlns:a16="http://schemas.microsoft.com/office/drawing/2014/main" id="{B90D2BF0-1EE1-384F-A240-4DFB1BD1E1F1}"/>
              </a:ext>
            </a:extLst>
          </p:cNvPr>
          <p:cNvSpPr txBox="1">
            <a:spLocks/>
          </p:cNvSpPr>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5</a:t>
            </a:fld>
            <a:endParaRPr lang="en-US" altLang="en-US" dirty="0"/>
          </a:p>
        </p:txBody>
      </p:sp>
    </p:spTree>
    <p:extLst>
      <p:ext uri="{BB962C8B-B14F-4D97-AF65-F5344CB8AC3E}">
        <p14:creationId xmlns:p14="http://schemas.microsoft.com/office/powerpoint/2010/main" val="3232796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Flow of RWHAP Part A </a:t>
            </a:r>
            <a:br>
              <a:rPr lang="en-US" altLang="en-US" dirty="0"/>
            </a:br>
            <a:r>
              <a:rPr lang="en-US" altLang="en-US" dirty="0"/>
              <a:t>Decision Making &amp; Funds</a:t>
            </a:r>
            <a:endParaRPr lang="en-US" dirty="0"/>
          </a:p>
        </p:txBody>
      </p:sp>
      <p:pic>
        <p:nvPicPr>
          <p:cNvPr id="6" name="Picture 3" descr="Flow chart that illustrates how Ryan White HIV/AIDS Program Part A decisions are mde and funds are distributed. HRSA/HAB releases funds to the CEO of the EMA or TGA. The CEO  distributes funds to the Recipient or Administrative Agent and establishes a Planning Council to make decisions about how to spend those funds. The Planning Council tells the Recipient or Administrative Agent how to spend the funds. The Recipient or Adminstrative Agent distributes funds to Subrecipients. The Subrecipients provide services to People Living with HIV." title="Flow of RWHAP Part A Decision Making and Funds"/>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457200" y="533400"/>
            <a:ext cx="82296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5030788" y="4419600"/>
            <a:ext cx="380841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charset="0"/>
              <a:buChar char="•"/>
              <a:defRPr sz="2800">
                <a:solidFill>
                  <a:schemeClr val="tx1"/>
                </a:solidFill>
                <a:latin typeface="Calibri" pitchFamily="34" charset="0"/>
              </a:defRPr>
            </a:lvl1pPr>
            <a:lvl2pPr marL="742950" indent="-285750">
              <a:spcBef>
                <a:spcPct val="20000"/>
              </a:spcBef>
              <a:buClr>
                <a:schemeClr val="accent1"/>
              </a:buClr>
              <a:buFont typeface="Arial" charset="0"/>
              <a:buChar char="–"/>
              <a:defRPr sz="2400">
                <a:solidFill>
                  <a:schemeClr val="tx1"/>
                </a:solidFill>
                <a:latin typeface="Calibri" pitchFamily="34" charset="0"/>
              </a:defRPr>
            </a:lvl2pPr>
            <a:lvl3pPr marL="1143000" indent="-228600">
              <a:spcBef>
                <a:spcPct val="20000"/>
              </a:spcBef>
              <a:buClr>
                <a:schemeClr val="accent1"/>
              </a:buClr>
              <a:buFont typeface="Arial" charset="0"/>
              <a:buChar char="•"/>
              <a:defRPr sz="2000">
                <a:solidFill>
                  <a:schemeClr val="tx1"/>
                </a:solidFill>
                <a:latin typeface="Calibri" pitchFamily="34" charset="0"/>
              </a:defRPr>
            </a:lvl3pPr>
            <a:lvl4pPr marL="1600200" indent="-228600">
              <a:spcBef>
                <a:spcPct val="20000"/>
              </a:spcBef>
              <a:buClr>
                <a:schemeClr val="accent1"/>
              </a:buClr>
              <a:buFont typeface="Arial" charset="0"/>
              <a:buChar char="–"/>
              <a:defRPr>
                <a:solidFill>
                  <a:schemeClr val="tx1"/>
                </a:solidFill>
                <a:latin typeface="Calibri" pitchFamily="34" charset="0"/>
              </a:defRPr>
            </a:lvl4pPr>
            <a:lvl5pPr marL="2057400" indent="-228600">
              <a:spcBef>
                <a:spcPct val="20000"/>
              </a:spcBef>
              <a:buClr>
                <a:schemeClr val="accent1"/>
              </a:buClr>
              <a:buFont typeface="Arial" charset="0"/>
              <a:buChar char="»"/>
              <a:defRPr>
                <a:solidFill>
                  <a:schemeClr val="tx1"/>
                </a:solidFill>
                <a:latin typeface="Calibri" pitchFamily="34" charset="0"/>
              </a:defRPr>
            </a:lvl5pPr>
            <a:lvl6pPr marL="2514600" indent="-228600" eaLnBrk="0" fontAlgn="base" hangingPunct="0">
              <a:spcBef>
                <a:spcPct val="20000"/>
              </a:spcBef>
              <a:spcAft>
                <a:spcPct val="0"/>
              </a:spcAft>
              <a:buClr>
                <a:schemeClr val="accent1"/>
              </a:buClr>
              <a:buFont typeface="Arial" charset="0"/>
              <a:buChar char="»"/>
              <a:defRPr>
                <a:solidFill>
                  <a:schemeClr val="tx1"/>
                </a:solidFill>
                <a:latin typeface="Calibri" pitchFamily="34" charset="0"/>
              </a:defRPr>
            </a:lvl6pPr>
            <a:lvl7pPr marL="2971800" indent="-228600" eaLnBrk="0" fontAlgn="base" hangingPunct="0">
              <a:spcBef>
                <a:spcPct val="20000"/>
              </a:spcBef>
              <a:spcAft>
                <a:spcPct val="0"/>
              </a:spcAft>
              <a:buClr>
                <a:schemeClr val="accent1"/>
              </a:buClr>
              <a:buFont typeface="Arial" charset="0"/>
              <a:buChar char="»"/>
              <a:defRPr>
                <a:solidFill>
                  <a:schemeClr val="tx1"/>
                </a:solidFill>
                <a:latin typeface="Calibri" pitchFamily="34" charset="0"/>
              </a:defRPr>
            </a:lvl7pPr>
            <a:lvl8pPr marL="3429000" indent="-228600" eaLnBrk="0" fontAlgn="base" hangingPunct="0">
              <a:spcBef>
                <a:spcPct val="20000"/>
              </a:spcBef>
              <a:spcAft>
                <a:spcPct val="0"/>
              </a:spcAft>
              <a:buClr>
                <a:schemeClr val="accent1"/>
              </a:buClr>
              <a:buFont typeface="Arial" charset="0"/>
              <a:buChar char="»"/>
              <a:defRPr>
                <a:solidFill>
                  <a:schemeClr val="tx1"/>
                </a:solidFill>
                <a:latin typeface="Calibri" pitchFamily="34" charset="0"/>
              </a:defRPr>
            </a:lvl8pPr>
            <a:lvl9pPr marL="3886200" indent="-228600" eaLnBrk="0" fontAlgn="base" hangingPunct="0">
              <a:spcBef>
                <a:spcPct val="20000"/>
              </a:spcBef>
              <a:spcAft>
                <a:spcPct val="0"/>
              </a:spcAft>
              <a:buClr>
                <a:schemeClr val="accent1"/>
              </a:buClr>
              <a:buFont typeface="Arial" charset="0"/>
              <a:buChar char="»"/>
              <a:defRPr>
                <a:solidFill>
                  <a:schemeClr val="tx1"/>
                </a:solidFill>
                <a:latin typeface="Calibri" pitchFamily="34" charset="0"/>
              </a:defRPr>
            </a:lvl9pPr>
          </a:lstStyle>
          <a:p>
            <a:pPr>
              <a:spcBef>
                <a:spcPct val="0"/>
              </a:spcBef>
              <a:buClrTx/>
              <a:buFontTx/>
              <a:buNone/>
              <a:defRPr/>
            </a:pPr>
            <a:r>
              <a:rPr lang="en-US" altLang="en-US" sz="2000" dirty="0">
                <a:latin typeface="+mj-lt"/>
                <a:cs typeface="Arial" charset="0"/>
              </a:rPr>
              <a:t>Planning council sets priorities, allocates resources, and gives directives to recipient on how best to meet these priorities</a:t>
            </a:r>
          </a:p>
        </p:txBody>
      </p:sp>
      <p:sp>
        <p:nvSpPr>
          <p:cNvPr id="5" name="Slide Number Placeholder 3">
            <a:extLst>
              <a:ext uri="{FF2B5EF4-FFF2-40B4-BE49-F238E27FC236}">
                <a16:creationId xmlns:a16="http://schemas.microsoft.com/office/drawing/2014/main" id="{6845AC2C-602F-0B40-A456-4025E6BF7BCC}"/>
              </a:ext>
            </a:extLst>
          </p:cNvPr>
          <p:cNvSpPr txBox="1">
            <a:spLocks/>
          </p:cNvSpPr>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6</a:t>
            </a:fld>
            <a:endParaRPr lang="en-US" altLang="en-US" dirty="0"/>
          </a:p>
        </p:txBody>
      </p:sp>
    </p:spTree>
    <p:extLst>
      <p:ext uri="{BB962C8B-B14F-4D97-AF65-F5344CB8AC3E}">
        <p14:creationId xmlns:p14="http://schemas.microsoft.com/office/powerpoint/2010/main" val="785587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noChangeArrowheads="1"/>
          </p:cNvSpPr>
          <p:nvPr>
            <p:ph type="title"/>
          </p:nvPr>
        </p:nvSpPr>
        <p:spPr/>
        <p:txBody>
          <a:bodyPr/>
          <a:lstStyle/>
          <a:p>
            <a:r>
              <a:rPr lang="en-US" altLang="en-US" dirty="0"/>
              <a:t>Planning Council Formation and Membership</a:t>
            </a:r>
          </a:p>
        </p:txBody>
      </p:sp>
      <p:sp>
        <p:nvSpPr>
          <p:cNvPr id="66563" name="Rectangle 3"/>
          <p:cNvSpPr>
            <a:spLocks noGrp="1" noChangeArrowheads="1"/>
          </p:cNvSpPr>
          <p:nvPr>
            <p:ph idx="1"/>
          </p:nvPr>
        </p:nvSpPr>
        <p:spPr>
          <a:xfrm>
            <a:off x="457200" y="1736724"/>
            <a:ext cx="8229600" cy="4968876"/>
          </a:xfrm>
        </p:spPr>
        <p:txBody>
          <a:bodyPr>
            <a:normAutofit fontScale="92500" lnSpcReduction="20000"/>
          </a:bodyPr>
          <a:lstStyle/>
          <a:p>
            <a:pPr>
              <a:lnSpc>
                <a:spcPct val="110000"/>
              </a:lnSpc>
            </a:pPr>
            <a:r>
              <a:rPr lang="en-US" altLang="en-US" dirty="0"/>
              <a:t>Chief Elected Official (CEO) establishes the PC</a:t>
            </a:r>
          </a:p>
          <a:p>
            <a:pPr>
              <a:lnSpc>
                <a:spcPct val="110000"/>
              </a:lnSpc>
            </a:pPr>
            <a:r>
              <a:rPr lang="en-US" altLang="en-US" dirty="0"/>
              <a:t>CEO appoints all members from applicants provided through the PC’s open nominations process</a:t>
            </a:r>
          </a:p>
          <a:p>
            <a:pPr>
              <a:lnSpc>
                <a:spcPct val="110000"/>
              </a:lnSpc>
            </a:pPr>
            <a:r>
              <a:rPr lang="en-US" altLang="en-US" dirty="0"/>
              <a:t>Membership must meet legislative requirements:</a:t>
            </a:r>
          </a:p>
          <a:p>
            <a:pPr lvl="1">
              <a:lnSpc>
                <a:spcPct val="110000"/>
              </a:lnSpc>
            </a:pPr>
            <a:r>
              <a:rPr lang="en-US" altLang="en-US" dirty="0"/>
              <a:t> </a:t>
            </a:r>
            <a:r>
              <a:rPr lang="en-US" altLang="en-US" sz="2600" dirty="0"/>
              <a:t>Representation (legislatively required categories)</a:t>
            </a:r>
          </a:p>
          <a:p>
            <a:pPr lvl="1">
              <a:lnSpc>
                <a:spcPct val="110000"/>
              </a:lnSpc>
            </a:pPr>
            <a:r>
              <a:rPr lang="en-US" altLang="en-US" sz="2600" dirty="0"/>
              <a:t> 33% unaffiliated consumers of Ryan White HIV/AIDS   Program(RWHAP) Part A services</a:t>
            </a:r>
          </a:p>
          <a:p>
            <a:pPr lvl="1">
              <a:lnSpc>
                <a:spcPct val="110000"/>
              </a:lnSpc>
            </a:pPr>
            <a:r>
              <a:rPr lang="en-US" altLang="en-US" sz="2600" dirty="0"/>
              <a:t> Reflectiveness of the epidemic in the EMA/TGA</a:t>
            </a:r>
          </a:p>
          <a:p>
            <a:pPr>
              <a:lnSpc>
                <a:spcPct val="110000"/>
              </a:lnSpc>
            </a:pPr>
            <a:r>
              <a:rPr lang="en-US" altLang="en-US" dirty="0"/>
              <a:t>Recipient not involved in membership selection</a:t>
            </a:r>
          </a:p>
          <a:p>
            <a:pPr>
              <a:lnSpc>
                <a:spcPct val="110000"/>
              </a:lnSpc>
            </a:pPr>
            <a:r>
              <a:rPr lang="en-US" altLang="en-US" dirty="0"/>
              <a:t>Bylaws may call for a recipient representative on the PC</a:t>
            </a:r>
          </a:p>
          <a:p>
            <a:pPr>
              <a:lnSpc>
                <a:spcPct val="110000"/>
              </a:lnSpc>
            </a:pPr>
            <a:r>
              <a:rPr lang="en-US" altLang="en-US" dirty="0"/>
              <a:t>PC may not be chaired solely by an employee of the recipient</a:t>
            </a:r>
          </a:p>
          <a:p>
            <a:endParaRPr lang="en-US" altLang="en-US" dirty="0"/>
          </a:p>
          <a:p>
            <a:endParaRPr lang="en-US" altLang="en-US" dirty="0"/>
          </a:p>
        </p:txBody>
      </p:sp>
      <p:sp>
        <p:nvSpPr>
          <p:cNvPr id="4" name="Slide Number Placeholder 3">
            <a:extLst>
              <a:ext uri="{FF2B5EF4-FFF2-40B4-BE49-F238E27FC236}">
                <a16:creationId xmlns:a16="http://schemas.microsoft.com/office/drawing/2014/main" id="{9EA063A5-F1EC-9548-A55A-A7A82D6F58D3}"/>
              </a:ext>
            </a:extLst>
          </p:cNvPr>
          <p:cNvSpPr txBox="1">
            <a:spLocks/>
          </p:cNvSpPr>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7</a:t>
            </a:fld>
            <a:endParaRPr lang="en-US" altLang="en-US" dirty="0"/>
          </a:p>
        </p:txBody>
      </p:sp>
    </p:spTree>
    <p:extLst>
      <p:ext uri="{BB962C8B-B14F-4D97-AF65-F5344CB8AC3E}">
        <p14:creationId xmlns:p14="http://schemas.microsoft.com/office/powerpoint/2010/main" val="2597594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Expectations: Needs Assessment</a:t>
            </a:r>
          </a:p>
        </p:txBody>
      </p:sp>
      <p:sp>
        <p:nvSpPr>
          <p:cNvPr id="72707" name="Content Placeholder 2"/>
          <p:cNvSpPr>
            <a:spLocks noGrp="1"/>
          </p:cNvSpPr>
          <p:nvPr>
            <p:ph idx="1"/>
          </p:nvPr>
        </p:nvSpPr>
        <p:spPr/>
        <p:txBody>
          <a:bodyPr/>
          <a:lstStyle/>
          <a:p>
            <a:pPr marL="274320" indent="-274320">
              <a:spcAft>
                <a:spcPts val="600"/>
              </a:spcAft>
            </a:pPr>
            <a:r>
              <a:rPr lang="en-US" altLang="en-US" dirty="0"/>
              <a:t>Determine what services are needed, what services are being provided, and what service gaps exist, overall and for particular populations, both in and out of care</a:t>
            </a:r>
          </a:p>
          <a:p>
            <a:pPr marL="274320" indent="-274320"/>
            <a:r>
              <a:rPr lang="en-US" altLang="en-US" dirty="0"/>
              <a:t>Includes obtaining input from people living with HIV (PLWH) on service needs and gaps</a:t>
            </a:r>
          </a:p>
        </p:txBody>
      </p:sp>
      <p:sp>
        <p:nvSpPr>
          <p:cNvPr id="5" name="Slide Number Placeholder 3"/>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8</a:t>
            </a:fld>
            <a:endParaRPr lang="en-US" altLang="en-US" dirty="0"/>
          </a:p>
        </p:txBody>
      </p:sp>
    </p:spTree>
    <p:extLst>
      <p:ext uri="{BB962C8B-B14F-4D97-AF65-F5344CB8AC3E}">
        <p14:creationId xmlns:p14="http://schemas.microsoft.com/office/powerpoint/2010/main" val="458800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Needs Assessment</a:t>
            </a:r>
          </a:p>
        </p:txBody>
      </p:sp>
      <p:sp>
        <p:nvSpPr>
          <p:cNvPr id="74755" name="Content Placeholder 2"/>
          <p:cNvSpPr>
            <a:spLocks noGrp="1"/>
          </p:cNvSpPr>
          <p:nvPr>
            <p:ph idx="1"/>
          </p:nvPr>
        </p:nvSpPr>
        <p:spPr/>
        <p:txBody>
          <a:bodyPr>
            <a:normAutofit lnSpcReduction="10000"/>
          </a:bodyPr>
          <a:lstStyle/>
          <a:p>
            <a:pPr marL="274320" indent="-274320">
              <a:spcBef>
                <a:spcPts val="1200"/>
              </a:spcBef>
            </a:pPr>
            <a:r>
              <a:rPr lang="en-US" altLang="en-US" sz="2400" dirty="0"/>
              <a:t>Epidemiological (epi) profile of HIV and AIDS cases and trends</a:t>
            </a:r>
          </a:p>
          <a:p>
            <a:pPr marL="274320" indent="-274320">
              <a:spcBef>
                <a:spcPts val="1200"/>
              </a:spcBef>
            </a:pPr>
            <a:r>
              <a:rPr lang="en-US" altLang="en-US" sz="2400" dirty="0"/>
              <a:t>Estimate &amp; characteristics of PLWH with unmet need –</a:t>
            </a:r>
            <a:br>
              <a:rPr lang="en-US" altLang="en-US" sz="2400" dirty="0"/>
            </a:br>
            <a:r>
              <a:rPr lang="en-US" altLang="en-US" sz="2400" dirty="0"/>
              <a:t>PLWH who know their status but are not in care</a:t>
            </a:r>
          </a:p>
          <a:p>
            <a:pPr marL="274320" indent="-274320">
              <a:spcBef>
                <a:spcPts val="1200"/>
              </a:spcBef>
            </a:pPr>
            <a:r>
              <a:rPr lang="en-US" altLang="en-US" sz="2400" dirty="0"/>
              <a:t>Estimate &amp; characteristics of individuals with HIV who are unaware of their status</a:t>
            </a:r>
          </a:p>
          <a:p>
            <a:pPr marL="274320" indent="-274320">
              <a:spcBef>
                <a:spcPts val="1200"/>
              </a:spcBef>
            </a:pPr>
            <a:r>
              <a:rPr lang="en-US" altLang="en-US" sz="2400" dirty="0"/>
              <a:t>Service needs &amp; barriers for PLWH in and out of care</a:t>
            </a:r>
          </a:p>
          <a:p>
            <a:pPr marL="274320" indent="-274320">
              <a:spcBef>
                <a:spcPts val="1200"/>
              </a:spcBef>
            </a:pPr>
            <a:r>
              <a:rPr lang="en-US" altLang="en-US" sz="2400" dirty="0"/>
              <a:t>Existing system of care including a resource inventory and profile of provider capacity &amp; capability </a:t>
            </a:r>
          </a:p>
          <a:p>
            <a:pPr marL="274320" indent="-274320">
              <a:spcBef>
                <a:spcPts val="1200"/>
              </a:spcBef>
            </a:pPr>
            <a:r>
              <a:rPr lang="en-US" altLang="en-US" sz="2400" dirty="0"/>
              <a:t>Assessment of service needs, gaps, and disparities in access to services, based on all needs assessment data</a:t>
            </a:r>
          </a:p>
        </p:txBody>
      </p:sp>
      <p:sp>
        <p:nvSpPr>
          <p:cNvPr id="5" name="Slide Number Placeholder 3"/>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9</a:t>
            </a:fld>
            <a:endParaRPr lang="en-US" altLang="en-US" dirty="0"/>
          </a:p>
        </p:txBody>
      </p:sp>
    </p:spTree>
    <p:extLst>
      <p:ext uri="{BB962C8B-B14F-4D97-AF65-F5344CB8AC3E}">
        <p14:creationId xmlns:p14="http://schemas.microsoft.com/office/powerpoint/2010/main" val="4251494960"/>
      </p:ext>
    </p:extLst>
  </p:cSld>
  <p:clrMapOvr>
    <a:masterClrMapping/>
  </p:clrMapOvr>
</p:sld>
</file>

<file path=ppt/theme/theme1.xml><?xml version="1.0" encoding="utf-8"?>
<a:theme xmlns:a="http://schemas.openxmlformats.org/drawingml/2006/main" name="CHATT-TrainingGuide">
  <a:themeElements>
    <a:clrScheme name="Custom 4">
      <a:dk1>
        <a:srgbClr val="313534"/>
      </a:dk1>
      <a:lt1>
        <a:srgbClr val="FFFFFF"/>
      </a:lt1>
      <a:dk2>
        <a:srgbClr val="69726F"/>
      </a:dk2>
      <a:lt2>
        <a:srgbClr val="E0E9E7"/>
      </a:lt2>
      <a:accent1>
        <a:srgbClr val="08B89D"/>
      </a:accent1>
      <a:accent2>
        <a:srgbClr val="08B89C"/>
      </a:accent2>
      <a:accent3>
        <a:srgbClr val="A7DAD2"/>
      </a:accent3>
      <a:accent4>
        <a:srgbClr val="F15F43"/>
      </a:accent4>
      <a:accent5>
        <a:srgbClr val="BF2524"/>
      </a:accent5>
      <a:accent6>
        <a:srgbClr val="F15F43"/>
      </a:accent6>
      <a:hlink>
        <a:srgbClr val="BF2625"/>
      </a:hlink>
      <a:folHlink>
        <a:srgbClr val="F15F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ATT-TrainingGuide" id="{9994C9A5-EDA4-4A9D-9539-CA8D1B216CD8}" vid="{2304C67C-1C25-4CC7-975A-0E7ED678A6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CHATT-TrainingGuide</Template>
  <TotalTime>8067</TotalTime>
  <Words>2797</Words>
  <Application>Microsoft Macintosh PowerPoint</Application>
  <PresentationFormat>On-screen Show (4:3)</PresentationFormat>
  <Paragraphs>320</Paragraphs>
  <Slides>32</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Times New Roman</vt:lpstr>
      <vt:lpstr>Wingdings</vt:lpstr>
      <vt:lpstr>Wingdings 2</vt:lpstr>
      <vt:lpstr>CHATT-TrainingGuide</vt:lpstr>
      <vt:lpstr>Planning Council and Recipient Roles and Responsibilities</vt:lpstr>
      <vt:lpstr>Training Objectives</vt:lpstr>
      <vt:lpstr>Topics</vt:lpstr>
      <vt:lpstr>Planning Council, Recipient, &amp; CEO (Chief Elected Official) Roles &amp; Responsibilities</vt:lpstr>
      <vt:lpstr>Quick Activity: Review of the Matrix</vt:lpstr>
      <vt:lpstr>Flow of RWHAP Part A  Decision Making &amp; Funds</vt:lpstr>
      <vt:lpstr>Planning Council Formation and Membership</vt:lpstr>
      <vt:lpstr>Expectations: Needs Assessment</vt:lpstr>
      <vt:lpstr>Components of Needs Assessment</vt:lpstr>
      <vt:lpstr>Needs Assessment</vt:lpstr>
      <vt:lpstr>Quick Discussion : Needs Assessment</vt:lpstr>
      <vt:lpstr>Integrated/Comprehensive Planning</vt:lpstr>
      <vt:lpstr>Integrated/Comprehensive Planning (cont.)</vt:lpstr>
      <vt:lpstr>Priority Setting and Resource Allocation (PSRA)</vt:lpstr>
      <vt:lpstr>Priority Setting</vt:lpstr>
      <vt:lpstr>Directives</vt:lpstr>
      <vt:lpstr>Quick Scenario: Directives</vt:lpstr>
      <vt:lpstr>Examples of Directives</vt:lpstr>
      <vt:lpstr>Resource Allocation</vt:lpstr>
      <vt:lpstr>Reallocation</vt:lpstr>
      <vt:lpstr>Quick Scenario: Resource Allocations</vt:lpstr>
      <vt:lpstr>Coordination of Services</vt:lpstr>
      <vt:lpstr>Procurement</vt:lpstr>
      <vt:lpstr>Contract Monitoring</vt:lpstr>
      <vt:lpstr>Legislative Requirements  to Prevent PC Conflict of Interest </vt:lpstr>
      <vt:lpstr>Clinical Quality Management </vt:lpstr>
      <vt:lpstr>Quick Scenario: Quality Management</vt:lpstr>
      <vt:lpstr>Cost-Effectiveness  and Outcomes Evaluation</vt:lpstr>
      <vt:lpstr>Assessment of the Efficiency of the Administrative Mechanism (AAM)</vt:lpstr>
      <vt:lpstr>                                  Review Activity: Fill in the Matrix</vt:lpstr>
      <vt:lpstr>PowerPoint Presentation</vt:lpstr>
      <vt:lpstr>Sum-Up </vt:lpstr>
    </vt:vector>
  </TitlesOfParts>
  <Company>John Snow Inc.</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JSI</dc:creator>
  <cp:lastModifiedBy>Amanda MacEvitt</cp:lastModifiedBy>
  <cp:revision>290</cp:revision>
  <cp:lastPrinted>2020-02-28T22:18:25Z</cp:lastPrinted>
  <dcterms:created xsi:type="dcterms:W3CDTF">2018-02-12T17:54:35Z</dcterms:created>
  <dcterms:modified xsi:type="dcterms:W3CDTF">2021-01-22T18:24:13Z</dcterms:modified>
</cp:coreProperties>
</file>