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32"/>
  </p:notesMasterIdLst>
  <p:sldIdLst>
    <p:sldId id="285" r:id="rId3"/>
    <p:sldId id="286" r:id="rId4"/>
    <p:sldId id="287" r:id="rId5"/>
    <p:sldId id="288" r:id="rId6"/>
    <p:sldId id="289" r:id="rId7"/>
    <p:sldId id="290" r:id="rId8"/>
    <p:sldId id="291" r:id="rId9"/>
    <p:sldId id="292" r:id="rId10"/>
    <p:sldId id="258"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3440" autoAdjust="0"/>
  </p:normalViewPr>
  <p:slideViewPr>
    <p:cSldViewPr snapToGrid="0">
      <p:cViewPr varScale="1">
        <p:scale>
          <a:sx n="121" d="100"/>
          <a:sy n="121" d="100"/>
        </p:scale>
        <p:origin x="-864"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notesMaster" Target="notesMasters/notesMaster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7AF44B-2597-42DF-86A8-F4926673DE27}" type="datetimeFigureOut">
              <a:rPr lang="en-US" smtClean="0"/>
              <a:t>2/19/20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A90C93-C3A6-4D27-9AA1-822D6F77DAD3}" type="slidenum">
              <a:rPr lang="en-US" smtClean="0"/>
              <a:t>‹#›</a:t>
            </a:fld>
            <a:endParaRPr lang="en-US"/>
          </a:p>
        </p:txBody>
      </p:sp>
    </p:spTree>
    <p:extLst>
      <p:ext uri="{BB962C8B-B14F-4D97-AF65-F5344CB8AC3E}">
        <p14:creationId xmlns:p14="http://schemas.microsoft.com/office/powerpoint/2010/main" val="2141704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C95FA7AF-EDBC-4C26-AEAB-D0FE4E76C836}"/>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49AC926-9D40-4CC1-ACAC-B9D986063DF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10242" name="Rectangle 2">
            <a:extLst>
              <a:ext uri="{FF2B5EF4-FFF2-40B4-BE49-F238E27FC236}">
                <a16:creationId xmlns="" xmlns:a16="http://schemas.microsoft.com/office/drawing/2014/main" id="{5666589D-2CD9-4B97-B7BC-9BF3D86F8D73}"/>
              </a:ext>
            </a:extLst>
          </p:cNvPr>
          <p:cNvSpPr>
            <a:spLocks noGrp="1" noRot="1" noChangeAspect="1" noChangeArrowheads="1" noTextEdit="1"/>
          </p:cNvSpPr>
          <p:nvPr>
            <p:ph type="sldImg"/>
          </p:nvPr>
        </p:nvSpPr>
        <p:spPr>
          <a:ln/>
        </p:spPr>
      </p:sp>
      <p:sp>
        <p:nvSpPr>
          <p:cNvPr id="10243" name="Rectangle 3">
            <a:extLst>
              <a:ext uri="{FF2B5EF4-FFF2-40B4-BE49-F238E27FC236}">
                <a16:creationId xmlns="" xmlns:a16="http://schemas.microsoft.com/office/drawing/2014/main" id="{1A13BFE0-2CC4-4C01-AD7A-2C042A8EAFF5}"/>
              </a:ext>
            </a:extLst>
          </p:cNvPr>
          <p:cNvSpPr>
            <a:spLocks noGrp="1" noChangeArrowheads="1"/>
          </p:cNvSpPr>
          <p:nvPr>
            <p:ph type="body" idx="1"/>
          </p:nvPr>
        </p:nvSpPr>
        <p:spPr/>
        <p:txBody>
          <a:bodyPr/>
          <a:lstStyle/>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3987130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Review </a:t>
            </a:r>
            <a:r>
              <a:rPr lang="en-US" dirty="0" smtClean="0"/>
              <a:t>the slide</a:t>
            </a:r>
            <a:r>
              <a:rPr lang="en-US" dirty="0"/>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Ask</a:t>
            </a:r>
            <a:r>
              <a:rPr lang="en-US" sz="1200" kern="1200" dirty="0">
                <a:solidFill>
                  <a:schemeClr val="tx1"/>
                </a:solidFill>
                <a:effectLst/>
                <a:latin typeface="+mn-lt"/>
                <a:ea typeface="+mn-ea"/>
                <a:cs typeface="+mn-cs"/>
              </a:rPr>
              <a:t>, ”Why are these boundaries important and necessary, in general and specially for CHWs?”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Write </a:t>
            </a:r>
            <a:r>
              <a:rPr lang="en-US" sz="1200" kern="1200" dirty="0">
                <a:solidFill>
                  <a:schemeClr val="tx1"/>
                </a:solidFill>
                <a:effectLst/>
                <a:latin typeface="+mn-lt"/>
                <a:ea typeface="+mn-ea"/>
                <a:cs typeface="+mn-cs"/>
              </a:rPr>
              <a:t>responses on flip chart sheets – each type of boundary could be on its own sheet. </a:t>
            </a:r>
          </a:p>
          <a:p>
            <a:endParaRPr lang="en-US" dirty="0"/>
          </a:p>
        </p:txBody>
      </p:sp>
    </p:spTree>
    <p:extLst>
      <p:ext uri="{BB962C8B-B14F-4D97-AF65-F5344CB8AC3E}">
        <p14:creationId xmlns:p14="http://schemas.microsoft.com/office/powerpoint/2010/main" val="4128751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Review </a:t>
            </a:r>
            <a:r>
              <a:rPr lang="en-US" dirty="0" smtClean="0"/>
              <a:t>the slide</a:t>
            </a:r>
            <a:r>
              <a:rPr lang="en-US" dirty="0"/>
              <a:t>. </a:t>
            </a:r>
          </a:p>
        </p:txBody>
      </p:sp>
    </p:spTree>
    <p:extLst>
      <p:ext uri="{BB962C8B-B14F-4D97-AF65-F5344CB8AC3E}">
        <p14:creationId xmlns:p14="http://schemas.microsoft.com/office/powerpoint/2010/main" val="4116311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sz="1200" u="none" kern="1200" dirty="0">
                <a:solidFill>
                  <a:schemeClr val="tx1"/>
                </a:solidFill>
                <a:effectLst/>
                <a:latin typeface="+mn-lt"/>
                <a:ea typeface="+mn-ea"/>
                <a:cs typeface="+mn-cs"/>
              </a:rPr>
              <a:t>Let’s look at an example of a physical boundary that was addressed in supervision. </a:t>
            </a:r>
          </a:p>
          <a:p>
            <a:r>
              <a:rPr lang="en-US" sz="1200" u="none" kern="1200" dirty="0">
                <a:solidFill>
                  <a:schemeClr val="tx1"/>
                </a:solidFill>
                <a:effectLst/>
                <a:latin typeface="+mn-lt"/>
                <a:ea typeface="+mn-ea"/>
                <a:cs typeface="+mn-cs"/>
              </a:rPr>
              <a:t> </a:t>
            </a:r>
          </a:p>
          <a:p>
            <a:r>
              <a:rPr lang="en-US" sz="1200" u="none" kern="1200" dirty="0" smtClean="0">
                <a:solidFill>
                  <a:schemeClr val="tx1"/>
                </a:solidFill>
                <a:effectLst/>
                <a:latin typeface="+mn-lt"/>
                <a:ea typeface="+mn-ea"/>
                <a:cs typeface="+mn-cs"/>
              </a:rPr>
              <a:t>Talking points</a:t>
            </a:r>
            <a:r>
              <a:rPr lang="en-US" sz="1200" u="none"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When </a:t>
            </a:r>
            <a:r>
              <a:rPr lang="en-US" sz="1200" kern="1200" dirty="0">
                <a:solidFill>
                  <a:schemeClr val="tx1"/>
                </a:solidFill>
                <a:effectLst/>
                <a:latin typeface="+mn-lt"/>
                <a:ea typeface="+mn-ea"/>
                <a:cs typeface="+mn-cs"/>
              </a:rPr>
              <a:t>the CHW brings up this issue during supervision, it is important for the supervisor to acknowledge that often times we may know patients who come to the clinic, but it’s important to respect our client’s boundary by not revealing that we know them when we see their names on appointment calendars or in electronic medical records.</a:t>
            </a:r>
          </a:p>
          <a:p>
            <a:endParaRPr lang="en-US" dirty="0"/>
          </a:p>
        </p:txBody>
      </p:sp>
    </p:spTree>
    <p:extLst>
      <p:ext uri="{BB962C8B-B14F-4D97-AF65-F5344CB8AC3E}">
        <p14:creationId xmlns:p14="http://schemas.microsoft.com/office/powerpoint/2010/main" val="3197614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a:lnSpc>
                <a:spcPct val="120000"/>
              </a:lnSpc>
              <a:spcBef>
                <a:spcPts val="1200"/>
              </a:spcBef>
              <a:spcAft>
                <a:spcPts val="1200"/>
              </a:spcAft>
              <a:buFont typeface="Arial"/>
              <a:buNone/>
              <a:defRPr/>
            </a:pPr>
            <a:r>
              <a:rPr lang="en-US" sz="1200" dirty="0"/>
              <a:t>Review </a:t>
            </a:r>
            <a:r>
              <a:rPr lang="en-US" sz="1200" dirty="0" smtClean="0"/>
              <a:t>the slide</a:t>
            </a:r>
            <a:r>
              <a:rPr lang="en-US" sz="1200" dirty="0"/>
              <a:t>. </a:t>
            </a:r>
          </a:p>
          <a:p>
            <a:endParaRPr lang="en-US" dirty="0"/>
          </a:p>
        </p:txBody>
      </p:sp>
    </p:spTree>
    <p:extLst>
      <p:ext uri="{BB962C8B-B14F-4D97-AF65-F5344CB8AC3E}">
        <p14:creationId xmlns:p14="http://schemas.microsoft.com/office/powerpoint/2010/main" val="3280410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Review </a:t>
            </a:r>
            <a:r>
              <a:rPr lang="en-US" dirty="0" smtClean="0"/>
              <a:t>the slide</a:t>
            </a:r>
            <a:r>
              <a:rPr lang="en-US" dirty="0"/>
              <a:t>. </a:t>
            </a:r>
            <a:endParaRPr lang="en-US" dirty="0" smtClean="0"/>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Key</a:t>
            </a:r>
            <a:r>
              <a:rPr lang="en-US" sz="1200" kern="1200" baseline="0" dirty="0" smtClean="0">
                <a:solidFill>
                  <a:schemeClr val="tx1"/>
                </a:solidFill>
                <a:effectLst/>
                <a:latin typeface="+mn-lt"/>
                <a:ea typeface="+mn-ea"/>
                <a:cs typeface="+mn-cs"/>
              </a:rPr>
              <a:t> idea: </a:t>
            </a:r>
            <a:r>
              <a:rPr lang="en-US" sz="1200" kern="1200" dirty="0" smtClean="0">
                <a:solidFill>
                  <a:schemeClr val="tx1"/>
                </a:solidFill>
                <a:effectLst/>
                <a:latin typeface="+mn-lt"/>
                <a:ea typeface="+mn-ea"/>
                <a:cs typeface="+mn-cs"/>
              </a:rPr>
              <a:t>CHWs </a:t>
            </a:r>
            <a:r>
              <a:rPr lang="en-US" sz="1200" kern="1200" dirty="0">
                <a:solidFill>
                  <a:schemeClr val="tx1"/>
                </a:solidFill>
                <a:effectLst/>
                <a:latin typeface="+mn-lt"/>
                <a:ea typeface="+mn-ea"/>
                <a:cs typeface="+mn-cs"/>
              </a:rPr>
              <a:t>who model good time boundaries </a:t>
            </a:r>
            <a:r>
              <a:rPr lang="en-US" sz="1200" kern="1200" dirty="0" smtClean="0">
                <a:solidFill>
                  <a:schemeClr val="tx1"/>
                </a:solidFill>
                <a:effectLst/>
                <a:latin typeface="+mn-lt"/>
                <a:ea typeface="+mn-ea"/>
                <a:cs typeface="+mn-cs"/>
              </a:rPr>
              <a:t>can help </a:t>
            </a:r>
            <a:r>
              <a:rPr lang="en-US" sz="1200" kern="1200" dirty="0">
                <a:solidFill>
                  <a:schemeClr val="tx1"/>
                </a:solidFill>
                <a:effectLst/>
                <a:latin typeface="+mn-lt"/>
                <a:ea typeface="+mn-ea"/>
                <a:cs typeface="+mn-cs"/>
              </a:rPr>
              <a:t>patients set boundaries with others in their lives.</a:t>
            </a:r>
          </a:p>
          <a:p>
            <a:endParaRPr lang="en-US" dirty="0"/>
          </a:p>
        </p:txBody>
      </p:sp>
    </p:spTree>
    <p:extLst>
      <p:ext uri="{BB962C8B-B14F-4D97-AF65-F5344CB8AC3E}">
        <p14:creationId xmlns:p14="http://schemas.microsoft.com/office/powerpoint/2010/main" val="2865683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dirty="0"/>
              <a:t>Ask for a volunteer to read the scenario. </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Ask </a:t>
            </a:r>
            <a:r>
              <a:rPr lang="en-US" dirty="0"/>
              <a:t>participants, “What recommendations do you have for Jill?”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Talking points: Supervisors </a:t>
            </a:r>
            <a:r>
              <a:rPr lang="en-US" sz="1200" kern="1200" dirty="0">
                <a:solidFill>
                  <a:schemeClr val="tx1"/>
                </a:solidFill>
                <a:effectLst/>
                <a:latin typeface="+mn-lt"/>
                <a:ea typeface="+mn-ea"/>
                <a:cs typeface="+mn-cs"/>
              </a:rPr>
              <a:t>can initiate dialogue with CHWs about why it might be </a:t>
            </a:r>
            <a:r>
              <a:rPr lang="en-US" sz="1200" i="0" kern="1200" dirty="0">
                <a:solidFill>
                  <a:schemeClr val="tx1"/>
                </a:solidFill>
                <a:effectLst/>
                <a:latin typeface="+mn-lt"/>
                <a:ea typeface="+mn-ea"/>
                <a:cs typeface="+mn-cs"/>
              </a:rPr>
              <a:t>important to have time boundaries, and how it helps them AND their patients. </a:t>
            </a:r>
            <a:r>
              <a:rPr lang="en-US" sz="1200" i="0" kern="1200" dirty="0" smtClean="0">
                <a:solidFill>
                  <a:schemeClr val="tx1"/>
                </a:solidFill>
                <a:effectLst/>
                <a:latin typeface="+mn-lt"/>
                <a:ea typeface="+mn-ea"/>
                <a:cs typeface="+mn-cs"/>
              </a:rPr>
              <a:t>By respecting time boundaries</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CHWs can help </a:t>
            </a:r>
            <a:r>
              <a:rPr lang="en-US" sz="1200" i="0" kern="1200" dirty="0">
                <a:solidFill>
                  <a:schemeClr val="tx1"/>
                </a:solidFill>
                <a:effectLst/>
                <a:latin typeface="+mn-lt"/>
                <a:ea typeface="+mn-ea"/>
                <a:cs typeface="+mn-cs"/>
              </a:rPr>
              <a:t>avoid overextending themselves and patients </a:t>
            </a:r>
            <a:r>
              <a:rPr lang="en-US" sz="1200" i="0" kern="1200" dirty="0" smtClean="0">
                <a:solidFill>
                  <a:schemeClr val="tx1"/>
                </a:solidFill>
                <a:effectLst/>
                <a:latin typeface="+mn-lt"/>
                <a:ea typeface="+mn-ea"/>
                <a:cs typeface="+mn-cs"/>
              </a:rPr>
              <a:t>can </a:t>
            </a:r>
            <a:r>
              <a:rPr lang="en-US" sz="1200" i="0" kern="1200" dirty="0">
                <a:solidFill>
                  <a:schemeClr val="tx1"/>
                </a:solidFill>
                <a:effectLst/>
                <a:latin typeface="+mn-lt"/>
                <a:ea typeface="+mn-ea"/>
                <a:cs typeface="+mn-cs"/>
              </a:rPr>
              <a:t>feel that their time is respected by the CHW. It </a:t>
            </a:r>
            <a:r>
              <a:rPr lang="en-US" sz="1200" i="0" kern="1200" dirty="0" smtClean="0">
                <a:solidFill>
                  <a:schemeClr val="tx1"/>
                </a:solidFill>
                <a:effectLst/>
                <a:latin typeface="+mn-lt"/>
                <a:ea typeface="+mn-ea"/>
                <a:cs typeface="+mn-cs"/>
              </a:rPr>
              <a:t>can also build </a:t>
            </a:r>
            <a:r>
              <a:rPr lang="en-US" sz="1200" i="0" kern="1200" dirty="0">
                <a:solidFill>
                  <a:schemeClr val="tx1"/>
                </a:solidFill>
                <a:effectLst/>
                <a:latin typeface="+mn-lt"/>
                <a:ea typeface="+mn-ea"/>
                <a:cs typeface="+mn-cs"/>
              </a:rPr>
              <a:t>a sense of trust. In this situation, Jill models for the client the ability to manage time and can refer the client to others on the team who can help them. </a:t>
            </a:r>
          </a:p>
          <a:p>
            <a:endParaRPr lang="en-US" dirty="0"/>
          </a:p>
        </p:txBody>
      </p:sp>
    </p:spTree>
    <p:extLst>
      <p:ext uri="{BB962C8B-B14F-4D97-AF65-F5344CB8AC3E}">
        <p14:creationId xmlns:p14="http://schemas.microsoft.com/office/powerpoint/2010/main" val="9675777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Review </a:t>
            </a:r>
            <a:r>
              <a:rPr lang="en-US" sz="1200" kern="1200" dirty="0" smtClean="0">
                <a:solidFill>
                  <a:schemeClr val="tx1"/>
                </a:solidFill>
                <a:effectLst/>
                <a:latin typeface="+mn-lt"/>
                <a:ea typeface="+mn-ea"/>
                <a:cs typeface="+mn-cs"/>
              </a:rPr>
              <a:t>the slide</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Connect </a:t>
            </a:r>
            <a:r>
              <a:rPr lang="en-US" sz="1200" kern="1200" dirty="0">
                <a:solidFill>
                  <a:schemeClr val="tx1"/>
                </a:solidFill>
                <a:effectLst/>
                <a:latin typeface="+mn-lt"/>
                <a:ea typeface="+mn-ea"/>
                <a:cs typeface="+mn-cs"/>
              </a:rPr>
              <a:t>these talking points about supervisory strategies to the </a:t>
            </a:r>
            <a:r>
              <a:rPr lang="en-US" sz="1200" kern="1200" dirty="0" smtClean="0">
                <a:solidFill>
                  <a:schemeClr val="tx1"/>
                </a:solidFill>
                <a:effectLst/>
                <a:latin typeface="+mn-lt"/>
                <a:ea typeface="+mn-ea"/>
                <a:cs typeface="+mn-cs"/>
              </a:rPr>
              <a:t>roles </a:t>
            </a:r>
            <a:r>
              <a:rPr lang="en-US" sz="1200" kern="1200" dirty="0">
                <a:solidFill>
                  <a:schemeClr val="tx1"/>
                </a:solidFill>
                <a:effectLst/>
                <a:latin typeface="+mn-lt"/>
                <a:ea typeface="+mn-ea"/>
                <a:cs typeface="+mn-cs"/>
              </a:rPr>
              <a:t>of the administrative supervisor and clinical supervisor. </a:t>
            </a:r>
          </a:p>
          <a:p>
            <a:endParaRPr lang="en-US" dirty="0"/>
          </a:p>
        </p:txBody>
      </p:sp>
    </p:spTree>
    <p:extLst>
      <p:ext uri="{BB962C8B-B14F-4D97-AF65-F5344CB8AC3E}">
        <p14:creationId xmlns:p14="http://schemas.microsoft.com/office/powerpoint/2010/main" val="31321464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Review </a:t>
            </a:r>
            <a:r>
              <a:rPr lang="en-US" dirty="0" smtClean="0"/>
              <a:t>the slide</a:t>
            </a:r>
            <a:r>
              <a:rPr lang="en-US" dirty="0"/>
              <a:t>. </a:t>
            </a:r>
          </a:p>
        </p:txBody>
      </p:sp>
    </p:spTree>
    <p:extLst>
      <p:ext uri="{BB962C8B-B14F-4D97-AF65-F5344CB8AC3E}">
        <p14:creationId xmlns:p14="http://schemas.microsoft.com/office/powerpoint/2010/main" val="4171104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dirty="0"/>
              <a:t>Read the example. </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Ask </a:t>
            </a:r>
            <a:r>
              <a:rPr lang="en-US" dirty="0"/>
              <a:t>participants, “What would you suggest to your CHW?”</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Talking points</a:t>
            </a:r>
            <a:r>
              <a:rPr lang="en-US" baseline="0" dirty="0" smtClean="0"/>
              <a:t>: </a:t>
            </a:r>
            <a:r>
              <a:rPr lang="en-US" dirty="0" smtClean="0"/>
              <a:t>The </a:t>
            </a:r>
            <a:r>
              <a:rPr lang="en-US" dirty="0"/>
              <a:t>supervisor should remind the CHW of the agency’s safety policies and recommend that they meet with the client in the clinic or at a community location where the CHW feels safe. </a:t>
            </a:r>
          </a:p>
          <a:p>
            <a:endParaRPr lang="en-US" dirty="0"/>
          </a:p>
        </p:txBody>
      </p:sp>
    </p:spTree>
    <p:extLst>
      <p:ext uri="{BB962C8B-B14F-4D97-AF65-F5344CB8AC3E}">
        <p14:creationId xmlns:p14="http://schemas.microsoft.com/office/powerpoint/2010/main" val="487864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Review </a:t>
            </a:r>
            <a:r>
              <a:rPr lang="en-US" dirty="0" smtClean="0"/>
              <a:t>the slide</a:t>
            </a:r>
            <a:r>
              <a:rPr lang="en-US" dirty="0"/>
              <a:t>. </a:t>
            </a:r>
          </a:p>
          <a:p>
            <a:endParaRPr lang="en-US" dirty="0"/>
          </a:p>
        </p:txBody>
      </p:sp>
    </p:spTree>
    <p:extLst>
      <p:ext uri="{BB962C8B-B14F-4D97-AF65-F5344CB8AC3E}">
        <p14:creationId xmlns:p14="http://schemas.microsoft.com/office/powerpoint/2010/main" val="3326135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eaLnBrk="1" hangingPunct="1">
              <a:defRPr/>
            </a:pPr>
            <a:r>
              <a:rPr lang="en-US" altLang="en-US" dirty="0">
                <a:ea typeface="Osaka" pitchFamily="-64" charset="-128"/>
              </a:rPr>
              <a:t>Review </a:t>
            </a:r>
            <a:r>
              <a:rPr lang="en-US" altLang="en-US" dirty="0" smtClean="0">
                <a:ea typeface="Osaka" pitchFamily="-64" charset="-128"/>
              </a:rPr>
              <a:t>the slide</a:t>
            </a:r>
            <a:r>
              <a:rPr lang="en-US" altLang="en-US" dirty="0">
                <a:ea typeface="Osaka" pitchFamily="-64" charset="-128"/>
              </a:rPr>
              <a:t>. </a:t>
            </a:r>
          </a:p>
          <a:p>
            <a:pPr eaLnBrk="1" hangingPunct="1">
              <a:defRPr/>
            </a:pPr>
            <a:endParaRPr lang="en-US" altLang="en-US" dirty="0">
              <a:ea typeface="Osaka" pitchFamily="-64" charset="-128"/>
            </a:endParaRPr>
          </a:p>
          <a:p>
            <a:pPr eaLnBrk="1" hangingPunct="1">
              <a:defRPr/>
            </a:pPr>
            <a:r>
              <a:rPr lang="en-US" altLang="en-US" dirty="0">
                <a:ea typeface="Osaka" pitchFamily="-64" charset="-128"/>
              </a:rPr>
              <a:t>Ask participants, “What is confidentiality?” </a:t>
            </a:r>
            <a:endParaRPr lang="en-US" altLang="en-US" dirty="0" smtClean="0">
              <a:ea typeface="Osaka" pitchFamily="-64" charset="-128"/>
            </a:endParaRPr>
          </a:p>
          <a:p>
            <a:pPr eaLnBrk="1" hangingPunct="1">
              <a:defRPr/>
            </a:pPr>
            <a:endParaRPr lang="en-US" altLang="en-US" dirty="0" smtClean="0">
              <a:ea typeface="Osaka" pitchFamily="-64" charset="-128"/>
            </a:endParaRPr>
          </a:p>
          <a:p>
            <a:pPr eaLnBrk="1" hangingPunct="1">
              <a:defRPr/>
            </a:pPr>
            <a:r>
              <a:rPr lang="en-US" altLang="en-US" dirty="0" smtClean="0">
                <a:ea typeface="Osaka" pitchFamily="-64" charset="-128"/>
              </a:rPr>
              <a:t>Facilitate a brief discussion. </a:t>
            </a:r>
            <a:endParaRPr lang="en-US" altLang="en-US" dirty="0">
              <a:ea typeface="Osaka" pitchFamily="-64" charset="-128"/>
            </a:endParaRPr>
          </a:p>
        </p:txBody>
      </p:sp>
    </p:spTree>
    <p:extLst>
      <p:ext uri="{BB962C8B-B14F-4D97-AF65-F5344CB8AC3E}">
        <p14:creationId xmlns:p14="http://schemas.microsoft.com/office/powerpoint/2010/main" val="20233587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Another type of boundary is emotional boundaries. </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Sometimes </a:t>
            </a:r>
            <a:r>
              <a:rPr lang="en-US" sz="1200" kern="1200" dirty="0">
                <a:solidFill>
                  <a:schemeClr val="tx1"/>
                </a:solidFill>
                <a:effectLst/>
                <a:latin typeface="+mn-lt"/>
                <a:ea typeface="+mn-ea"/>
                <a:cs typeface="+mn-cs"/>
              </a:rPr>
              <a:t>a CHW may impose their feelings on their patients; for example if a patient is pregnant and the CHW wants the patient to get on medication right away, they may insist that the patient see her doctor, when the patient does not want to for fear of potential harm that may come to the baby from HIV medications. It is important in this situation that the CHW not say anything that may make the patient feel guilty, but use the time to educate the patient about benefits of being on HIV medications, and help the patient make a list of questions to ask the doctor about pros/cons of medications during pregnancy.</a:t>
            </a:r>
          </a:p>
          <a:p>
            <a:endParaRPr lang="en-US" dirty="0"/>
          </a:p>
        </p:txBody>
      </p:sp>
    </p:spTree>
    <p:extLst>
      <p:ext uri="{BB962C8B-B14F-4D97-AF65-F5344CB8AC3E}">
        <p14:creationId xmlns:p14="http://schemas.microsoft.com/office/powerpoint/2010/main" val="2802395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dirty="0"/>
              <a:t>Read the </a:t>
            </a:r>
            <a:r>
              <a:rPr lang="en-US" dirty="0" smtClean="0"/>
              <a:t>scenario </a:t>
            </a:r>
            <a:r>
              <a:rPr lang="en-US" dirty="0"/>
              <a:t>and ask participants for their recommendations</a:t>
            </a:r>
            <a:r>
              <a:rPr lang="en-US" dirty="0" smtClean="0"/>
              <a:t>.</a:t>
            </a:r>
          </a:p>
          <a:p>
            <a:pPr marL="0" indent="0">
              <a:buFont typeface="Arial" panose="020B0604020202020204" pitchFamily="34" charset="0"/>
              <a:buNone/>
            </a:pPr>
            <a:endParaRPr lang="en-US" dirty="0"/>
          </a:p>
          <a:p>
            <a:pPr marL="0" indent="0">
              <a:buFont typeface="Arial" panose="020B0604020202020204" pitchFamily="34" charset="0"/>
              <a:buNone/>
            </a:pPr>
            <a:r>
              <a:rPr lang="en-US" dirty="0" smtClean="0"/>
              <a:t>Talking points: They </a:t>
            </a:r>
            <a:r>
              <a:rPr lang="en-US" dirty="0"/>
              <a:t>should remind the CHW of the agency policy that states that staff do not loan money to clients. Encourage the CHW to provide community resources for the client so that she may secure formula for their baby. </a:t>
            </a:r>
          </a:p>
        </p:txBody>
      </p:sp>
    </p:spTree>
    <p:extLst>
      <p:ext uri="{BB962C8B-B14F-4D97-AF65-F5344CB8AC3E}">
        <p14:creationId xmlns:p14="http://schemas.microsoft.com/office/powerpoint/2010/main" val="4420546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dirty="0"/>
              <a:t>Review </a:t>
            </a:r>
            <a:r>
              <a:rPr lang="en-US" dirty="0" smtClean="0"/>
              <a:t>the list </a:t>
            </a:r>
            <a:r>
              <a:rPr lang="en-US" dirty="0"/>
              <a:t>of supervisory strategies.</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Ask </a:t>
            </a:r>
            <a:r>
              <a:rPr lang="en-US" dirty="0"/>
              <a:t>participants if they can give an example of how these strategies connect to the administrative and/or clinical supervisor </a:t>
            </a:r>
            <a:r>
              <a:rPr lang="en-US" dirty="0" smtClean="0"/>
              <a:t>roles. </a:t>
            </a:r>
            <a:endParaRPr lang="en-US" dirty="0"/>
          </a:p>
          <a:p>
            <a:endParaRPr lang="en-US" dirty="0"/>
          </a:p>
        </p:txBody>
      </p:sp>
    </p:spTree>
    <p:extLst>
      <p:ext uri="{BB962C8B-B14F-4D97-AF65-F5344CB8AC3E}">
        <p14:creationId xmlns:p14="http://schemas.microsoft.com/office/powerpoint/2010/main" val="35703724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Review </a:t>
            </a:r>
            <a:r>
              <a:rPr lang="en-US" dirty="0" smtClean="0"/>
              <a:t>the slide</a:t>
            </a:r>
            <a:r>
              <a:rPr lang="en-US" dirty="0"/>
              <a:t>. </a:t>
            </a:r>
          </a:p>
        </p:txBody>
      </p:sp>
    </p:spTree>
    <p:extLst>
      <p:ext uri="{BB962C8B-B14F-4D97-AF65-F5344CB8AC3E}">
        <p14:creationId xmlns:p14="http://schemas.microsoft.com/office/powerpoint/2010/main" val="5400994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dirty="0"/>
              <a:t>Read the </a:t>
            </a:r>
            <a:r>
              <a:rPr lang="en-US" dirty="0" smtClean="0"/>
              <a:t>scenario </a:t>
            </a:r>
            <a:r>
              <a:rPr lang="en-US" dirty="0"/>
              <a:t>and ask participants for their recommendations</a:t>
            </a:r>
            <a:r>
              <a:rPr lang="en-US" dirty="0" smtClean="0"/>
              <a:t>.</a:t>
            </a:r>
          </a:p>
          <a:p>
            <a:pPr marL="0" indent="0">
              <a:buFont typeface="Arial" panose="020B0604020202020204" pitchFamily="34" charset="0"/>
              <a:buNone/>
            </a:pPr>
            <a:endParaRPr lang="en-US" dirty="0"/>
          </a:p>
          <a:p>
            <a:pPr marL="0" indent="0">
              <a:buFont typeface="Arial" panose="020B0604020202020204" pitchFamily="34" charset="0"/>
              <a:buNone/>
            </a:pPr>
            <a:r>
              <a:rPr lang="en-US" dirty="0" smtClean="0"/>
              <a:t>Talking points: It’s </a:t>
            </a:r>
            <a:r>
              <a:rPr lang="en-US" dirty="0"/>
              <a:t>important to remind the CHW to respect a client’s beliefs, and that while the CHW may have strong opinions, there are clear boundaries that they must respect. </a:t>
            </a:r>
            <a:r>
              <a:rPr lang="en-US" dirty="0" smtClean="0"/>
              <a:t>Negative </a:t>
            </a:r>
            <a:r>
              <a:rPr lang="en-US" dirty="0"/>
              <a:t>statements </a:t>
            </a:r>
            <a:r>
              <a:rPr lang="en-US" dirty="0" smtClean="0"/>
              <a:t>may strain </a:t>
            </a:r>
            <a:r>
              <a:rPr lang="en-US" dirty="0"/>
              <a:t>the </a:t>
            </a:r>
            <a:r>
              <a:rPr lang="en-US" dirty="0" smtClean="0"/>
              <a:t>client-CHW relationship and impact</a:t>
            </a:r>
            <a:r>
              <a:rPr lang="en-US" baseline="0" dirty="0" smtClean="0"/>
              <a:t> their work together</a:t>
            </a:r>
            <a:r>
              <a:rPr lang="en-US" dirty="0" smtClean="0"/>
              <a:t>.</a:t>
            </a:r>
            <a:endParaRPr lang="en-US" dirty="0"/>
          </a:p>
        </p:txBody>
      </p:sp>
    </p:spTree>
    <p:extLst>
      <p:ext uri="{BB962C8B-B14F-4D97-AF65-F5344CB8AC3E}">
        <p14:creationId xmlns:p14="http://schemas.microsoft.com/office/powerpoint/2010/main" val="468211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Review </a:t>
            </a:r>
            <a:r>
              <a:rPr lang="en-US" dirty="0" smtClean="0"/>
              <a:t>the slide</a:t>
            </a:r>
            <a:r>
              <a:rPr lang="en-US" dirty="0"/>
              <a:t>. </a:t>
            </a:r>
          </a:p>
          <a:p>
            <a:endParaRPr lang="en-US" dirty="0"/>
          </a:p>
        </p:txBody>
      </p:sp>
    </p:spTree>
    <p:extLst>
      <p:ext uri="{BB962C8B-B14F-4D97-AF65-F5344CB8AC3E}">
        <p14:creationId xmlns:p14="http://schemas.microsoft.com/office/powerpoint/2010/main" val="11221220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Review </a:t>
            </a:r>
            <a:r>
              <a:rPr lang="en-US" dirty="0" smtClean="0"/>
              <a:t>the slide </a:t>
            </a:r>
            <a:r>
              <a:rPr lang="en-US" dirty="0"/>
              <a:t>for additional considerations related to CHW boundaries.</a:t>
            </a:r>
            <a:endParaRPr lang="en-US" sz="1200" dirty="0"/>
          </a:p>
          <a:p>
            <a:endParaRPr lang="en-US" dirty="0"/>
          </a:p>
        </p:txBody>
      </p:sp>
    </p:spTree>
    <p:extLst>
      <p:ext uri="{BB962C8B-B14F-4D97-AF65-F5344CB8AC3E}">
        <p14:creationId xmlns:p14="http://schemas.microsoft.com/office/powerpoint/2010/main" val="9996009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Review </a:t>
            </a:r>
            <a:r>
              <a:rPr lang="en-US" dirty="0" smtClean="0"/>
              <a:t>the slide</a:t>
            </a:r>
            <a:r>
              <a:rPr lang="en-US" dirty="0"/>
              <a:t>. </a:t>
            </a:r>
          </a:p>
        </p:txBody>
      </p:sp>
    </p:spTree>
    <p:extLst>
      <p:ext uri="{BB962C8B-B14F-4D97-AF65-F5344CB8AC3E}">
        <p14:creationId xmlns:p14="http://schemas.microsoft.com/office/powerpoint/2010/main" val="39920713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Distribute Boundary Scenarios handout.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Ask </a:t>
            </a:r>
            <a:r>
              <a:rPr lang="en-US" sz="1200" kern="1200" dirty="0">
                <a:solidFill>
                  <a:schemeClr val="tx1"/>
                </a:solidFill>
                <a:effectLst/>
                <a:latin typeface="+mn-lt"/>
                <a:ea typeface="+mn-ea"/>
                <a:cs typeface="+mn-cs"/>
              </a:rPr>
              <a:t>for volunteers to read each scenario and solicit feedback on how they would handle the situation as a supervisor.</a:t>
            </a:r>
          </a:p>
          <a:p>
            <a:endParaRPr lang="en-US" dirty="0"/>
          </a:p>
        </p:txBody>
      </p:sp>
    </p:spTree>
    <p:extLst>
      <p:ext uri="{BB962C8B-B14F-4D97-AF65-F5344CB8AC3E}">
        <p14:creationId xmlns:p14="http://schemas.microsoft.com/office/powerpoint/2010/main" val="3333182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Ask a volunteer to read the slide. </a:t>
            </a:r>
          </a:p>
        </p:txBody>
      </p:sp>
    </p:spTree>
    <p:extLst>
      <p:ext uri="{BB962C8B-B14F-4D97-AF65-F5344CB8AC3E}">
        <p14:creationId xmlns:p14="http://schemas.microsoft.com/office/powerpoint/2010/main" val="4066321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defRPr/>
            </a:pPr>
            <a:r>
              <a:rPr lang="en-US" dirty="0">
                <a:cs typeface="+mn-cs"/>
              </a:rPr>
              <a:t>Review </a:t>
            </a:r>
            <a:r>
              <a:rPr lang="en-US" dirty="0" smtClean="0">
                <a:cs typeface="+mn-cs"/>
              </a:rPr>
              <a:t>the slide</a:t>
            </a:r>
            <a:r>
              <a:rPr lang="en-US" dirty="0">
                <a:cs typeface="+mn-cs"/>
              </a:rPr>
              <a:t>. </a:t>
            </a:r>
          </a:p>
          <a:p>
            <a:pPr marL="171450" indent="-171450">
              <a:buFont typeface="Arial" panose="020B0604020202020204" pitchFamily="34" charset="0"/>
              <a:buChar char="•"/>
              <a:defRPr/>
            </a:pPr>
            <a:endParaRPr lang="en-US" dirty="0" smtClean="0">
              <a:cs typeface="+mn-cs"/>
            </a:endParaRPr>
          </a:p>
          <a:p>
            <a:pPr marL="0" indent="0">
              <a:buFont typeface="Arial" panose="020B0604020202020204" pitchFamily="34" charset="0"/>
              <a:buNone/>
              <a:defRPr/>
            </a:pPr>
            <a:r>
              <a:rPr lang="en-US" dirty="0" smtClean="0">
                <a:cs typeface="+mn-cs"/>
              </a:rPr>
              <a:t>Unauthorized </a:t>
            </a:r>
            <a:r>
              <a:rPr lang="en-US" dirty="0">
                <a:cs typeface="+mn-cs"/>
              </a:rPr>
              <a:t>viewers can vary from one organization to another, but generally, unauthorized users are people who are not employees of the organization.  </a:t>
            </a:r>
          </a:p>
          <a:p>
            <a:pPr marL="0" indent="0">
              <a:buFont typeface="Arial" panose="020B0604020202020204" pitchFamily="34" charset="0"/>
              <a:buNone/>
              <a:defRPr/>
            </a:pPr>
            <a:endParaRPr lang="en-US" dirty="0" smtClean="0">
              <a:cs typeface="+mn-cs"/>
            </a:endParaRPr>
          </a:p>
          <a:p>
            <a:pPr marL="0" indent="0">
              <a:buFont typeface="Arial" panose="020B0604020202020204" pitchFamily="34" charset="0"/>
              <a:buNone/>
              <a:defRPr/>
            </a:pPr>
            <a:r>
              <a:rPr lang="en-US" dirty="0" smtClean="0">
                <a:cs typeface="+mn-cs"/>
              </a:rPr>
              <a:t>In </a:t>
            </a:r>
            <a:r>
              <a:rPr lang="en-US" dirty="0">
                <a:cs typeface="+mn-cs"/>
              </a:rPr>
              <a:t>many cases, even among employees, only those working directly with a patient and their supervisors have access to patient files.  </a:t>
            </a:r>
          </a:p>
          <a:p>
            <a:pPr marL="0" indent="0">
              <a:buFont typeface="Arial" panose="020B0604020202020204" pitchFamily="34" charset="0"/>
              <a:buNone/>
              <a:defRPr/>
            </a:pPr>
            <a:endParaRPr lang="en-US" dirty="0" smtClean="0">
              <a:cs typeface="+mn-cs"/>
            </a:endParaRPr>
          </a:p>
          <a:p>
            <a:pPr marL="0" indent="0">
              <a:buFont typeface="Arial" panose="020B0604020202020204" pitchFamily="34" charset="0"/>
              <a:buNone/>
              <a:defRPr/>
            </a:pPr>
            <a:r>
              <a:rPr lang="en-US" dirty="0" smtClean="0">
                <a:cs typeface="+mn-cs"/>
              </a:rPr>
              <a:t>Engage the participants </a:t>
            </a:r>
            <a:r>
              <a:rPr lang="en-US" dirty="0">
                <a:cs typeface="+mn-cs"/>
              </a:rPr>
              <a:t>in a conversation about confidentiality rules in their respective organizations.  Ask about specific policies, how they’re applied, and their consequences. </a:t>
            </a:r>
          </a:p>
          <a:p>
            <a:pPr>
              <a:defRPr/>
            </a:pPr>
            <a:endParaRPr lang="en-US" dirty="0">
              <a:cs typeface="+mn-cs"/>
            </a:endParaRP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3830557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a:buFont typeface="Arial" pitchFamily="34" charset="0"/>
              <a:buNone/>
              <a:defRPr/>
            </a:pPr>
            <a:r>
              <a:rPr lang="en-US" dirty="0">
                <a:cs typeface="+mn-cs"/>
              </a:rPr>
              <a:t>Ask participants</a:t>
            </a:r>
            <a:r>
              <a:rPr lang="en-US" baseline="0" dirty="0">
                <a:cs typeface="+mn-cs"/>
              </a:rPr>
              <a:t> to brainstorm responses to q</a:t>
            </a:r>
            <a:r>
              <a:rPr lang="en-US" dirty="0">
                <a:cs typeface="+mn-cs"/>
              </a:rPr>
              <a:t>uestion 1 and write answers on a flip chart sheet. Possible answers: </a:t>
            </a:r>
          </a:p>
          <a:p>
            <a:pPr marL="183394" lvl="0" indent="-174708">
              <a:buFont typeface="Arial" pitchFamily="34" charset="0"/>
              <a:buChar char="•"/>
              <a:defRPr/>
            </a:pPr>
            <a:r>
              <a:rPr lang="en-US" dirty="0">
                <a:cs typeface="+mn-cs"/>
              </a:rPr>
              <a:t>People need to be able to trust their CHW</a:t>
            </a:r>
          </a:p>
          <a:p>
            <a:pPr marL="183394" lvl="0" indent="-174708">
              <a:buFont typeface="Arial" pitchFamily="34" charset="0"/>
              <a:buChar char="•"/>
              <a:defRPr/>
            </a:pPr>
            <a:r>
              <a:rPr lang="en-US" dirty="0">
                <a:cs typeface="+mn-cs"/>
              </a:rPr>
              <a:t>People need to feel safe</a:t>
            </a:r>
          </a:p>
          <a:p>
            <a:pPr marL="183394" lvl="0" indent="-174708">
              <a:buFont typeface="Arial" pitchFamily="34" charset="0"/>
              <a:buChar char="•"/>
              <a:defRPr/>
            </a:pPr>
            <a:r>
              <a:rPr lang="en-US" dirty="0">
                <a:cs typeface="+mn-cs"/>
              </a:rPr>
              <a:t>We must respect the dignity of individuals </a:t>
            </a:r>
          </a:p>
          <a:p>
            <a:pPr marL="183394" lvl="0" indent="-174708">
              <a:buFont typeface="Arial" pitchFamily="34" charset="0"/>
              <a:buChar char="•"/>
              <a:defRPr/>
            </a:pPr>
            <a:r>
              <a:rPr lang="en-US" dirty="0">
                <a:cs typeface="+mn-cs"/>
              </a:rPr>
              <a:t>If clients don’t trust us we may lose them </a:t>
            </a:r>
          </a:p>
          <a:p>
            <a:pPr marL="183394" lvl="0" indent="-174708">
              <a:buFont typeface="Arial" pitchFamily="34" charset="0"/>
              <a:buChar char="•"/>
              <a:defRPr/>
            </a:pPr>
            <a:r>
              <a:rPr lang="en-US" dirty="0">
                <a:cs typeface="+mn-cs"/>
              </a:rPr>
              <a:t>It’s agency policy </a:t>
            </a:r>
          </a:p>
          <a:p>
            <a:pPr marL="183394" lvl="0" indent="-174708">
              <a:buFont typeface="Arial" pitchFamily="34" charset="0"/>
              <a:buChar char="•"/>
              <a:defRPr/>
            </a:pPr>
            <a:r>
              <a:rPr lang="en-US" dirty="0">
                <a:cs typeface="+mn-cs"/>
              </a:rPr>
              <a:t>There are liability issues for the agency</a:t>
            </a:r>
          </a:p>
          <a:p>
            <a:endParaRPr lang="en-US" dirty="0">
              <a:cs typeface="+mn-cs"/>
            </a:endParaRPr>
          </a:p>
          <a:p>
            <a:r>
              <a:rPr lang="en-US" dirty="0">
                <a:cs typeface="+mn-cs"/>
              </a:rPr>
              <a:t>Tell participants that beyond file access, CHWs hold a lot of personal information about clients and have an ethical responsibility to guard that information from unauthorized users. This can be tricky because as </a:t>
            </a:r>
            <a:r>
              <a:rPr lang="en-US" dirty="0" smtClean="0">
                <a:cs typeface="+mn-cs"/>
              </a:rPr>
              <a:t>members</a:t>
            </a:r>
            <a:r>
              <a:rPr lang="en-US" baseline="0" dirty="0" smtClean="0">
                <a:cs typeface="+mn-cs"/>
              </a:rPr>
              <a:t> of the community</a:t>
            </a:r>
            <a:r>
              <a:rPr lang="en-US" dirty="0" smtClean="0">
                <a:cs typeface="+mn-cs"/>
              </a:rPr>
              <a:t>, </a:t>
            </a:r>
            <a:r>
              <a:rPr lang="en-US" dirty="0">
                <a:cs typeface="+mn-cs"/>
              </a:rPr>
              <a:t>CHWs may travel in some of the same circles as their clients, and when clients see them in those circles, they may wonder if the CHW will guard their information.  Any “leaks” will get back to patients and before you </a:t>
            </a:r>
            <a:r>
              <a:rPr lang="en-US" dirty="0" smtClean="0">
                <a:cs typeface="+mn-cs"/>
              </a:rPr>
              <a:t>know it, </a:t>
            </a:r>
            <a:r>
              <a:rPr lang="en-US" dirty="0">
                <a:cs typeface="+mn-cs"/>
              </a:rPr>
              <a:t>other patients will know that the CHW can’t be trusted. This could </a:t>
            </a:r>
            <a:r>
              <a:rPr lang="en-US" dirty="0" smtClean="0">
                <a:cs typeface="+mn-cs"/>
              </a:rPr>
              <a:t>impact the effectiveness of the </a:t>
            </a:r>
            <a:r>
              <a:rPr lang="en-US" dirty="0">
                <a:cs typeface="+mn-cs"/>
              </a:rPr>
              <a:t>CHW </a:t>
            </a:r>
            <a:r>
              <a:rPr lang="en-US" dirty="0" smtClean="0">
                <a:cs typeface="+mn-cs"/>
              </a:rPr>
              <a:t>at building trust and </a:t>
            </a:r>
            <a:r>
              <a:rPr lang="en-US" dirty="0">
                <a:cs typeface="+mn-cs"/>
              </a:rPr>
              <a:t>can lead to negative consequences. </a:t>
            </a:r>
          </a:p>
          <a:p>
            <a:endParaRPr lang="en-US" sz="1200" kern="1200" dirty="0">
              <a:solidFill>
                <a:schemeClr val="tx1"/>
              </a:solidFill>
              <a:effectLst/>
              <a:latin typeface="+mn-lt"/>
              <a:ea typeface="+mn-ea"/>
              <a:cs typeface="+mn-cs"/>
            </a:endParaRPr>
          </a:p>
          <a:p>
            <a:r>
              <a:rPr lang="en-US" dirty="0">
                <a:cs typeface="+mn-cs"/>
              </a:rPr>
              <a:t>Ask participants</a:t>
            </a:r>
            <a:r>
              <a:rPr lang="en-US" baseline="0" dirty="0">
                <a:cs typeface="+mn-cs"/>
              </a:rPr>
              <a:t> to brainstorm responses to q</a:t>
            </a:r>
            <a:r>
              <a:rPr lang="en-US" dirty="0">
                <a:cs typeface="+mn-cs"/>
              </a:rPr>
              <a:t>uestion 2 and write answers on a flip chart sheet. </a:t>
            </a:r>
            <a:r>
              <a:rPr lang="en-US" sz="1200" kern="1200" dirty="0">
                <a:solidFill>
                  <a:schemeClr val="tx1"/>
                </a:solidFill>
                <a:effectLst/>
                <a:latin typeface="+mn-lt"/>
                <a:ea typeface="+mn-ea"/>
                <a:cs typeface="+mn-cs"/>
              </a:rPr>
              <a:t>Summarize by stating that everything about the patient is confidential.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Possible </a:t>
            </a:r>
            <a:r>
              <a:rPr lang="en-US" sz="1200" kern="1200" dirty="0">
                <a:solidFill>
                  <a:schemeClr val="tx1"/>
                </a:solidFill>
                <a:effectLst/>
                <a:latin typeface="+mn-lt"/>
                <a:ea typeface="+mn-ea"/>
                <a:cs typeface="+mn-cs"/>
              </a:rPr>
              <a:t>answers: </a:t>
            </a:r>
          </a:p>
          <a:p>
            <a:r>
              <a:rPr lang="en-US" sz="1200" kern="1200" dirty="0">
                <a:solidFill>
                  <a:schemeClr val="tx1"/>
                </a:solidFill>
                <a:effectLst/>
                <a:latin typeface="+mn-lt"/>
                <a:ea typeface="+mn-ea"/>
                <a:cs typeface="+mn-cs"/>
              </a:rPr>
              <a:t>• Patient’s name, address, phone number</a:t>
            </a:r>
          </a:p>
          <a:p>
            <a:r>
              <a:rPr lang="en-US" sz="1200" kern="1200" dirty="0">
                <a:solidFill>
                  <a:schemeClr val="tx1"/>
                </a:solidFill>
                <a:effectLst/>
                <a:latin typeface="+mn-lt"/>
                <a:ea typeface="+mn-ea"/>
                <a:cs typeface="+mn-cs"/>
              </a:rPr>
              <a:t>• Diagnosis</a:t>
            </a:r>
          </a:p>
          <a:p>
            <a:r>
              <a:rPr lang="en-US" sz="1200" kern="1200" dirty="0">
                <a:solidFill>
                  <a:schemeClr val="tx1"/>
                </a:solidFill>
                <a:effectLst/>
                <a:latin typeface="+mn-lt"/>
                <a:ea typeface="+mn-ea"/>
                <a:cs typeface="+mn-cs"/>
              </a:rPr>
              <a:t>• Medical information</a:t>
            </a:r>
          </a:p>
          <a:p>
            <a:r>
              <a:rPr lang="en-US" sz="1200" kern="1200" dirty="0">
                <a:solidFill>
                  <a:schemeClr val="tx1"/>
                </a:solidFill>
                <a:effectLst/>
                <a:latin typeface="+mn-lt"/>
                <a:ea typeface="+mn-ea"/>
                <a:cs typeface="+mn-cs"/>
              </a:rPr>
              <a:t>• Patient's relationship with CHW</a:t>
            </a:r>
          </a:p>
          <a:p>
            <a:r>
              <a:rPr lang="en-US" sz="1200" kern="1200" dirty="0">
                <a:solidFill>
                  <a:schemeClr val="tx1"/>
                </a:solidFill>
                <a:effectLst/>
                <a:latin typeface="+mn-lt"/>
                <a:ea typeface="+mn-ea"/>
                <a:cs typeface="+mn-cs"/>
              </a:rPr>
              <a:t> </a:t>
            </a:r>
          </a:p>
          <a:p>
            <a:r>
              <a:rPr lang="en-US" dirty="0">
                <a:cs typeface="+mn-cs"/>
              </a:rPr>
              <a:t>Ask participants</a:t>
            </a:r>
            <a:r>
              <a:rPr lang="en-US" baseline="0" dirty="0">
                <a:cs typeface="+mn-cs"/>
              </a:rPr>
              <a:t> to brainstorm responses to q</a:t>
            </a:r>
            <a:r>
              <a:rPr lang="en-US" dirty="0">
                <a:cs typeface="+mn-cs"/>
              </a:rPr>
              <a:t>uestion 3 and write answers on a flip chart sheet. </a:t>
            </a:r>
            <a:endParaRPr lang="en-US" dirty="0" smtClean="0">
              <a:cs typeface="+mn-cs"/>
            </a:endParaRPr>
          </a:p>
          <a:p>
            <a:r>
              <a:rPr lang="en-US" dirty="0" smtClean="0">
                <a:cs typeface="+mn-cs"/>
              </a:rPr>
              <a:t>Possible </a:t>
            </a:r>
            <a:r>
              <a:rPr lang="en-US" dirty="0">
                <a:cs typeface="+mn-cs"/>
              </a:rPr>
              <a:t>answers: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Clinic and office hallway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Email communication with the patient’s full name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Outside of the clinic/agency; for example grocery store, community meeting places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Anyplace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where </a:t>
            </a:r>
            <a:r>
              <a:rPr lang="en-US" sz="1200" kern="1200" dirty="0">
                <a:solidFill>
                  <a:schemeClr val="tx1"/>
                </a:solidFill>
                <a:effectLst/>
                <a:latin typeface="+mn-lt"/>
                <a:ea typeface="+mn-ea"/>
                <a:cs typeface="+mn-cs"/>
              </a:rPr>
              <a:t>others can hear what you are talking about</a:t>
            </a:r>
          </a:p>
        </p:txBody>
      </p:sp>
    </p:spTree>
    <p:extLst>
      <p:ext uri="{BB962C8B-B14F-4D97-AF65-F5344CB8AC3E}">
        <p14:creationId xmlns:p14="http://schemas.microsoft.com/office/powerpoint/2010/main" val="764452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Ask participants if they know of any legal reasons why confidentiality is kept and for what reasons?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Introduce </a:t>
            </a:r>
            <a:r>
              <a:rPr lang="en-US" sz="1200" kern="1200" dirty="0">
                <a:solidFill>
                  <a:schemeClr val="tx1"/>
                </a:solidFill>
                <a:effectLst/>
                <a:latin typeface="+mn-lt"/>
                <a:ea typeface="+mn-ea"/>
                <a:cs typeface="+mn-cs"/>
              </a:rPr>
              <a:t>and review the Health Insurance Portability and Accountability Act (HIPAA). Have a volunteer read the slide. </a:t>
            </a:r>
          </a:p>
          <a:p>
            <a:pPr marL="0" indent="0">
              <a:buFont typeface="Arial" panose="020B0604020202020204" pitchFamily="34" charset="0"/>
              <a:buNone/>
            </a:pPr>
            <a:r>
              <a:rPr lang="en-US" sz="1200" kern="1200" dirty="0">
                <a:solidFill>
                  <a:schemeClr val="tx1"/>
                </a:solidFill>
                <a:effectLst/>
                <a:latin typeface="+mn-lt"/>
                <a:ea typeface="+mn-ea"/>
                <a:cs typeface="+mn-cs"/>
              </a:rPr>
              <a:t>Acknowledge that some in the room may recall completing forms at medical appointments, pharmacies, etc. that acknowledge their receipt of the HIPAA law.</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Next</a:t>
            </a:r>
            <a:r>
              <a:rPr lang="en-US" sz="1200" kern="1200" dirty="0">
                <a:solidFill>
                  <a:schemeClr val="tx1"/>
                </a:solidFill>
                <a:effectLst/>
                <a:latin typeface="+mn-lt"/>
                <a:ea typeface="+mn-ea"/>
                <a:cs typeface="+mn-cs"/>
              </a:rPr>
              <a:t>, ask when confidentiality can be broken? Write answers on a flip chart sheet.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dirty="0"/>
          </a:p>
        </p:txBody>
      </p:sp>
    </p:spTree>
    <p:extLst>
      <p:ext uri="{BB962C8B-B14F-4D97-AF65-F5344CB8AC3E}">
        <p14:creationId xmlns:p14="http://schemas.microsoft.com/office/powerpoint/2010/main" val="665430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Review </a:t>
            </a:r>
            <a:r>
              <a:rPr lang="en-US" sz="1200" kern="1200" dirty="0" smtClean="0">
                <a:solidFill>
                  <a:schemeClr val="tx1"/>
                </a:solidFill>
                <a:effectLst/>
                <a:latin typeface="+mn-lt"/>
                <a:ea typeface="+mn-ea"/>
                <a:cs typeface="+mn-cs"/>
              </a:rPr>
              <a:t>the slide </a:t>
            </a:r>
            <a:r>
              <a:rPr lang="en-US" sz="1200" kern="1200" dirty="0">
                <a:solidFill>
                  <a:schemeClr val="tx1"/>
                </a:solidFill>
                <a:effectLst/>
                <a:latin typeface="+mn-lt"/>
                <a:ea typeface="+mn-ea"/>
                <a:cs typeface="+mn-cs"/>
              </a:rPr>
              <a:t>and compare with the responses </a:t>
            </a:r>
            <a:r>
              <a:rPr lang="en-US" sz="1200" kern="1200" dirty="0" smtClean="0">
                <a:solidFill>
                  <a:schemeClr val="tx1"/>
                </a:solidFill>
                <a:effectLst/>
                <a:latin typeface="+mn-lt"/>
                <a:ea typeface="+mn-ea"/>
                <a:cs typeface="+mn-cs"/>
              </a:rPr>
              <a:t>on the flip chart from the previous slide.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95742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Review </a:t>
            </a:r>
            <a:r>
              <a:rPr lang="en-US" dirty="0" smtClean="0"/>
              <a:t>the slide</a:t>
            </a:r>
            <a:r>
              <a:rPr lang="en-US" dirty="0"/>
              <a:t>.</a:t>
            </a:r>
          </a:p>
        </p:txBody>
      </p:sp>
    </p:spTree>
    <p:extLst>
      <p:ext uri="{BB962C8B-B14F-4D97-AF65-F5344CB8AC3E}">
        <p14:creationId xmlns:p14="http://schemas.microsoft.com/office/powerpoint/2010/main" val="1543962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As</a:t>
            </a:r>
            <a:r>
              <a:rPr lang="en-US" sz="1200" kern="1200" baseline="0" dirty="0">
                <a:solidFill>
                  <a:schemeClr val="tx1"/>
                </a:solidFill>
                <a:effectLst/>
                <a:latin typeface="+mn-lt"/>
                <a:ea typeface="+mn-ea"/>
                <a:cs typeface="+mn-cs"/>
              </a:rPr>
              <a:t>k for a volunteer to read the slide. </a:t>
            </a:r>
          </a:p>
          <a:p>
            <a:pPr marL="0" indent="0">
              <a:buFont typeface="Arial" panose="020B0604020202020204" pitchFamily="34" charset="0"/>
              <a:buNone/>
            </a:pPr>
            <a:endParaRPr lang="en-US" sz="1200" dirty="0" smtClean="0">
              <a:solidFill>
                <a:prstClr val="black">
                  <a:lumMod val="65000"/>
                  <a:lumOff val="35000"/>
                </a:prstClr>
              </a:solidFill>
              <a:effectLst/>
              <a:latin typeface="Josefin Sans"/>
              <a:cs typeface="Josefin Sans"/>
            </a:endParaRPr>
          </a:p>
          <a:p>
            <a:pPr marL="0" indent="0">
              <a:buFont typeface="Arial" panose="020B0604020202020204" pitchFamily="34" charset="0"/>
              <a:buNone/>
            </a:pPr>
            <a:r>
              <a:rPr lang="en-US" sz="1200" dirty="0" smtClean="0">
                <a:solidFill>
                  <a:prstClr val="black">
                    <a:lumMod val="65000"/>
                    <a:lumOff val="35000"/>
                  </a:prstClr>
                </a:solidFill>
                <a:effectLst/>
                <a:latin typeface="Josefin Sans"/>
                <a:cs typeface="Josefin Sans"/>
              </a:rPr>
              <a:t>Ask</a:t>
            </a:r>
            <a:r>
              <a:rPr lang="en-US" sz="1200" baseline="0" dirty="0" smtClean="0">
                <a:solidFill>
                  <a:prstClr val="black">
                    <a:lumMod val="65000"/>
                    <a:lumOff val="35000"/>
                  </a:prstClr>
                </a:solidFill>
                <a:effectLst/>
                <a:latin typeface="Josefin Sans"/>
                <a:cs typeface="Josefin Sans"/>
              </a:rPr>
              <a:t> </a:t>
            </a:r>
            <a:r>
              <a:rPr lang="en-US" sz="1200" baseline="0" dirty="0">
                <a:solidFill>
                  <a:prstClr val="black">
                    <a:lumMod val="65000"/>
                    <a:lumOff val="35000"/>
                  </a:prstClr>
                </a:solidFill>
                <a:effectLst/>
                <a:latin typeface="Josefin Sans"/>
                <a:cs typeface="Josefin Sans"/>
              </a:rPr>
              <a:t>participants, </a:t>
            </a:r>
            <a:r>
              <a:rPr lang="en-US" sz="1200" baseline="0" dirty="0" smtClean="0">
                <a:solidFill>
                  <a:prstClr val="black">
                    <a:lumMod val="65000"/>
                    <a:lumOff val="35000"/>
                  </a:prstClr>
                </a:solidFill>
                <a:effectLst/>
                <a:latin typeface="Josefin Sans"/>
                <a:cs typeface="Josefin Sans"/>
              </a:rPr>
              <a:t>“What are other strategies </a:t>
            </a:r>
            <a:r>
              <a:rPr lang="en-US" sz="1200" baseline="0" dirty="0">
                <a:solidFill>
                  <a:prstClr val="black">
                    <a:lumMod val="65000"/>
                    <a:lumOff val="35000"/>
                  </a:prstClr>
                </a:solidFill>
                <a:effectLst/>
                <a:latin typeface="Josefin Sans"/>
                <a:cs typeface="Josefin Sans"/>
              </a:rPr>
              <a:t>you might use?”</a:t>
            </a:r>
            <a:endParaRPr lang="en-US" sz="1200" kern="1200" dirty="0">
              <a:solidFill>
                <a:schemeClr val="tx1"/>
              </a:solidFill>
              <a:effectLst/>
              <a:latin typeface="+mn-lt"/>
              <a:ea typeface="+mn-ea"/>
              <a:cs typeface="+mn-cs"/>
            </a:endParaRPr>
          </a:p>
          <a:p>
            <a:endParaRPr lang="en-US" altLang="en-US" dirty="0">
              <a:latin typeface="Arial" panose="020B0604020202020204" pitchFamily="34" charset="0"/>
              <a:ea typeface="ヒラギノ角ゴ Pro W3"/>
            </a:endParaRPr>
          </a:p>
        </p:txBody>
      </p:sp>
    </p:spTree>
    <p:extLst>
      <p:ext uri="{BB962C8B-B14F-4D97-AF65-F5344CB8AC3E}">
        <p14:creationId xmlns:p14="http://schemas.microsoft.com/office/powerpoint/2010/main" val="3953864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en-US" dirty="0">
                <a:latin typeface="Arial" panose="020B0604020202020204" pitchFamily="34" charset="0"/>
                <a:ea typeface="ヒラギノ角ゴ Pro W3"/>
              </a:rPr>
              <a:t>Ask participants, “What are boundaries and why are they important?”  </a:t>
            </a:r>
          </a:p>
          <a:p>
            <a:pPr marL="0" indent="0">
              <a:buFont typeface="Arial" panose="020B0604020202020204" pitchFamily="34" charset="0"/>
              <a:buNone/>
            </a:pPr>
            <a:r>
              <a:rPr lang="en-US" altLang="en-US" dirty="0">
                <a:latin typeface="Arial" panose="020B0604020202020204" pitchFamily="34" charset="0"/>
                <a:ea typeface="ヒラギノ角ゴ Pro W3"/>
              </a:rPr>
              <a:t>Possible responses: </a:t>
            </a:r>
            <a:endParaRPr lang="en-US" altLang="en-US" dirty="0" smtClean="0">
              <a:latin typeface="Arial" panose="020B0604020202020204" pitchFamily="34" charset="0"/>
              <a:ea typeface="ヒラギノ角ゴ Pro W3"/>
            </a:endParaRPr>
          </a:p>
          <a:p>
            <a:pPr marL="171450" indent="-171450">
              <a:buFont typeface="Arial" panose="020B0604020202020204" pitchFamily="34" charset="0"/>
              <a:buChar char="•"/>
            </a:pPr>
            <a:r>
              <a:rPr lang="en-US" altLang="en-US" dirty="0" smtClean="0">
                <a:latin typeface="Arial" panose="020B0604020202020204" pitchFamily="34" charset="0"/>
                <a:ea typeface="ヒラギノ角ゴ Pro W3"/>
              </a:rPr>
              <a:t>for </a:t>
            </a:r>
            <a:r>
              <a:rPr lang="en-US" altLang="en-US" dirty="0">
                <a:latin typeface="Arial" panose="020B0604020202020204" pitchFamily="34" charset="0"/>
                <a:ea typeface="ヒラギノ角ゴ Pro W3"/>
              </a:rPr>
              <a:t>patients to feel </a:t>
            </a:r>
            <a:r>
              <a:rPr lang="en-US" altLang="en-US" dirty="0" smtClean="0">
                <a:latin typeface="Arial" panose="020B0604020202020204" pitchFamily="34" charset="0"/>
                <a:ea typeface="ヒラギノ角ゴ Pro W3"/>
              </a:rPr>
              <a:t>safe</a:t>
            </a:r>
          </a:p>
          <a:p>
            <a:pPr marL="171450" indent="-171450">
              <a:buFont typeface="Arial" panose="020B0604020202020204" pitchFamily="34" charset="0"/>
              <a:buChar char="•"/>
            </a:pPr>
            <a:r>
              <a:rPr lang="en-US" altLang="en-US" dirty="0" smtClean="0">
                <a:latin typeface="Arial" panose="020B0604020202020204" pitchFamily="34" charset="0"/>
                <a:ea typeface="ヒラギノ角ゴ Pro W3"/>
              </a:rPr>
              <a:t>for </a:t>
            </a:r>
            <a:r>
              <a:rPr lang="en-US" altLang="en-US" dirty="0">
                <a:latin typeface="Arial" panose="020B0604020202020204" pitchFamily="34" charset="0"/>
                <a:ea typeface="ヒラギノ角ゴ Pro W3"/>
              </a:rPr>
              <a:t>staff to feel </a:t>
            </a:r>
            <a:r>
              <a:rPr lang="en-US" altLang="en-US" dirty="0" smtClean="0">
                <a:latin typeface="Arial" panose="020B0604020202020204" pitchFamily="34" charset="0"/>
                <a:ea typeface="ヒラギノ角ゴ Pro W3"/>
              </a:rPr>
              <a:t>safe</a:t>
            </a:r>
          </a:p>
          <a:p>
            <a:pPr marL="171450" indent="-171450">
              <a:buFont typeface="Arial" panose="020B0604020202020204" pitchFamily="34" charset="0"/>
              <a:buChar char="•"/>
            </a:pPr>
            <a:r>
              <a:rPr lang="en-US" altLang="en-US" dirty="0" smtClean="0">
                <a:latin typeface="Arial" panose="020B0604020202020204" pitchFamily="34" charset="0"/>
                <a:ea typeface="ヒラギノ角ゴ Pro W3"/>
              </a:rPr>
              <a:t>for </a:t>
            </a:r>
            <a:r>
              <a:rPr lang="en-US" altLang="en-US" dirty="0">
                <a:latin typeface="Arial" panose="020B0604020202020204" pitchFamily="34" charset="0"/>
                <a:ea typeface="ヒラギノ角ゴ Pro W3"/>
              </a:rPr>
              <a:t>supervisors to feel </a:t>
            </a:r>
            <a:r>
              <a:rPr lang="en-US" altLang="en-US" dirty="0" smtClean="0">
                <a:latin typeface="Arial" panose="020B0604020202020204" pitchFamily="34" charset="0"/>
                <a:ea typeface="ヒラギノ角ゴ Pro W3"/>
              </a:rPr>
              <a:t>safe</a:t>
            </a:r>
          </a:p>
          <a:p>
            <a:pPr marL="171450" indent="-171450">
              <a:buFont typeface="Arial" panose="020B0604020202020204" pitchFamily="34" charset="0"/>
              <a:buChar char="•"/>
            </a:pPr>
            <a:r>
              <a:rPr lang="en-US" altLang="en-US" dirty="0" smtClean="0">
                <a:latin typeface="Arial" panose="020B0604020202020204" pitchFamily="34" charset="0"/>
                <a:ea typeface="ヒラギノ角ゴ Pro W3"/>
              </a:rPr>
              <a:t>to </a:t>
            </a:r>
            <a:r>
              <a:rPr lang="en-US" altLang="en-US" dirty="0">
                <a:latin typeface="Arial" panose="020B0604020202020204" pitchFamily="34" charset="0"/>
                <a:ea typeface="ヒラギノ角ゴ Pro W3"/>
              </a:rPr>
              <a:t>prevent peer </a:t>
            </a:r>
            <a:r>
              <a:rPr lang="en-US" altLang="en-US" dirty="0" smtClean="0">
                <a:latin typeface="Arial" panose="020B0604020202020204" pitchFamily="34" charset="0"/>
                <a:ea typeface="ヒラギノ角ゴ Pro W3"/>
              </a:rPr>
              <a:t>burnout</a:t>
            </a:r>
          </a:p>
          <a:p>
            <a:pPr marL="171450" indent="-171450">
              <a:buFont typeface="Arial" panose="020B0604020202020204" pitchFamily="34" charset="0"/>
              <a:buChar char="•"/>
            </a:pPr>
            <a:r>
              <a:rPr lang="en-US" altLang="en-US" dirty="0" smtClean="0">
                <a:latin typeface="Arial" panose="020B0604020202020204" pitchFamily="34" charset="0"/>
                <a:ea typeface="ヒラギノ角ゴ Pro W3"/>
              </a:rPr>
              <a:t>to </a:t>
            </a:r>
            <a:r>
              <a:rPr lang="en-US" altLang="en-US" dirty="0">
                <a:latin typeface="Arial" panose="020B0604020202020204" pitchFamily="34" charset="0"/>
                <a:ea typeface="ヒラギノ角ゴ Pro W3"/>
              </a:rPr>
              <a:t>prevent </a:t>
            </a:r>
            <a:r>
              <a:rPr lang="en-US" altLang="en-US" dirty="0" smtClean="0">
                <a:latin typeface="Arial" panose="020B0604020202020204" pitchFamily="34" charset="0"/>
                <a:ea typeface="ヒラギノ角ゴ Pro W3"/>
              </a:rPr>
              <a:t>misinformation</a:t>
            </a:r>
          </a:p>
          <a:p>
            <a:pPr marL="171450" indent="-171450">
              <a:buFont typeface="Arial" panose="020B0604020202020204" pitchFamily="34" charset="0"/>
              <a:buChar char="•"/>
            </a:pPr>
            <a:r>
              <a:rPr lang="en-US" altLang="en-US" dirty="0" smtClean="0">
                <a:latin typeface="Arial" panose="020B0604020202020204" pitchFamily="34" charset="0"/>
                <a:ea typeface="ヒラギノ角ゴ Pro W3"/>
              </a:rPr>
              <a:t>to </a:t>
            </a:r>
            <a:r>
              <a:rPr lang="en-US" altLang="en-US" dirty="0">
                <a:latin typeface="Arial" panose="020B0604020202020204" pitchFamily="34" charset="0"/>
                <a:ea typeface="ヒラギノ角ゴ Pro W3"/>
              </a:rPr>
              <a:t>prevent </a:t>
            </a:r>
            <a:r>
              <a:rPr lang="en-US" altLang="en-US" dirty="0" smtClean="0">
                <a:latin typeface="Arial" panose="020B0604020202020204" pitchFamily="34" charset="0"/>
                <a:ea typeface="ヒラギノ角ゴ Pro W3"/>
              </a:rPr>
              <a:t>liability</a:t>
            </a:r>
          </a:p>
          <a:p>
            <a:pPr marL="171450" indent="-171450">
              <a:buFont typeface="Arial" panose="020B0604020202020204" pitchFamily="34" charset="0"/>
              <a:buChar char="•"/>
            </a:pPr>
            <a:r>
              <a:rPr lang="en-US" altLang="en-US" dirty="0" smtClean="0">
                <a:latin typeface="Arial" panose="020B0604020202020204" pitchFamily="34" charset="0"/>
                <a:ea typeface="ヒラギノ角ゴ Pro W3"/>
              </a:rPr>
              <a:t>to </a:t>
            </a:r>
            <a:r>
              <a:rPr lang="en-US" altLang="en-US" dirty="0">
                <a:latin typeface="Arial" panose="020B0604020202020204" pitchFamily="34" charset="0"/>
                <a:ea typeface="ヒラギノ角ゴ Pro W3"/>
              </a:rPr>
              <a:t>keep patients engaged with the </a:t>
            </a:r>
            <a:r>
              <a:rPr lang="en-US" altLang="en-US" dirty="0" smtClean="0">
                <a:latin typeface="Arial" panose="020B0604020202020204" pitchFamily="34" charset="0"/>
                <a:ea typeface="ヒラギノ角ゴ Pro W3"/>
              </a:rPr>
              <a:t>organization</a:t>
            </a:r>
          </a:p>
          <a:p>
            <a:pPr marL="171450" indent="-171450">
              <a:buFont typeface="Arial" panose="020B0604020202020204" pitchFamily="34" charset="0"/>
              <a:buChar char="•"/>
            </a:pPr>
            <a:endParaRPr lang="en-US" altLang="en-US" dirty="0">
              <a:latin typeface="Arial" panose="020B0604020202020204" pitchFamily="34" charset="0"/>
              <a:ea typeface="ヒラギノ角ゴ Pro W3"/>
            </a:endParaRPr>
          </a:p>
          <a:p>
            <a:pPr marL="0" indent="0">
              <a:buFont typeface="Arial" panose="020B0604020202020204" pitchFamily="34" charset="0"/>
              <a:buNone/>
            </a:pPr>
            <a:r>
              <a:rPr lang="en-US" altLang="en-US" dirty="0">
                <a:latin typeface="Arial" panose="020B0604020202020204" pitchFamily="34" charset="0"/>
                <a:ea typeface="ヒラギノ角ゴ Pro W3"/>
              </a:rPr>
              <a:t>Some boundaries are non-negotiable, as established by professional codes and agency policy, while others are more personal, and may be different from person to person or situation to situation.</a:t>
            </a:r>
          </a:p>
          <a:p>
            <a:pPr marL="171450" indent="-171450">
              <a:buFont typeface="Arial" panose="020B0604020202020204" pitchFamily="34" charset="0"/>
              <a:buChar char="•"/>
            </a:pPr>
            <a:endParaRPr lang="en-US" altLang="en-US" dirty="0" smtClean="0">
              <a:latin typeface="Arial" panose="020B0604020202020204" pitchFamily="34" charset="0"/>
              <a:ea typeface="ヒラギノ角ゴ Pro W3"/>
            </a:endParaRPr>
          </a:p>
          <a:p>
            <a:pPr marL="0" indent="0">
              <a:buFont typeface="Arial" panose="020B0604020202020204" pitchFamily="34" charset="0"/>
              <a:buNone/>
            </a:pPr>
            <a:r>
              <a:rPr lang="en-US" altLang="en-US" dirty="0" smtClean="0">
                <a:latin typeface="Arial" panose="020B0604020202020204" pitchFamily="34" charset="0"/>
                <a:ea typeface="ヒラギノ角ゴ Pro W3"/>
              </a:rPr>
              <a:t>CHW-related </a:t>
            </a:r>
            <a:r>
              <a:rPr lang="en-US" altLang="en-US" dirty="0">
                <a:latin typeface="Arial" panose="020B0604020202020204" pitchFamily="34" charset="0"/>
                <a:ea typeface="ヒラギノ角ゴ Pro W3"/>
              </a:rPr>
              <a:t>boundaries have always been a concern for service providers.</a:t>
            </a:r>
          </a:p>
          <a:p>
            <a:pPr marL="171450" indent="-171450">
              <a:buFont typeface="Arial" panose="020B0604020202020204" pitchFamily="34" charset="0"/>
              <a:buChar char="•"/>
            </a:pPr>
            <a:endParaRPr lang="en-US" altLang="en-US" dirty="0" smtClean="0">
              <a:latin typeface="Arial" panose="020B0604020202020204" pitchFamily="34" charset="0"/>
              <a:ea typeface="ヒラギノ角ゴ Pro W3"/>
            </a:endParaRPr>
          </a:p>
          <a:p>
            <a:pPr marL="0" indent="0">
              <a:buFont typeface="Arial" panose="020B0604020202020204" pitchFamily="34" charset="0"/>
              <a:buNone/>
            </a:pPr>
            <a:r>
              <a:rPr lang="en-US" altLang="en-US" dirty="0" smtClean="0">
                <a:latin typeface="Arial" panose="020B0604020202020204" pitchFamily="34" charset="0"/>
                <a:ea typeface="ヒラギノ角ゴ Pro W3"/>
              </a:rPr>
              <a:t>We </a:t>
            </a:r>
            <a:r>
              <a:rPr lang="en-US" altLang="en-US" dirty="0">
                <a:latin typeface="Arial" panose="020B0604020202020204" pitchFamily="34" charset="0"/>
                <a:ea typeface="ヒラギノ角ゴ Pro W3"/>
              </a:rPr>
              <a:t>tend to be more concerned about CHW boundaries than with other employees. Ask, “Why do you think this is so?” Take a few responses. </a:t>
            </a:r>
          </a:p>
          <a:p>
            <a:pPr marL="0" indent="0">
              <a:buFont typeface="Arial" panose="020B0604020202020204" pitchFamily="34" charset="0"/>
              <a:buNone/>
            </a:pPr>
            <a:r>
              <a:rPr lang="en-US" altLang="en-US" dirty="0">
                <a:latin typeface="Arial" panose="020B0604020202020204" pitchFamily="34" charset="0"/>
                <a:ea typeface="ヒラギノ角ゴ Pro W3"/>
              </a:rPr>
              <a:t>Possible responses: </a:t>
            </a:r>
            <a:endParaRPr lang="en-US" altLang="en-US" dirty="0" smtClean="0">
              <a:latin typeface="Arial" panose="020B0604020202020204" pitchFamily="34" charset="0"/>
              <a:ea typeface="ヒラギノ角ゴ Pro W3"/>
            </a:endParaRPr>
          </a:p>
          <a:p>
            <a:pPr marL="171450" indent="-171450">
              <a:buFont typeface="Arial" panose="020B0604020202020204" pitchFamily="34" charset="0"/>
              <a:buChar char="•"/>
            </a:pPr>
            <a:r>
              <a:rPr lang="en-US" altLang="en-US" dirty="0" smtClean="0">
                <a:latin typeface="Arial" panose="020B0604020202020204" pitchFamily="34" charset="0"/>
                <a:ea typeface="ヒラギノ角ゴ Pro W3"/>
              </a:rPr>
              <a:t>higher </a:t>
            </a:r>
            <a:r>
              <a:rPr lang="en-US" altLang="en-US" dirty="0">
                <a:latin typeface="Arial" panose="020B0604020202020204" pitchFamily="34" charset="0"/>
                <a:ea typeface="ヒラギノ角ゴ Pro W3"/>
              </a:rPr>
              <a:t>level of </a:t>
            </a:r>
            <a:r>
              <a:rPr lang="en-US" altLang="en-US" dirty="0" smtClean="0">
                <a:latin typeface="Arial" panose="020B0604020202020204" pitchFamily="34" charset="0"/>
                <a:ea typeface="ヒラギノ角ゴ Pro W3"/>
              </a:rPr>
              <a:t>intimacy</a:t>
            </a:r>
          </a:p>
          <a:p>
            <a:pPr marL="171450" indent="-171450">
              <a:buFont typeface="Arial" panose="020B0604020202020204" pitchFamily="34" charset="0"/>
              <a:buChar char="•"/>
            </a:pPr>
            <a:r>
              <a:rPr lang="en-US" altLang="en-US" dirty="0" smtClean="0">
                <a:latin typeface="Arial" panose="020B0604020202020204" pitchFamily="34" charset="0"/>
                <a:ea typeface="ヒラギノ角ゴ Pro W3"/>
              </a:rPr>
              <a:t>lack </a:t>
            </a:r>
            <a:r>
              <a:rPr lang="en-US" altLang="en-US" dirty="0">
                <a:latin typeface="Arial" panose="020B0604020202020204" pitchFamily="34" charset="0"/>
                <a:ea typeface="ヒラギノ角ゴ Pro W3"/>
              </a:rPr>
              <a:t>of experience in the </a:t>
            </a:r>
            <a:r>
              <a:rPr lang="en-US" altLang="en-US" dirty="0" smtClean="0">
                <a:latin typeface="Arial" panose="020B0604020202020204" pitchFamily="34" charset="0"/>
                <a:ea typeface="ヒラギノ角ゴ Pro W3"/>
              </a:rPr>
              <a:t>workplace</a:t>
            </a:r>
          </a:p>
          <a:p>
            <a:pPr marL="171450" indent="-171450">
              <a:buFont typeface="Arial" panose="020B0604020202020204" pitchFamily="34" charset="0"/>
              <a:buChar char="•"/>
            </a:pPr>
            <a:r>
              <a:rPr lang="en-US" altLang="en-US" dirty="0" smtClean="0">
                <a:latin typeface="Arial" panose="020B0604020202020204" pitchFamily="34" charset="0"/>
                <a:ea typeface="ヒラギノ角ゴ Pro W3"/>
              </a:rPr>
              <a:t>wanting </a:t>
            </a:r>
            <a:r>
              <a:rPr lang="en-US" altLang="en-US" dirty="0">
                <a:latin typeface="Arial" panose="020B0604020202020204" pitchFamily="34" charset="0"/>
                <a:ea typeface="ヒラギノ角ゴ Pro W3"/>
              </a:rPr>
              <a:t>to be all things to </a:t>
            </a:r>
            <a:r>
              <a:rPr lang="en-US" altLang="en-US" dirty="0" smtClean="0">
                <a:latin typeface="Arial" panose="020B0604020202020204" pitchFamily="34" charset="0"/>
                <a:ea typeface="ヒラギノ角ゴ Pro W3"/>
              </a:rPr>
              <a:t>patients</a:t>
            </a:r>
          </a:p>
          <a:p>
            <a:pPr marL="171450" indent="-171450">
              <a:buFont typeface="Arial" panose="020B0604020202020204" pitchFamily="34" charset="0"/>
              <a:buChar char="•"/>
            </a:pPr>
            <a:r>
              <a:rPr lang="en-US" altLang="en-US" dirty="0" smtClean="0">
                <a:latin typeface="Arial" panose="020B0604020202020204" pitchFamily="34" charset="0"/>
                <a:ea typeface="ヒラギノ角ゴ Pro W3"/>
              </a:rPr>
              <a:t>not </a:t>
            </a:r>
            <a:r>
              <a:rPr lang="en-US" altLang="en-US" dirty="0">
                <a:latin typeface="Arial" panose="020B0604020202020204" pitchFamily="34" charset="0"/>
                <a:ea typeface="ヒラギノ角ゴ Pro W3"/>
              </a:rPr>
              <a:t>knowing the limits of their </a:t>
            </a:r>
            <a:r>
              <a:rPr lang="en-US" altLang="en-US" dirty="0" smtClean="0">
                <a:latin typeface="Arial" panose="020B0604020202020204" pitchFamily="34" charset="0"/>
                <a:ea typeface="ヒラギノ角ゴ Pro W3"/>
              </a:rPr>
              <a:t>roles</a:t>
            </a:r>
            <a:endParaRPr lang="en-US" altLang="en-US" dirty="0">
              <a:latin typeface="Arial" panose="020B0604020202020204" pitchFamily="34" charset="0"/>
              <a:ea typeface="ヒラギノ角ゴ Pro W3"/>
            </a:endParaRPr>
          </a:p>
          <a:p>
            <a:pPr marL="171450" indent="-171450">
              <a:buFont typeface="Arial" panose="020B0604020202020204" pitchFamily="34" charset="0"/>
              <a:buChar char="•"/>
            </a:pPr>
            <a:endParaRPr lang="en-US" altLang="en-US" dirty="0">
              <a:latin typeface="Arial" panose="020B0604020202020204" pitchFamily="34" charset="0"/>
              <a:ea typeface="ヒラギノ角ゴ Pro W3"/>
            </a:endParaRPr>
          </a:p>
          <a:p>
            <a:pPr marL="0" indent="0">
              <a:buFont typeface="Arial" panose="020B0604020202020204" pitchFamily="34" charset="0"/>
              <a:buNone/>
            </a:pPr>
            <a:r>
              <a:rPr lang="en-US" altLang="en-US" dirty="0" smtClean="0">
                <a:latin typeface="Arial" panose="020B0604020202020204" pitchFamily="34" charset="0"/>
                <a:ea typeface="ヒラギノ角ゴ Pro W3"/>
              </a:rPr>
              <a:t>Boundaries Activity:</a:t>
            </a:r>
            <a:endParaRPr lang="en-US" altLang="en-US" dirty="0">
              <a:latin typeface="Arial" panose="020B0604020202020204" pitchFamily="34" charset="0"/>
              <a:ea typeface="ヒラギノ角ゴ Pro W3"/>
            </a:endParaRPr>
          </a:p>
          <a:p>
            <a:pPr marL="171450" indent="-171450">
              <a:buFont typeface="Arial" panose="020B0604020202020204" pitchFamily="34" charset="0"/>
              <a:buChar char="•"/>
            </a:pPr>
            <a:r>
              <a:rPr lang="en-US" altLang="en-US" dirty="0">
                <a:latin typeface="Arial" panose="020B0604020202020204" pitchFamily="34" charset="0"/>
                <a:ea typeface="ヒラギノ角ゴ Pro W3"/>
              </a:rPr>
              <a:t>We are going to do an individual exercise that will help you </a:t>
            </a:r>
            <a:r>
              <a:rPr lang="en-US" altLang="en-US" dirty="0" smtClean="0">
                <a:latin typeface="Arial" panose="020B0604020202020204" pitchFamily="34" charset="0"/>
                <a:ea typeface="ヒラギノ角ゴ Pro W3"/>
              </a:rPr>
              <a:t>reflect on your </a:t>
            </a:r>
            <a:r>
              <a:rPr lang="en-US" altLang="en-US" dirty="0">
                <a:latin typeface="Arial" panose="020B0604020202020204" pitchFamily="34" charset="0"/>
                <a:ea typeface="ヒラギノ角ゴ Pro W3"/>
              </a:rPr>
              <a:t>own boundaries.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dirty="0">
                <a:latin typeface="Arial" panose="020B0604020202020204" pitchFamily="34" charset="0"/>
                <a:ea typeface="ヒラギノ角ゴ Pro W3"/>
              </a:rPr>
              <a:t>Distribute the Relationships and Boundaries in CHW Work worksheet and allow some time for participants to write down their responses. </a:t>
            </a:r>
          </a:p>
          <a:p>
            <a:pPr marL="171450" indent="-171450">
              <a:buFont typeface="Arial" panose="020B0604020202020204" pitchFamily="34" charset="0"/>
              <a:buChar char="•"/>
            </a:pPr>
            <a:r>
              <a:rPr lang="en-US" altLang="en-US" dirty="0">
                <a:latin typeface="Arial" panose="020B0604020202020204" pitchFamily="34" charset="0"/>
                <a:ea typeface="ヒラギノ角ゴ Pro W3"/>
              </a:rPr>
              <a:t>Ask participants to share their answers and facilitate discussion. Were there any gray areas?  Are there boundaries they felt strongly about or boundaries they just couldn’t answer at all?</a:t>
            </a:r>
          </a:p>
          <a:p>
            <a:pPr marL="171450" indent="-171450">
              <a:buFont typeface="Arial" panose="020B0604020202020204" pitchFamily="34" charset="0"/>
              <a:buChar char="•"/>
            </a:pPr>
            <a:r>
              <a:rPr lang="en-US" altLang="en-US" b="1" dirty="0">
                <a:latin typeface="Arial" panose="020B0604020202020204" pitchFamily="34" charset="0"/>
                <a:ea typeface="ヒラギノ角ゴ Pro W3"/>
              </a:rPr>
              <a:t>Key Point: </a:t>
            </a:r>
            <a:r>
              <a:rPr lang="en-US" altLang="en-US" dirty="0">
                <a:latin typeface="Arial" panose="020B0604020202020204" pitchFamily="34" charset="0"/>
                <a:ea typeface="ヒラギノ角ゴ Pro W3"/>
              </a:rPr>
              <a:t>It is important for the supervisor to understand their own boundaries before they attempt to supervise a CHW around </a:t>
            </a:r>
            <a:r>
              <a:rPr lang="en-US" altLang="en-US" dirty="0" smtClean="0">
                <a:latin typeface="Arial" panose="020B0604020202020204" pitchFamily="34" charset="0"/>
                <a:ea typeface="ヒラギノ角ゴ Pro W3"/>
              </a:rPr>
              <a:t>boundaries.</a:t>
            </a:r>
            <a:endParaRPr lang="en-US" altLang="en-US" dirty="0">
              <a:latin typeface="Arial" panose="020B0604020202020204" pitchFamily="34" charset="0"/>
              <a:ea typeface="ヒラギノ角ゴ Pro W3"/>
            </a:endParaRPr>
          </a:p>
          <a:p>
            <a:pPr marL="171450" indent="-171450">
              <a:buFont typeface="Arial" panose="020B0604020202020204" pitchFamily="34" charset="0"/>
              <a:buChar char="•"/>
            </a:pPr>
            <a:endParaRPr lang="en-US" altLang="en-US" dirty="0">
              <a:latin typeface="Arial" panose="020B0604020202020204" pitchFamily="34" charset="0"/>
              <a:ea typeface="ヒラギノ角ゴ Pro W3"/>
            </a:endParaRPr>
          </a:p>
          <a:p>
            <a:endParaRPr lang="en-US" dirty="0"/>
          </a:p>
          <a:p>
            <a:endParaRPr lang="en-US" dirty="0"/>
          </a:p>
        </p:txBody>
      </p:sp>
      <p:sp>
        <p:nvSpPr>
          <p:cNvPr id="4" name="Slide Number Placeholder 3"/>
          <p:cNvSpPr>
            <a:spLocks noGrp="1"/>
          </p:cNvSpPr>
          <p:nvPr>
            <p:ph type="sldNum" sz="quarter" idx="5"/>
          </p:nvPr>
        </p:nvSpPr>
        <p:spPr/>
        <p:txBody>
          <a:bodyPr/>
          <a:lstStyle/>
          <a:p>
            <a:fld id="{F8A90C93-C3A6-4D27-9AA1-822D6F77DAD3}" type="slidenum">
              <a:rPr lang="en-US" smtClean="0"/>
              <a:t>9</a:t>
            </a:fld>
            <a:endParaRPr lang="en-US"/>
          </a:p>
        </p:txBody>
      </p:sp>
    </p:spTree>
    <p:extLst>
      <p:ext uri="{BB962C8B-B14F-4D97-AF65-F5344CB8AC3E}">
        <p14:creationId xmlns:p14="http://schemas.microsoft.com/office/powerpoint/2010/main" val="3571103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EBF647C-912A-4307-9C37-6D0EDEED0526}" type="datetimeFigureOut">
              <a:rPr lang="en-US" smtClean="0"/>
              <a:t>2/19/20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1999093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BF647C-912A-4307-9C37-6D0EDEED0526}" type="datetimeFigureOut">
              <a:rPr lang="en-US" smtClean="0"/>
              <a:t>2/19/20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246593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BF647C-912A-4307-9C37-6D0EDEED0526}" type="datetimeFigureOut">
              <a:rPr lang="en-US" smtClean="0"/>
              <a:t>2/19/20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986604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a:extLst>
              <a:ext uri="{FF2B5EF4-FFF2-40B4-BE49-F238E27FC236}">
                <a16:creationId xmlns="" xmlns:a16="http://schemas.microsoft.com/office/drawing/2014/main" id="{0969A60B-C10A-428F-9DCE-F56E55D900E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334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 xmlns:a16="http://schemas.microsoft.com/office/drawing/2014/main" id="{7E2BF098-56AE-478C-88D4-58C748783E32}"/>
              </a:ext>
            </a:extLst>
          </p:cNvPr>
          <p:cNvPicPr>
            <a:picLocks noChangeAspect="1" noChangeArrowheads="1"/>
          </p:cNvPicPr>
          <p:nvPr userDrawn="1"/>
        </p:nvPicPr>
        <p:blipFill>
          <a:blip r:embed="rId3"/>
          <a:srcRect/>
          <a:stretch>
            <a:fillRect/>
          </a:stretch>
        </p:blipFill>
        <p:spPr bwMode="auto">
          <a:xfrm>
            <a:off x="7543800" y="6118225"/>
            <a:ext cx="9683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 name="Rectangle 19">
            <a:extLst>
              <a:ext uri="{FF2B5EF4-FFF2-40B4-BE49-F238E27FC236}">
                <a16:creationId xmlns="" xmlns:a16="http://schemas.microsoft.com/office/drawing/2014/main" id="{D82D2361-A429-400F-A562-CC9E1E32961C}"/>
              </a:ext>
            </a:extLst>
          </p:cNvPr>
          <p:cNvSpPr>
            <a:spLocks noChangeArrowheads="1"/>
          </p:cNvSpPr>
          <p:nvPr userDrawn="1"/>
        </p:nvSpPr>
        <p:spPr bwMode="auto">
          <a:xfrm>
            <a:off x="609600" y="6096000"/>
            <a:ext cx="4664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en-US" sz="1200" dirty="0">
                <a:latin typeface="Arial Bold" charset="0"/>
                <a:ea typeface="Osaka" charset="0"/>
              </a:rPr>
              <a:t>Boston University</a:t>
            </a:r>
            <a:r>
              <a:rPr lang="en-US" altLang="en-US" sz="1200" dirty="0">
                <a:latin typeface="Arial" charset="0"/>
                <a:ea typeface="Osaka" charset="0"/>
              </a:rPr>
              <a:t> School of Social Work</a:t>
            </a:r>
          </a:p>
          <a:p>
            <a:pPr>
              <a:defRPr/>
            </a:pPr>
            <a:r>
              <a:rPr lang="en-US" altLang="en-US" sz="1200" dirty="0">
                <a:latin typeface="Arial" charset="0"/>
                <a:ea typeface="Osaka" charset="0"/>
              </a:rPr>
              <a:t>Center for Innovation in Social Work &amp; Health</a:t>
            </a:r>
          </a:p>
        </p:txBody>
      </p:sp>
      <p:sp>
        <p:nvSpPr>
          <p:cNvPr id="7" name="Rectangle 6">
            <a:extLst>
              <a:ext uri="{FF2B5EF4-FFF2-40B4-BE49-F238E27FC236}">
                <a16:creationId xmlns="" xmlns:a16="http://schemas.microsoft.com/office/drawing/2014/main" id="{D3A09A60-A5E1-4D13-8107-9544B2F717EF}"/>
              </a:ext>
            </a:extLst>
          </p:cNvPr>
          <p:cNvSpPr/>
          <p:nvPr userDrawn="1"/>
        </p:nvSpPr>
        <p:spPr>
          <a:xfrm>
            <a:off x="0" y="0"/>
            <a:ext cx="9144000" cy="44958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8" name="Straight Connector 7">
            <a:extLst>
              <a:ext uri="{FF2B5EF4-FFF2-40B4-BE49-F238E27FC236}">
                <a16:creationId xmlns="" xmlns:a16="http://schemas.microsoft.com/office/drawing/2014/main" id="{22C4961C-C4CF-4790-8363-8613ACDE7973}"/>
              </a:ext>
            </a:extLst>
          </p:cNvPr>
          <p:cNvCxnSpPr/>
          <p:nvPr userDrawn="1"/>
        </p:nvCxnSpPr>
        <p:spPr>
          <a:xfrm>
            <a:off x="0" y="5867400"/>
            <a:ext cx="9144000" cy="0"/>
          </a:xfrm>
          <a:prstGeom prst="line">
            <a:avLst/>
          </a:prstGeom>
          <a:ln w="1524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074" name="Rectangle 2"/>
          <p:cNvSpPr>
            <a:spLocks noGrp="1" noChangeArrowheads="1"/>
          </p:cNvSpPr>
          <p:nvPr>
            <p:ph type="ctrTitle"/>
          </p:nvPr>
        </p:nvSpPr>
        <p:spPr>
          <a:xfrm>
            <a:off x="685800" y="1600200"/>
            <a:ext cx="7772400" cy="1143000"/>
          </a:xfrm>
        </p:spPr>
        <p:txBody>
          <a:bodyPr anchor="ctr"/>
          <a:lstStyle>
            <a:lvl1pPr>
              <a:defRPr sz="4000">
                <a:solidFill>
                  <a:schemeClr val="bg1"/>
                </a:solidFill>
                <a:latin typeface="+mj-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200400"/>
            <a:ext cx="7772400" cy="1752600"/>
          </a:xfrm>
        </p:spPr>
        <p:txBody>
          <a:bodyPr/>
          <a:lstStyle>
            <a:lvl1pPr marL="0" indent="0">
              <a:buFont typeface="Wingdings" charset="2"/>
              <a:buNone/>
              <a:defRPr sz="2400">
                <a:solidFill>
                  <a:srgbClr val="CCCCCC"/>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2799939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a:extLst>
              <a:ext uri="{FF2B5EF4-FFF2-40B4-BE49-F238E27FC236}">
                <a16:creationId xmlns="" xmlns:a16="http://schemas.microsoft.com/office/drawing/2014/main" id="{6896FC5B-4A76-45FE-BE1A-73D60204B76E}"/>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4207596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atin typeface="+mn-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Rectangle 5">
            <a:extLst>
              <a:ext uri="{FF2B5EF4-FFF2-40B4-BE49-F238E27FC236}">
                <a16:creationId xmlns="" xmlns:a16="http://schemas.microsoft.com/office/drawing/2014/main" id="{92C344EC-1A69-46A0-B23D-0CF94F78C9E2}"/>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2977089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3E89C908-5C72-43D4-9F83-375E3AA27DBB}"/>
              </a:ext>
            </a:extLst>
          </p:cNvPr>
          <p:cNvSpPr/>
          <p:nvPr userDrawn="1"/>
        </p:nvSpPr>
        <p:spPr>
          <a:xfrm>
            <a:off x="0" y="2235200"/>
            <a:ext cx="9144000" cy="24130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2">
            <a:extLst>
              <a:ext uri="{FF2B5EF4-FFF2-40B4-BE49-F238E27FC236}">
                <a16:creationId xmlns="" xmlns:a16="http://schemas.microsoft.com/office/drawing/2014/main" id="{4784BB6A-9736-463E-8C6D-3F9B574E47FA}"/>
              </a:ext>
            </a:extLst>
          </p:cNvPr>
          <p:cNvSpPr txBox="1">
            <a:spLocks noChangeArrowheads="1"/>
          </p:cNvSpPr>
          <p:nvPr userDrawn="1"/>
        </p:nvSpPr>
        <p:spPr bwMode="auto">
          <a:xfrm>
            <a:off x="685800" y="2819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l" rtl="0" eaLnBrk="0" fontAlgn="base" hangingPunct="0">
              <a:spcBef>
                <a:spcPct val="0"/>
              </a:spcBef>
              <a:spcAft>
                <a:spcPct val="0"/>
              </a:spcAft>
              <a:defRPr sz="4000" kern="1200">
                <a:solidFill>
                  <a:schemeClr val="bg1"/>
                </a:solidFill>
                <a:latin typeface="Josephine Sans"/>
                <a:ea typeface="+mj-ea"/>
                <a:cs typeface="+mj-cs"/>
              </a:defRPr>
            </a:lvl1pPr>
            <a:lvl2pPr algn="l" rtl="0" eaLnBrk="0" fontAlgn="base" hangingPunct="0">
              <a:spcBef>
                <a:spcPct val="0"/>
              </a:spcBef>
              <a:spcAft>
                <a:spcPct val="0"/>
              </a:spcAft>
              <a:defRPr sz="2400">
                <a:solidFill>
                  <a:schemeClr val="tx1"/>
                </a:solidFill>
                <a:latin typeface="Arial" charset="0"/>
                <a:ea typeface="Osaka" charset="0"/>
              </a:defRPr>
            </a:lvl2pPr>
            <a:lvl3pPr algn="l" rtl="0" eaLnBrk="0" fontAlgn="base" hangingPunct="0">
              <a:spcBef>
                <a:spcPct val="0"/>
              </a:spcBef>
              <a:spcAft>
                <a:spcPct val="0"/>
              </a:spcAft>
              <a:defRPr sz="2400">
                <a:solidFill>
                  <a:schemeClr val="tx1"/>
                </a:solidFill>
                <a:latin typeface="Arial" charset="0"/>
                <a:ea typeface="Osaka" charset="0"/>
              </a:defRPr>
            </a:lvl3pPr>
            <a:lvl4pPr algn="l" rtl="0" eaLnBrk="0" fontAlgn="base" hangingPunct="0">
              <a:spcBef>
                <a:spcPct val="0"/>
              </a:spcBef>
              <a:spcAft>
                <a:spcPct val="0"/>
              </a:spcAft>
              <a:defRPr sz="2400">
                <a:solidFill>
                  <a:schemeClr val="tx1"/>
                </a:solidFill>
                <a:latin typeface="Arial" charset="0"/>
                <a:ea typeface="Osaka" charset="0"/>
              </a:defRPr>
            </a:lvl4pPr>
            <a:lvl5pPr algn="l" rtl="0" eaLnBrk="0" fontAlgn="base" hangingPunct="0">
              <a:spcBef>
                <a:spcPct val="0"/>
              </a:spcBef>
              <a:spcAft>
                <a:spcPct val="0"/>
              </a:spcAft>
              <a:defRPr sz="2400">
                <a:solidFill>
                  <a:schemeClr val="tx1"/>
                </a:solidFill>
                <a:latin typeface="Arial" charset="0"/>
                <a:ea typeface="Osaka"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a:lstStyle>
          <a:p>
            <a:pPr>
              <a:defRPr/>
            </a:pPr>
            <a:r>
              <a:rPr lang="en-US" altLang="en-US" sz="2800" dirty="0">
                <a:latin typeface="+mn-lt"/>
              </a:rPr>
              <a:t>Resting or transition slide</a:t>
            </a:r>
          </a:p>
        </p:txBody>
      </p:sp>
      <p:sp>
        <p:nvSpPr>
          <p:cNvPr id="2" name="Title 1"/>
          <p:cNvSpPr>
            <a:spLocks noGrp="1"/>
          </p:cNvSpPr>
          <p:nvPr>
            <p:ph type="title"/>
          </p:nvPr>
        </p:nvSpPr>
        <p:spPr/>
        <p:txBody>
          <a:bodyPr/>
          <a:lstStyle/>
          <a:p>
            <a:r>
              <a:rPr lang="en-US" dirty="0"/>
              <a:t>Click to edit Master title style</a:t>
            </a:r>
          </a:p>
        </p:txBody>
      </p:sp>
      <p:sp>
        <p:nvSpPr>
          <p:cNvPr id="5" name="Footer Placeholder 2">
            <a:extLst>
              <a:ext uri="{FF2B5EF4-FFF2-40B4-BE49-F238E27FC236}">
                <a16:creationId xmlns="" xmlns:a16="http://schemas.microsoft.com/office/drawing/2014/main" id="{129EDD98-CF31-416C-AC62-1D1D40BF4E49}"/>
              </a:ext>
            </a:extLst>
          </p:cNvPr>
          <p:cNvSpPr>
            <a:spLocks noGrp="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2757979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096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a:extLst>
              <a:ext uri="{FF2B5EF4-FFF2-40B4-BE49-F238E27FC236}">
                <a16:creationId xmlns="" xmlns:a16="http://schemas.microsoft.com/office/drawing/2014/main" id="{06BDB65F-DD70-4BD5-81F3-49A5D6A28ABD}"/>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24571469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731837"/>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a:extLst>
              <a:ext uri="{FF2B5EF4-FFF2-40B4-BE49-F238E27FC236}">
                <a16:creationId xmlns="" xmlns:a16="http://schemas.microsoft.com/office/drawing/2014/main" id="{99BBF513-B5D1-4B47-91BF-8C4B76F79608}"/>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1913323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a:extLst>
              <a:ext uri="{FF2B5EF4-FFF2-40B4-BE49-F238E27FC236}">
                <a16:creationId xmlns="" xmlns:a16="http://schemas.microsoft.com/office/drawing/2014/main" id="{19AF2083-D90B-4350-95B5-D9F4A7359E14}"/>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8877125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 xmlns:a16="http://schemas.microsoft.com/office/drawing/2014/main" id="{A783B461-6AB1-49A5-8D38-559D665AF49D}"/>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2589310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BF647C-912A-4307-9C37-6D0EDEED0526}" type="datetimeFigureOut">
              <a:rPr lang="en-US" smtClean="0"/>
              <a:t>2/19/20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3907864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5731"/>
            <a:ext cx="2949575"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199" y="2667000"/>
            <a:ext cx="2949575" cy="2819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 xmlns:a16="http://schemas.microsoft.com/office/drawing/2014/main" id="{774ABBB8-8A7A-4FD7-B9BC-C2B48A9ABB23}"/>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2702962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554966"/>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2860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 xmlns:a16="http://schemas.microsoft.com/office/drawing/2014/main" id="{BD37186A-7964-42A6-8DA9-22F277B6062D}"/>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736527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BF647C-912A-4307-9C37-6D0EDEED0526}" type="datetimeFigureOut">
              <a:rPr lang="en-US" smtClean="0"/>
              <a:t>2/19/20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32259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BF647C-912A-4307-9C37-6D0EDEED0526}" type="datetimeFigureOut">
              <a:rPr lang="en-US" smtClean="0"/>
              <a:t>2/19/20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4143540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BF647C-912A-4307-9C37-6D0EDEED0526}" type="datetimeFigureOut">
              <a:rPr lang="en-US" smtClean="0"/>
              <a:t>2/19/20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25344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BF647C-912A-4307-9C37-6D0EDEED0526}" type="datetimeFigureOut">
              <a:rPr lang="en-US" smtClean="0"/>
              <a:t>2/19/20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3361050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BF647C-912A-4307-9C37-6D0EDEED0526}" type="datetimeFigureOut">
              <a:rPr lang="en-US" smtClean="0"/>
              <a:t>2/19/20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4145149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BF647C-912A-4307-9C37-6D0EDEED0526}" type="datetimeFigureOut">
              <a:rPr lang="en-US" smtClean="0"/>
              <a:t>2/19/20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2423600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BF647C-912A-4307-9C37-6D0EDEED0526}" type="datetimeFigureOut">
              <a:rPr lang="en-US" smtClean="0"/>
              <a:t>2/19/20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26618616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theme" Target="../theme/theme2.xml"/><Relationship Id="rId12" Type="http://schemas.openxmlformats.org/officeDocument/2006/relationships/image" Target="../media/image1.jpeg"/><Relationship Id="rId13"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BF647C-912A-4307-9C37-6D0EDEED0526}" type="datetimeFigureOut">
              <a:rPr lang="en-US" smtClean="0"/>
              <a:t>2/19/20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1F823-47BA-4634-B093-BB965F4FAF9B}" type="slidenum">
              <a:rPr lang="en-US" smtClean="0"/>
              <a:t>‹#›</a:t>
            </a:fld>
            <a:endParaRPr lang="en-US"/>
          </a:p>
        </p:txBody>
      </p:sp>
    </p:spTree>
    <p:extLst>
      <p:ext uri="{BB962C8B-B14F-4D97-AF65-F5344CB8AC3E}">
        <p14:creationId xmlns:p14="http://schemas.microsoft.com/office/powerpoint/2010/main" val="2384754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a:extLst>
              <a:ext uri="{FF2B5EF4-FFF2-40B4-BE49-F238E27FC236}">
                <a16:creationId xmlns="" xmlns:a16="http://schemas.microsoft.com/office/drawing/2014/main" id="{C023E52F-818B-43C7-8650-D5CC2ABBA8D6}"/>
              </a:ext>
            </a:extLst>
          </p:cNvPr>
          <p:cNvSpPr>
            <a:spLocks noChangeArrowheads="1"/>
          </p:cNvSpPr>
          <p:nvPr userDrawn="1"/>
        </p:nvSpPr>
        <p:spPr bwMode="auto">
          <a:xfrm>
            <a:off x="0" y="338138"/>
            <a:ext cx="9144000" cy="347662"/>
          </a:xfrm>
          <a:prstGeom prst="rect">
            <a:avLst/>
          </a:prstGeom>
          <a:gradFill rotWithShape="0">
            <a:gsLst>
              <a:gs pos="0">
                <a:srgbClr val="333333"/>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
        <p:nvSpPr>
          <p:cNvPr id="1026" name="Rectangle 2">
            <a:extLst>
              <a:ext uri="{FF2B5EF4-FFF2-40B4-BE49-F238E27FC236}">
                <a16:creationId xmlns="" xmlns:a16="http://schemas.microsoft.com/office/drawing/2014/main" id="{1D919825-C524-4EF2-9E4E-3ABB4862DD4F}"/>
              </a:ext>
            </a:extLst>
          </p:cNvPr>
          <p:cNvSpPr>
            <a:spLocks noGrp="1" noChangeArrowheads="1"/>
          </p:cNvSpPr>
          <p:nvPr>
            <p:ph type="title"/>
          </p:nvPr>
        </p:nvSpPr>
        <p:spPr bwMode="auto">
          <a:xfrm>
            <a:off x="609600" y="762000"/>
            <a:ext cx="7924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 xmlns:a16="http://schemas.microsoft.com/office/drawing/2014/main" id="{B5CD3996-45A8-4853-A877-ECDB4869A258}"/>
              </a:ext>
            </a:extLst>
          </p:cNvPr>
          <p:cNvSpPr>
            <a:spLocks noGrp="1" noChangeArrowheads="1"/>
          </p:cNvSpPr>
          <p:nvPr>
            <p:ph type="body" idx="1"/>
          </p:nvPr>
        </p:nvSpPr>
        <p:spPr bwMode="auto">
          <a:xfrm>
            <a:off x="609600" y="1752600"/>
            <a:ext cx="7924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a:extLst>
              <a:ext uri="{FF2B5EF4-FFF2-40B4-BE49-F238E27FC236}">
                <a16:creationId xmlns="" xmlns:a16="http://schemas.microsoft.com/office/drawing/2014/main" id="{F6BEE653-C442-4028-8246-1F118E74B7AB}"/>
              </a:ext>
            </a:extLst>
          </p:cNvPr>
          <p:cNvSpPr>
            <a:spLocks noGrp="1" noChangeArrowheads="1"/>
          </p:cNvSpPr>
          <p:nvPr>
            <p:ph type="ftr" sz="quarter" idx="3"/>
          </p:nvPr>
        </p:nvSpPr>
        <p:spPr bwMode="auto">
          <a:xfrm>
            <a:off x="609600" y="381000"/>
            <a:ext cx="510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bg1"/>
                </a:solidFill>
                <a:latin typeface="Arial" charset="0"/>
                <a:ea typeface="Osaka" charset="0"/>
              </a:defRPr>
            </a:lvl1pPr>
          </a:lstStyle>
          <a:p>
            <a:pPr>
              <a:defRPr/>
            </a:pPr>
            <a:r>
              <a:rPr lang="en-US" altLang="en-US"/>
              <a:t>Name of Presentation</a:t>
            </a:r>
          </a:p>
        </p:txBody>
      </p:sp>
      <p:sp>
        <p:nvSpPr>
          <p:cNvPr id="1036" name="Text Box 12">
            <a:extLst>
              <a:ext uri="{FF2B5EF4-FFF2-40B4-BE49-F238E27FC236}">
                <a16:creationId xmlns="" xmlns:a16="http://schemas.microsoft.com/office/drawing/2014/main" id="{D1CBFA60-C116-40C5-BB14-78F1DF33866F}"/>
              </a:ext>
            </a:extLst>
          </p:cNvPr>
          <p:cNvSpPr txBox="1">
            <a:spLocks noChangeArrowheads="1"/>
          </p:cNvSpPr>
          <p:nvPr userDrawn="1"/>
        </p:nvSpPr>
        <p:spPr bwMode="auto">
          <a:xfrm>
            <a:off x="609600" y="1524000"/>
            <a:ext cx="792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tLang="en-US" sz="1200" b="1">
                <a:solidFill>
                  <a:schemeClr val="bg1"/>
                </a:solidFill>
                <a:latin typeface="Arial" charset="0"/>
                <a:ea typeface="Osaka" charset="0"/>
              </a:rPr>
              <a:t>Boston University</a:t>
            </a:r>
            <a:r>
              <a:rPr lang="en-US" altLang="en-US" sz="1200">
                <a:solidFill>
                  <a:schemeClr val="bg1"/>
                </a:solidFill>
                <a:latin typeface="Arial" charset="0"/>
                <a:ea typeface="Osaka" charset="0"/>
              </a:rPr>
              <a:t> Slideshow Title Goes Here</a:t>
            </a:r>
          </a:p>
        </p:txBody>
      </p:sp>
      <p:pic>
        <p:nvPicPr>
          <p:cNvPr id="1031" name="Picture 9">
            <a:extLst>
              <a:ext uri="{FF2B5EF4-FFF2-40B4-BE49-F238E27FC236}">
                <a16:creationId xmlns="" xmlns:a16="http://schemas.microsoft.com/office/drawing/2014/main" id="{0D7ED852-4CDA-46A2-A106-A69613D7109E}"/>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609600" y="5867400"/>
            <a:ext cx="24384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 xmlns:a16="http://schemas.microsoft.com/office/drawing/2014/main" id="{1F273291-54B0-4C1D-BEAC-330F8A57DAD0}"/>
              </a:ext>
            </a:extLst>
          </p:cNvPr>
          <p:cNvCxnSpPr/>
          <p:nvPr userDrawn="1"/>
        </p:nvCxnSpPr>
        <p:spPr>
          <a:xfrm>
            <a:off x="0" y="5715000"/>
            <a:ext cx="9144000" cy="0"/>
          </a:xfrm>
          <a:prstGeom prst="line">
            <a:avLst/>
          </a:prstGeom>
          <a:ln w="38100">
            <a:solidFill>
              <a:srgbClr val="CF0A2C"/>
            </a:solidFill>
          </a:ln>
          <a:effectLst/>
        </p:spPr>
        <p:style>
          <a:lnRef idx="2">
            <a:schemeClr val="accent1"/>
          </a:lnRef>
          <a:fillRef idx="0">
            <a:schemeClr val="accent1"/>
          </a:fillRef>
          <a:effectRef idx="1">
            <a:schemeClr val="accent1"/>
          </a:effectRef>
          <a:fontRef idx="minor">
            <a:schemeClr val="tx1"/>
          </a:fontRef>
        </p:style>
      </p:cxnSp>
      <p:pic>
        <p:nvPicPr>
          <p:cNvPr id="1033" name="Picture 12">
            <a:extLst>
              <a:ext uri="{FF2B5EF4-FFF2-40B4-BE49-F238E27FC236}">
                <a16:creationId xmlns="" xmlns:a16="http://schemas.microsoft.com/office/drawing/2014/main" id="{17CF41E8-226E-44AD-8B84-0CF78D691D40}"/>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t="93661"/>
          <a:stretch>
            <a:fillRect/>
          </a:stretch>
        </p:blipFill>
        <p:spPr bwMode="auto">
          <a:xfrm>
            <a:off x="0" y="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144166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sldNum="0" hdr="0"/>
  <p:txStyles>
    <p:titleStyle>
      <a:lvl1pPr algn="l" rtl="0" eaLnBrk="0" fontAlgn="base" hangingPunct="0">
        <a:spcBef>
          <a:spcPct val="0"/>
        </a:spcBef>
        <a:spcAft>
          <a:spcPct val="0"/>
        </a:spcAft>
        <a:defRPr sz="2800" kern="1200">
          <a:solidFill>
            <a:schemeClr val="tx1"/>
          </a:solidFill>
          <a:latin typeface="+mj-lt"/>
          <a:ea typeface="+mj-ea"/>
          <a:cs typeface="Arial" panose="020B0604020202020204" pitchFamily="34" charset="0"/>
        </a:defRPr>
      </a:lvl1pPr>
      <a:lvl2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2pPr>
      <a:lvl3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3pPr>
      <a:lvl4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4pPr>
      <a:lvl5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p:titleStyle>
    <p:bodyStyle>
      <a:lvl1pPr marL="342900" indent="-342900" algn="l" rtl="0" eaLnBrk="0" fontAlgn="base" hangingPunct="0">
        <a:spcBef>
          <a:spcPct val="20000"/>
        </a:spcBef>
        <a:spcAft>
          <a:spcPct val="0"/>
        </a:spcAft>
        <a:buClr>
          <a:srgbClr val="C00000"/>
        </a:buClr>
        <a:buFont typeface="Wingdings" panose="05000000000000000000" pitchFamily="2" charset="2"/>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25195D2B-0621-4550-8BA4-24BB63768B89}"/>
              </a:ext>
            </a:extLst>
          </p:cNvPr>
          <p:cNvSpPr>
            <a:spLocks noGrp="1" noChangeArrowheads="1"/>
          </p:cNvSpPr>
          <p:nvPr>
            <p:ph type="ctrTitle"/>
          </p:nvPr>
        </p:nvSpPr>
        <p:spPr/>
        <p:txBody>
          <a:bodyPr/>
          <a:lstStyle/>
          <a:p>
            <a:pPr eaLnBrk="1" hangingPunct="1">
              <a:defRPr/>
            </a:pPr>
            <a:r>
              <a:rPr lang="en-US" altLang="en-US" dirty="0"/>
              <a:t>Establishing and Supporting Confidentiality and Boundaries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Types of Boundaries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buFont typeface="Wingdings" pitchFamily="-64" charset="2"/>
              <a:buChar char="§"/>
              <a:defRPr/>
            </a:pPr>
            <a:r>
              <a:rPr lang="en-US" altLang="en-US" dirty="0"/>
              <a:t>Boundaries are standards and limits developed to create an environment of safety and well-being.</a:t>
            </a:r>
          </a:p>
          <a:p>
            <a:pPr eaLnBrk="1" hangingPunct="1">
              <a:buClr>
                <a:srgbClr val="CC0000"/>
              </a:buClr>
              <a:buFont typeface="Wingdings" pitchFamily="-64" charset="2"/>
              <a:buChar char="§"/>
              <a:defRPr/>
            </a:pPr>
            <a:r>
              <a:rPr lang="en-US" altLang="en-US" dirty="0"/>
              <a:t>Common boundaries are:</a:t>
            </a:r>
          </a:p>
          <a:p>
            <a:pPr lvl="1" eaLnBrk="1" hangingPunct="1">
              <a:buClr>
                <a:srgbClr val="CC0000"/>
              </a:buClr>
              <a:buFont typeface="Wingdings" pitchFamily="-64" charset="2"/>
              <a:buChar char="§"/>
              <a:defRPr/>
            </a:pPr>
            <a:r>
              <a:rPr lang="en-US" altLang="en-US" sz="2400" dirty="0"/>
              <a:t>Physical — one’s sense of personal space</a:t>
            </a:r>
          </a:p>
          <a:p>
            <a:pPr lvl="1" eaLnBrk="1" hangingPunct="1">
              <a:buClr>
                <a:srgbClr val="CC0000"/>
              </a:buClr>
              <a:buFont typeface="Wingdings" pitchFamily="-64" charset="2"/>
              <a:buChar char="§"/>
              <a:defRPr/>
            </a:pPr>
            <a:r>
              <a:rPr lang="en-US" altLang="en-US" sz="2400" dirty="0"/>
              <a:t>Time and place — when, where to meet</a:t>
            </a:r>
          </a:p>
          <a:p>
            <a:pPr lvl="1" eaLnBrk="1" hangingPunct="1">
              <a:buClr>
                <a:srgbClr val="CC0000"/>
              </a:buClr>
              <a:buFont typeface="Wingdings" pitchFamily="-64" charset="2"/>
              <a:buChar char="§"/>
              <a:defRPr/>
            </a:pPr>
            <a:r>
              <a:rPr lang="en-US" altLang="en-US" sz="2400" dirty="0"/>
              <a:t>Emotional — feelings that separate an individual from others</a:t>
            </a:r>
          </a:p>
          <a:p>
            <a:pPr lvl="1" eaLnBrk="1" hangingPunct="1">
              <a:buClr>
                <a:srgbClr val="CC0000"/>
              </a:buClr>
              <a:buFont typeface="Wingdings" pitchFamily="-64" charset="2"/>
              <a:buChar char="§"/>
              <a:defRPr/>
            </a:pPr>
            <a:r>
              <a:rPr lang="en-US" altLang="en-US" sz="2400" dirty="0"/>
              <a:t>Personal belief — a person’s world views, values and life philosophy</a:t>
            </a:r>
          </a:p>
          <a:p>
            <a:pPr eaLnBrk="1" hangingPunct="1">
              <a:buClr>
                <a:srgbClr val="CC0000"/>
              </a:buClr>
              <a:buFont typeface="Wingdings" pitchFamily="-64" charset="2"/>
              <a:buChar char="§"/>
              <a:defRPr/>
            </a:pPr>
            <a:endParaRPr lang="en-US" altLang="en-US" sz="2000" dirty="0"/>
          </a:p>
          <a:p>
            <a:pPr eaLnBrk="1" hangingPunct="1">
              <a:buClr>
                <a:srgbClr val="CC0000"/>
              </a:buClr>
              <a:buFont typeface="Wingdings" pitchFamily="-64" charset="2"/>
              <a:buChar char="§"/>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061262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Examples of When Physical Boundaries are Not Respected</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2095500"/>
            <a:ext cx="7924800" cy="3886200"/>
          </a:xfrm>
        </p:spPr>
        <p:txBody>
          <a:bodyPr/>
          <a:lstStyle/>
          <a:p>
            <a:pPr eaLnBrk="1" hangingPunct="1">
              <a:buClr>
                <a:srgbClr val="CC0000"/>
              </a:buClr>
              <a:buFont typeface="Wingdings" pitchFamily="-64" charset="2"/>
              <a:buChar char="§"/>
              <a:defRPr/>
            </a:pPr>
            <a:r>
              <a:rPr lang="en-US" altLang="en-US" dirty="0"/>
              <a:t>When someone approaches to talk about an issue and they get too close</a:t>
            </a:r>
          </a:p>
          <a:p>
            <a:pPr eaLnBrk="1" hangingPunct="1">
              <a:buClr>
                <a:srgbClr val="CC0000"/>
              </a:buClr>
              <a:buFont typeface="Wingdings" pitchFamily="-64" charset="2"/>
              <a:buChar char="§"/>
              <a:defRPr/>
            </a:pPr>
            <a:r>
              <a:rPr lang="en-US" altLang="en-US" dirty="0"/>
              <a:t>Looking through patient medical records without consent or relevance to work</a:t>
            </a:r>
          </a:p>
          <a:p>
            <a:pPr eaLnBrk="1" hangingPunct="1">
              <a:buClr>
                <a:srgbClr val="CC0000"/>
              </a:buClr>
              <a:buFont typeface="Wingdings" pitchFamily="-64" charset="2"/>
              <a:buChar char="§"/>
              <a:defRPr/>
            </a:pPr>
            <a:r>
              <a:rPr lang="en-US" altLang="en-US" dirty="0"/>
              <a:t>Inappropriate touching such as unwanted sexual advances</a:t>
            </a:r>
          </a:p>
          <a:p>
            <a:pPr eaLnBrk="1" hangingPunct="1">
              <a:buClr>
                <a:srgbClr val="CC0000"/>
              </a:buClr>
              <a:buFont typeface="Wingdings" pitchFamily="-64" charset="2"/>
              <a:buChar char="§"/>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490123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Example of a Physical Boundary </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2222500"/>
            <a:ext cx="7924800" cy="3886200"/>
          </a:xfrm>
        </p:spPr>
        <p:txBody>
          <a:bodyPr/>
          <a:lstStyle/>
          <a:p>
            <a:pPr marL="0" indent="0" eaLnBrk="1" hangingPunct="1">
              <a:buClr>
                <a:srgbClr val="CC0000"/>
              </a:buClr>
              <a:buNone/>
              <a:defRPr/>
            </a:pPr>
            <a:r>
              <a:rPr lang="en-US" altLang="en-US" sz="2800" dirty="0"/>
              <a:t>A CHW is preparing to make appointment reminder phones calls for the next day’s clinic. As the CHW is going through the list, the CHW says, “Hey, I know him; we went to high school together.”</a:t>
            </a:r>
          </a:p>
          <a:p>
            <a:pPr eaLnBrk="1" hangingPunct="1">
              <a:buClr>
                <a:srgbClr val="CC0000"/>
              </a:buClr>
              <a:buFont typeface="Wingdings" pitchFamily="-64" charset="2"/>
              <a:buChar char="§"/>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845285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smtClean="0"/>
              <a:t>Supervisor Strategies</a:t>
            </a:r>
            <a:endParaRPr lang="en-US" altLang="en-US" dirty="0"/>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dirty="0"/>
              <a:t>Model statements CHWs can use with patients or coworkers to respect physical space</a:t>
            </a:r>
          </a:p>
          <a:p>
            <a:pPr eaLnBrk="1" hangingPunct="1">
              <a:buClr>
                <a:srgbClr val="CC0000"/>
              </a:buClr>
              <a:defRPr/>
            </a:pPr>
            <a:r>
              <a:rPr lang="en-US" altLang="en-US" dirty="0"/>
              <a:t>Review program policies/procedures on patient confidentiality-HIPAA laws</a:t>
            </a:r>
          </a:p>
          <a:p>
            <a:pPr eaLnBrk="1" hangingPunct="1">
              <a:buClr>
                <a:srgbClr val="CC0000"/>
              </a:buClr>
              <a:defRPr/>
            </a:pPr>
            <a:r>
              <a:rPr lang="en-US" altLang="en-US" dirty="0"/>
              <a:t>Examine with CHWs how patient data can support achievement of adherence goals </a:t>
            </a:r>
          </a:p>
          <a:p>
            <a:pPr eaLnBrk="1" hangingPunct="1">
              <a:buClr>
                <a:srgbClr val="CC0000"/>
              </a:buClr>
              <a:defRPr/>
            </a:pPr>
            <a:r>
              <a:rPr lang="en-US" altLang="en-US" dirty="0"/>
              <a:t>Encourage CHWs to review the agency’s employee handbook to ensure understanding of the organizational policies</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459573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smtClean="0"/>
              <a:t>Examples of Time Boundaries</a:t>
            </a:r>
            <a:endParaRPr lang="en-US" altLang="en-US" dirty="0"/>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dirty="0" smtClean="0"/>
              <a:t>Start </a:t>
            </a:r>
            <a:r>
              <a:rPr lang="en-US" altLang="en-US" dirty="0"/>
              <a:t>times and end times for work</a:t>
            </a:r>
          </a:p>
          <a:p>
            <a:pPr eaLnBrk="1" hangingPunct="1">
              <a:buClr>
                <a:srgbClr val="CC0000"/>
              </a:buClr>
              <a:defRPr/>
            </a:pPr>
            <a:r>
              <a:rPr lang="en-US" altLang="en-US" dirty="0"/>
              <a:t>Allotting time to meet with a patient that allows for enough time to achieve goals</a:t>
            </a:r>
          </a:p>
          <a:p>
            <a:pPr eaLnBrk="1" hangingPunct="1">
              <a:buClr>
                <a:srgbClr val="CC0000"/>
              </a:buClr>
              <a:defRPr/>
            </a:pPr>
            <a:r>
              <a:rPr lang="en-US" altLang="en-US" dirty="0"/>
              <a:t>Ending a meeting with a patient after an appropriate period of time, even if the patient wants to continue</a:t>
            </a:r>
          </a:p>
          <a:p>
            <a:pPr marL="0" indent="0" eaLnBrk="1" hangingPunct="1">
              <a:buClr>
                <a:srgbClr val="CC0000"/>
              </a:buClr>
              <a:buNone/>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664358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Time </a:t>
            </a:r>
            <a:r>
              <a:rPr lang="en-US" altLang="en-US" dirty="0" smtClean="0"/>
              <a:t>Boundary Scenario</a:t>
            </a:r>
            <a:endParaRPr lang="en-US" altLang="en-US" dirty="0"/>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Jill, a CHW, says that she is making good strides with her client who recently started coming back to the clinic. The challenge she has is that this particular client comes in daily and she is struggling to find time to work on finding other clients on the “out of care list.”    </a:t>
            </a:r>
          </a:p>
          <a:p>
            <a:pPr marL="0" indent="0" eaLnBrk="1" hangingPunct="1">
              <a:buClr>
                <a:srgbClr val="CC0000"/>
              </a:buClr>
              <a:buNone/>
              <a:defRPr/>
            </a:pPr>
            <a:endParaRPr lang="en-US" altLang="en-US" dirty="0"/>
          </a:p>
          <a:p>
            <a:pPr marL="0" indent="0" eaLnBrk="1" hangingPunct="1">
              <a:buClr>
                <a:srgbClr val="CC0000"/>
              </a:buClr>
              <a:buNone/>
              <a:defRPr/>
            </a:pPr>
            <a:r>
              <a:rPr lang="en-US" altLang="en-US" dirty="0" smtClean="0"/>
              <a:t>As her supervisor, what </a:t>
            </a:r>
            <a:r>
              <a:rPr lang="en-US" altLang="en-US" dirty="0"/>
              <a:t>recommendations do you have for Jill? </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718149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Supervisory Strategies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1358900"/>
            <a:ext cx="7924800" cy="3886200"/>
          </a:xfrm>
        </p:spPr>
        <p:txBody>
          <a:bodyPr/>
          <a:lstStyle/>
          <a:p>
            <a:pPr eaLnBrk="1" hangingPunct="1">
              <a:buClr>
                <a:srgbClr val="CC0000"/>
              </a:buClr>
              <a:defRPr/>
            </a:pPr>
            <a:r>
              <a:rPr lang="en-US" altLang="en-US" dirty="0"/>
              <a:t>Expect CHWs to be on time</a:t>
            </a:r>
          </a:p>
          <a:p>
            <a:pPr eaLnBrk="1" hangingPunct="1">
              <a:buClr>
                <a:srgbClr val="CC0000"/>
              </a:buClr>
              <a:defRPr/>
            </a:pPr>
            <a:r>
              <a:rPr lang="en-US" altLang="en-US" dirty="0"/>
              <a:t>Coach CHWs to begin and end patient meetings on time and within reasonable timeframes</a:t>
            </a:r>
          </a:p>
          <a:p>
            <a:pPr eaLnBrk="1" hangingPunct="1">
              <a:buClr>
                <a:srgbClr val="CC0000"/>
              </a:buClr>
              <a:defRPr/>
            </a:pPr>
            <a:r>
              <a:rPr lang="en-US" altLang="en-US" dirty="0"/>
              <a:t>Teach CHWs to communicate to patients how long meetings will last</a:t>
            </a:r>
          </a:p>
          <a:p>
            <a:pPr eaLnBrk="1" hangingPunct="1">
              <a:buClr>
                <a:srgbClr val="CC0000"/>
              </a:buClr>
              <a:defRPr/>
            </a:pPr>
            <a:r>
              <a:rPr lang="en-US" altLang="en-US" dirty="0"/>
              <a:t>Consider protocols regarding when CHWs may meet with patients</a:t>
            </a:r>
          </a:p>
          <a:p>
            <a:pPr eaLnBrk="1" hangingPunct="1">
              <a:buClr>
                <a:srgbClr val="CC0000"/>
              </a:buClr>
              <a:defRPr/>
            </a:pPr>
            <a:r>
              <a:rPr lang="en-US" altLang="en-US" dirty="0"/>
              <a:t>Remember that time boundaries demonstrate respect for supervisors, CHWs, </a:t>
            </a:r>
            <a:r>
              <a:rPr lang="en-US" altLang="en-US" b="1" dirty="0"/>
              <a:t>and</a:t>
            </a:r>
            <a:r>
              <a:rPr lang="en-US" altLang="en-US" dirty="0"/>
              <a:t> patients</a:t>
            </a:r>
          </a:p>
          <a:p>
            <a:pPr eaLnBrk="1" hangingPunct="1">
              <a:buClr>
                <a:srgbClr val="CC0000"/>
              </a:buClr>
              <a:defRPr/>
            </a:pPr>
            <a:r>
              <a:rPr lang="en-US" altLang="en-US" dirty="0"/>
              <a:t>Model good time boundaries as a supervisor</a:t>
            </a:r>
          </a:p>
          <a:p>
            <a:pPr eaLnBrk="1" hangingPunct="1">
              <a:buClr>
                <a:srgbClr val="CC0000"/>
              </a:buClr>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889172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What are Place Boundaries?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sz="2200" dirty="0"/>
              <a:t>Place boundaries help programs define best practices for where CHWs meet with patients</a:t>
            </a:r>
          </a:p>
          <a:p>
            <a:pPr eaLnBrk="1" hangingPunct="1">
              <a:buClr>
                <a:srgbClr val="CC0000"/>
              </a:buClr>
              <a:defRPr/>
            </a:pPr>
            <a:r>
              <a:rPr lang="en-US" altLang="en-US" sz="2200" dirty="0"/>
              <a:t>Program managers and supervisors will want to consider the local community, the local medical network, safety issues, and the role of CHW work</a:t>
            </a:r>
          </a:p>
          <a:p>
            <a:pPr eaLnBrk="1" hangingPunct="1">
              <a:buClr>
                <a:srgbClr val="CC0000"/>
              </a:buClr>
              <a:defRPr/>
            </a:pPr>
            <a:r>
              <a:rPr lang="en-US" altLang="en-US" sz="2200" dirty="0"/>
              <a:t>Decide where CHWs and patients can meet and clearly communicate this to the CHW team</a:t>
            </a:r>
          </a:p>
          <a:p>
            <a:pPr eaLnBrk="1" hangingPunct="1">
              <a:buClr>
                <a:srgbClr val="CC0000"/>
              </a:buClr>
              <a:defRPr/>
            </a:pPr>
            <a:r>
              <a:rPr lang="en-US" altLang="en-US" sz="2200" dirty="0"/>
              <a:t>Consider allowing for flexibility based on patient needs and the CHW’s experience</a:t>
            </a:r>
          </a:p>
          <a:p>
            <a:pPr eaLnBrk="1" hangingPunct="1">
              <a:buClr>
                <a:srgbClr val="CC0000"/>
              </a:buClr>
              <a:defRPr/>
            </a:pPr>
            <a:endParaRPr lang="en-US" altLang="en-US" sz="2000" dirty="0"/>
          </a:p>
          <a:p>
            <a:pPr eaLnBrk="1" hangingPunct="1">
              <a:buClr>
                <a:srgbClr val="CC0000"/>
              </a:buClr>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018281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smtClean="0"/>
              <a:t>Place Boundary Scenario</a:t>
            </a:r>
            <a:endParaRPr lang="en-US" altLang="en-US" dirty="0"/>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The CHW reports that their client lives in a neighborhood near a homeless shelter where many intravenous drug users hangout, otherwise known as “Recovery Zone.” </a:t>
            </a:r>
          </a:p>
          <a:p>
            <a:pPr marL="0" indent="0" eaLnBrk="1" hangingPunct="1">
              <a:buClr>
                <a:srgbClr val="CC0000"/>
              </a:buClr>
              <a:buNone/>
              <a:defRPr/>
            </a:pPr>
            <a:endParaRPr lang="en-US" altLang="en-US" dirty="0"/>
          </a:p>
          <a:p>
            <a:pPr marL="0" indent="0" eaLnBrk="1" hangingPunct="1">
              <a:buClr>
                <a:srgbClr val="CC0000"/>
              </a:buClr>
              <a:buNone/>
              <a:defRPr/>
            </a:pPr>
            <a:r>
              <a:rPr lang="en-US" altLang="en-US" dirty="0"/>
              <a:t>What would you suggest to your CHW?</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608434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Supervisory Strategies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dirty="0"/>
              <a:t>Review issues regarding “safety in the field” and encourage CHWs to express any fears associated with lack of safety</a:t>
            </a:r>
          </a:p>
          <a:p>
            <a:pPr eaLnBrk="1" hangingPunct="1">
              <a:buClr>
                <a:srgbClr val="CC0000"/>
              </a:buClr>
              <a:defRPr/>
            </a:pPr>
            <a:r>
              <a:rPr lang="en-US" altLang="en-US" dirty="0"/>
              <a:t>Decide where CHWs and patients can meet and clearly communicate this to the CHW team</a:t>
            </a:r>
          </a:p>
          <a:p>
            <a:pPr eaLnBrk="1" hangingPunct="1">
              <a:buClr>
                <a:srgbClr val="CC0000"/>
              </a:buClr>
              <a:defRPr/>
            </a:pPr>
            <a:r>
              <a:rPr lang="en-US" altLang="en-US" dirty="0"/>
              <a:t>Consider allowing for flexibility based on patient needs and CHW’s experience</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452406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mtClean="0"/>
              <a:t>Learning Objectives</a:t>
            </a:r>
            <a:endParaRPr lang="en-US" altLang="en-US" dirty="0"/>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1447800"/>
            <a:ext cx="7924800" cy="4033024"/>
          </a:xfrm>
        </p:spPr>
        <p:txBody>
          <a:bodyPr/>
          <a:lstStyle/>
          <a:p>
            <a:pPr marL="0" indent="0" eaLnBrk="1" hangingPunct="1">
              <a:buClr>
                <a:srgbClr val="CC0000"/>
              </a:buClr>
              <a:buNone/>
              <a:defRPr/>
            </a:pPr>
            <a:r>
              <a:rPr lang="en-US" altLang="en-US" sz="2000" dirty="0"/>
              <a:t>At the end of this session, participants will be able to:</a:t>
            </a:r>
          </a:p>
          <a:p>
            <a:pPr eaLnBrk="1" hangingPunct="1">
              <a:buClr>
                <a:srgbClr val="CC0000"/>
              </a:buClr>
              <a:buFont typeface="Wingdings" pitchFamily="-64" charset="2"/>
              <a:buChar char="§"/>
              <a:defRPr/>
            </a:pPr>
            <a:r>
              <a:rPr lang="en-US" altLang="en-US" sz="2000" dirty="0"/>
              <a:t>Understand confidentiality and the connection to HIPAA regulations</a:t>
            </a:r>
          </a:p>
          <a:p>
            <a:pPr eaLnBrk="1" hangingPunct="1">
              <a:buClr>
                <a:srgbClr val="CC0000"/>
              </a:buClr>
              <a:buFont typeface="Wingdings" pitchFamily="-64" charset="2"/>
              <a:buChar char="§"/>
              <a:defRPr/>
            </a:pPr>
            <a:r>
              <a:rPr lang="en-US" altLang="en-US" sz="2000" dirty="0"/>
              <a:t>Describe two situations in which confidentiality can </a:t>
            </a:r>
            <a:r>
              <a:rPr lang="en-US" altLang="en-US" sz="2000" dirty="0" smtClean="0"/>
              <a:t>help </a:t>
            </a:r>
            <a:r>
              <a:rPr lang="en-US" altLang="en-US" sz="2000" dirty="0"/>
              <a:t>and </a:t>
            </a:r>
            <a:r>
              <a:rPr lang="en-US" altLang="en-US" sz="2000" dirty="0" smtClean="0"/>
              <a:t> </a:t>
            </a:r>
            <a:r>
              <a:rPr lang="en-US" altLang="en-US" sz="2000" dirty="0"/>
              <a:t>hinder a CHW’s relationship with a patient</a:t>
            </a:r>
          </a:p>
          <a:p>
            <a:pPr eaLnBrk="1" hangingPunct="1">
              <a:buClr>
                <a:srgbClr val="CC0000"/>
              </a:buClr>
              <a:buFont typeface="Wingdings" pitchFamily="-64" charset="2"/>
              <a:buChar char="§"/>
              <a:defRPr/>
            </a:pPr>
            <a:r>
              <a:rPr lang="en-US" altLang="en-US" sz="2000" dirty="0"/>
              <a:t>Recognize the impact of breaking confidentiality</a:t>
            </a:r>
          </a:p>
          <a:p>
            <a:pPr eaLnBrk="1" hangingPunct="1">
              <a:buClr>
                <a:srgbClr val="CC0000"/>
              </a:buClr>
              <a:buFont typeface="Wingdings" pitchFamily="-64" charset="2"/>
              <a:buChar char="§"/>
              <a:defRPr/>
            </a:pPr>
            <a:r>
              <a:rPr lang="en-US" altLang="en-US" sz="2000" dirty="0"/>
              <a:t>Identify and differentiate the four types of boundaries (emotional, place/time, physical, and personal)</a:t>
            </a:r>
          </a:p>
          <a:p>
            <a:pPr eaLnBrk="1" hangingPunct="1">
              <a:buClr>
                <a:srgbClr val="CC0000"/>
              </a:buClr>
              <a:buFont typeface="Wingdings" pitchFamily="-64" charset="2"/>
              <a:buChar char="§"/>
              <a:defRPr/>
            </a:pPr>
            <a:r>
              <a:rPr lang="en-US" altLang="en-US" sz="2000" dirty="0"/>
              <a:t>Discuss the importance of boundaries in professional relationships</a:t>
            </a:r>
          </a:p>
          <a:p>
            <a:pPr eaLnBrk="1" hangingPunct="1">
              <a:buClr>
                <a:srgbClr val="CC0000"/>
              </a:buClr>
              <a:buFont typeface="Wingdings" pitchFamily="-64" charset="2"/>
              <a:buChar char="§"/>
              <a:defRPr/>
            </a:pPr>
            <a:r>
              <a:rPr lang="en-US" altLang="en-US" sz="2000" dirty="0"/>
              <a:t>Develop strategies to manage situations when boundaries are crossed </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Examples of When Emotional Boundaries are Crossed</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2095500"/>
            <a:ext cx="7924800" cy="3886200"/>
          </a:xfrm>
        </p:spPr>
        <p:txBody>
          <a:bodyPr/>
          <a:lstStyle/>
          <a:p>
            <a:pPr eaLnBrk="1" hangingPunct="1">
              <a:buClr>
                <a:srgbClr val="CC0000"/>
              </a:buClr>
              <a:defRPr/>
            </a:pPr>
            <a:r>
              <a:rPr lang="en-US" altLang="en-US" dirty="0"/>
              <a:t>Blaming others, not taking personal responsibility for actions</a:t>
            </a:r>
          </a:p>
          <a:p>
            <a:pPr eaLnBrk="1" hangingPunct="1">
              <a:buClr>
                <a:srgbClr val="CC0000"/>
              </a:buClr>
              <a:defRPr/>
            </a:pPr>
            <a:r>
              <a:rPr lang="en-US" altLang="en-US" dirty="0"/>
              <a:t>Imposing one’s feelings or ideas on another</a:t>
            </a:r>
          </a:p>
          <a:p>
            <a:pPr eaLnBrk="1" hangingPunct="1">
              <a:buClr>
                <a:srgbClr val="CC0000"/>
              </a:buClr>
              <a:defRPr/>
            </a:pPr>
            <a:r>
              <a:rPr lang="en-US" altLang="en-US" dirty="0"/>
              <a:t>Allowing patient statements to have a negative impact on services the CHW is providing; patient may insist that they are not being helped</a:t>
            </a:r>
          </a:p>
          <a:p>
            <a:pPr eaLnBrk="1" hangingPunct="1">
              <a:buClr>
                <a:srgbClr val="CC0000"/>
              </a:buClr>
              <a:defRPr/>
            </a:pPr>
            <a:endParaRPr lang="en-US" altLang="en-US"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292098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smtClean="0"/>
              <a:t>Emotional Boundary Scenario</a:t>
            </a:r>
            <a:endParaRPr lang="en-US" altLang="en-US" dirty="0"/>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Your client knows you are a single mom as she is and is asking to borrow $20 to buy formula for her baby. She states she will repay you when she gets her SSI check and says, </a:t>
            </a:r>
            <a:r>
              <a:rPr lang="en-US" altLang="en-US" dirty="0" smtClean="0"/>
              <a:t>“Do you </a:t>
            </a:r>
            <a:r>
              <a:rPr lang="en-US" altLang="en-US" dirty="0"/>
              <a:t>want my baby to go hungry?”</a:t>
            </a:r>
          </a:p>
          <a:p>
            <a:pPr marL="0" indent="0" eaLnBrk="1" hangingPunct="1">
              <a:buClr>
                <a:srgbClr val="CC0000"/>
              </a:buClr>
              <a:buNone/>
              <a:defRPr/>
            </a:pPr>
            <a:endParaRPr lang="en-US" altLang="en-US" dirty="0"/>
          </a:p>
          <a:p>
            <a:pPr marL="0" indent="0" eaLnBrk="1" hangingPunct="1">
              <a:buClr>
                <a:srgbClr val="CC0000"/>
              </a:buClr>
              <a:buNone/>
              <a:defRPr/>
            </a:pPr>
            <a:r>
              <a:rPr lang="en-US" altLang="en-US" dirty="0"/>
              <a:t>What recommendations do you have for the CHW?</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215010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Supervisory Strategies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sz="2200" dirty="0"/>
              <a:t>Coach CHWs to separate what they do and do not have control over </a:t>
            </a:r>
          </a:p>
          <a:p>
            <a:pPr eaLnBrk="1" hangingPunct="1">
              <a:buClr>
                <a:srgbClr val="CC0000"/>
              </a:buClr>
              <a:defRPr/>
            </a:pPr>
            <a:r>
              <a:rPr lang="en-US" altLang="en-US" sz="2200" dirty="0"/>
              <a:t>Teach CHWs to let go of work-related issues after their assigned work hours</a:t>
            </a:r>
          </a:p>
          <a:p>
            <a:pPr eaLnBrk="1" hangingPunct="1">
              <a:buClr>
                <a:srgbClr val="CC0000"/>
              </a:buClr>
              <a:defRPr/>
            </a:pPr>
            <a:r>
              <a:rPr lang="en-US" altLang="en-US" sz="2200" dirty="0"/>
              <a:t>If the CHW has an agency work phone, suggest they turn it off after work hours</a:t>
            </a:r>
          </a:p>
          <a:p>
            <a:pPr eaLnBrk="1" hangingPunct="1">
              <a:buClr>
                <a:srgbClr val="CC0000"/>
              </a:buClr>
              <a:defRPr/>
            </a:pPr>
            <a:r>
              <a:rPr lang="en-US" altLang="en-US" sz="2200" dirty="0"/>
              <a:t>Encourage CHWs to set boundaries with patients, health care staff, and interdisciplinary teams</a:t>
            </a:r>
          </a:p>
          <a:p>
            <a:pPr eaLnBrk="1" hangingPunct="1">
              <a:buClr>
                <a:srgbClr val="CC0000"/>
              </a:buClr>
              <a:defRPr/>
            </a:pPr>
            <a:r>
              <a:rPr lang="en-US" altLang="en-US" sz="2200" dirty="0"/>
              <a:t>Model self-care</a:t>
            </a:r>
          </a:p>
          <a:p>
            <a:pPr eaLnBrk="1" hangingPunct="1">
              <a:buClr>
                <a:srgbClr val="CC0000"/>
              </a:buClr>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811380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Defining Personal Beliefs for CHWs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dirty="0"/>
              <a:t>A personal belief includes one’s world view, values, and life philosophies.</a:t>
            </a:r>
          </a:p>
          <a:p>
            <a:pPr eaLnBrk="1" hangingPunct="1">
              <a:buClr>
                <a:srgbClr val="CC0000"/>
              </a:buClr>
              <a:defRPr/>
            </a:pPr>
            <a:r>
              <a:rPr lang="en-US" altLang="en-US" dirty="0"/>
              <a:t>Personal beliefs include one’s religious beliefs and political beliefs, etc.</a:t>
            </a:r>
          </a:p>
          <a:p>
            <a:pPr eaLnBrk="1" hangingPunct="1">
              <a:buClr>
                <a:srgbClr val="CC0000"/>
              </a:buClr>
              <a:defRPr/>
            </a:pPr>
            <a:r>
              <a:rPr lang="en-US" altLang="en-US" dirty="0"/>
              <a:t>We all have a right to our beliefs, but sometimes our actions must be controlled in order to respect the rights of others.  </a:t>
            </a:r>
          </a:p>
          <a:p>
            <a:pPr eaLnBrk="1" hangingPunct="1">
              <a:buClr>
                <a:srgbClr val="CC0000"/>
              </a:buClr>
              <a:defRPr/>
            </a:pPr>
            <a:endParaRPr lang="en-US" altLang="en-US"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899151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Personal Belief </a:t>
            </a:r>
            <a:r>
              <a:rPr lang="en-US" altLang="en-US" dirty="0" smtClean="0"/>
              <a:t>Boundary Scenario</a:t>
            </a:r>
            <a:endParaRPr lang="en-US" altLang="en-US" dirty="0"/>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The CHW’s client is of Muslim faith and has shared that she must get permission from her husband to meet regularly. The CHW told the client that she lives in the US and it’s the “land of the free” where everyone has equal rights.</a:t>
            </a:r>
          </a:p>
          <a:p>
            <a:pPr marL="0" indent="0" eaLnBrk="1" hangingPunct="1">
              <a:buClr>
                <a:srgbClr val="CC0000"/>
              </a:buClr>
              <a:buNone/>
              <a:defRPr/>
            </a:pPr>
            <a:endParaRPr lang="en-US" altLang="en-US" dirty="0"/>
          </a:p>
          <a:p>
            <a:pPr marL="0" indent="0" eaLnBrk="1" hangingPunct="1">
              <a:buClr>
                <a:srgbClr val="CC0000"/>
              </a:buClr>
              <a:buNone/>
              <a:defRPr/>
            </a:pPr>
            <a:r>
              <a:rPr lang="en-US" altLang="en-US" dirty="0"/>
              <a:t>A colleague has shared with you what the CHW told the client. What </a:t>
            </a:r>
            <a:r>
              <a:rPr lang="en-US" altLang="en-US" dirty="0" smtClean="0"/>
              <a:t>would you do as the CHW’s supervisor?</a:t>
            </a:r>
            <a:endParaRPr lang="en-US" altLang="en-US"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070127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Supervisory Strategies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dirty="0"/>
              <a:t>Encourage CHWs to allow beliefs to support and inspire them, without imposing their beliefs on patients</a:t>
            </a:r>
          </a:p>
          <a:p>
            <a:pPr eaLnBrk="1" hangingPunct="1">
              <a:buClr>
                <a:srgbClr val="CC0000"/>
              </a:buClr>
              <a:defRPr/>
            </a:pPr>
            <a:r>
              <a:rPr lang="en-US" altLang="en-US" dirty="0"/>
              <a:t>Find ways for CHWs to learn about cultural and other differences</a:t>
            </a:r>
          </a:p>
          <a:p>
            <a:pPr eaLnBrk="1" hangingPunct="1">
              <a:buClr>
                <a:srgbClr val="CC0000"/>
              </a:buClr>
              <a:defRPr/>
            </a:pPr>
            <a:r>
              <a:rPr lang="en-US" altLang="en-US" dirty="0"/>
              <a:t>Encourage CHWs to consider individual differences between people with similar belief systems</a:t>
            </a:r>
          </a:p>
          <a:p>
            <a:pPr marL="0" indent="0" eaLnBrk="1" hangingPunct="1">
              <a:buClr>
                <a:srgbClr val="CC0000"/>
              </a:buClr>
              <a:buNone/>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4183021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Boundaries, the Interdisciplinary Team, and Supervisory Considerations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1816100"/>
            <a:ext cx="7924800" cy="3886200"/>
          </a:xfrm>
        </p:spPr>
        <p:txBody>
          <a:bodyPr/>
          <a:lstStyle/>
          <a:p>
            <a:pPr eaLnBrk="1" hangingPunct="1">
              <a:buClr>
                <a:srgbClr val="CC0000"/>
              </a:buClr>
              <a:defRPr/>
            </a:pPr>
            <a:r>
              <a:rPr lang="en-US" altLang="en-US" sz="2200" dirty="0"/>
              <a:t>CHWs may identify more with the patient role than coworker/colleague role</a:t>
            </a:r>
          </a:p>
          <a:p>
            <a:pPr eaLnBrk="1" hangingPunct="1">
              <a:buClr>
                <a:srgbClr val="CC0000"/>
              </a:buClr>
              <a:defRPr/>
            </a:pPr>
            <a:r>
              <a:rPr lang="en-US" altLang="en-US" sz="2200" dirty="0"/>
              <a:t>CHWs may defer decision-making to providers</a:t>
            </a:r>
          </a:p>
          <a:p>
            <a:pPr eaLnBrk="1" hangingPunct="1">
              <a:buClr>
                <a:srgbClr val="CC0000"/>
              </a:buClr>
              <a:defRPr/>
            </a:pPr>
            <a:r>
              <a:rPr lang="en-US" altLang="en-US" sz="2200" dirty="0"/>
              <a:t>Lack of time boundaries regarding team meetings (i.e., lateness) may indicate CHWs’ misunderstanding of their importance</a:t>
            </a:r>
          </a:p>
          <a:p>
            <a:pPr eaLnBrk="1" hangingPunct="1">
              <a:buClr>
                <a:srgbClr val="CC0000"/>
              </a:buClr>
              <a:defRPr/>
            </a:pPr>
            <a:r>
              <a:rPr lang="en-US" altLang="en-US" sz="2200" dirty="0"/>
              <a:t>Providers may balk at communicating boundary issues because they are afraid of offending CHWs</a:t>
            </a:r>
          </a:p>
          <a:p>
            <a:pPr eaLnBrk="1" hangingPunct="1">
              <a:buClr>
                <a:srgbClr val="CC0000"/>
              </a:buClr>
              <a:defRPr/>
            </a:pPr>
            <a:r>
              <a:rPr lang="en-US" altLang="en-US" sz="2200" dirty="0"/>
              <a:t>CHWs may elicit caretaking from providers, and/or providers may take the lead by offering it</a:t>
            </a:r>
          </a:p>
          <a:p>
            <a:pPr eaLnBrk="1" hangingPunct="1">
              <a:buClr>
                <a:srgbClr val="CC0000"/>
              </a:buClr>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4244089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Supervisory Strategies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dirty="0"/>
              <a:t>Continually communicating to CHWs their value and importance (use specific examples)</a:t>
            </a:r>
          </a:p>
          <a:p>
            <a:pPr eaLnBrk="1" hangingPunct="1">
              <a:buClr>
                <a:srgbClr val="CC0000"/>
              </a:buClr>
              <a:defRPr/>
            </a:pPr>
            <a:r>
              <a:rPr lang="en-US" altLang="en-US" dirty="0"/>
              <a:t>Reminding CHWs that their input is the voice of patient advocacy</a:t>
            </a:r>
          </a:p>
          <a:p>
            <a:pPr eaLnBrk="1" hangingPunct="1">
              <a:buClr>
                <a:srgbClr val="CC0000"/>
              </a:buClr>
              <a:defRPr/>
            </a:pPr>
            <a:r>
              <a:rPr lang="en-US" altLang="en-US" dirty="0"/>
              <a:t>Communicating professional norms to CHWs and educating providers to do the same</a:t>
            </a:r>
          </a:p>
          <a:p>
            <a:pPr eaLnBrk="1" hangingPunct="1">
              <a:buClr>
                <a:srgbClr val="CC0000"/>
              </a:buClr>
              <a:defRPr/>
            </a:pPr>
            <a:r>
              <a:rPr lang="en-US" altLang="en-US" dirty="0"/>
              <a:t>Helping CHWs talk through how to distinguish between their roles as a patient (if they are) versus a CHW provider </a:t>
            </a:r>
          </a:p>
          <a:p>
            <a:pPr eaLnBrk="1" hangingPunct="1">
              <a:buClr>
                <a:srgbClr val="CC0000"/>
              </a:buClr>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736896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a:xfrm>
            <a:off x="320565" y="3678620"/>
            <a:ext cx="8502869" cy="1923393"/>
          </a:xfrm>
        </p:spPr>
        <p:txBody>
          <a:bodyPr/>
          <a:lstStyle/>
          <a:p>
            <a:pPr eaLnBrk="1" hangingPunct="1">
              <a:defRPr/>
            </a:pPr>
            <a:r>
              <a:rPr lang="en-US" altLang="en-US" sz="6000" dirty="0"/>
              <a:t>Activity: Case Scenarios</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279020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Summary of Tips for Setting Boundaries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sz="2200" dirty="0"/>
              <a:t>Clearly define the CHW/patient relationship/roles</a:t>
            </a:r>
          </a:p>
          <a:p>
            <a:pPr eaLnBrk="1" hangingPunct="1">
              <a:buClr>
                <a:srgbClr val="CC0000"/>
              </a:buClr>
              <a:defRPr/>
            </a:pPr>
            <a:r>
              <a:rPr lang="en-US" altLang="en-US" sz="2200" dirty="0"/>
              <a:t>Set guidelines so patients know what to expect in sessions</a:t>
            </a:r>
          </a:p>
          <a:p>
            <a:pPr eaLnBrk="1" hangingPunct="1">
              <a:buClr>
                <a:srgbClr val="CC0000"/>
              </a:buClr>
              <a:defRPr/>
            </a:pPr>
            <a:r>
              <a:rPr lang="en-US" altLang="en-US" sz="2200" dirty="0"/>
              <a:t>It’s important to respect boundaries once set</a:t>
            </a:r>
          </a:p>
          <a:p>
            <a:pPr eaLnBrk="1" hangingPunct="1">
              <a:buClr>
                <a:srgbClr val="CC0000"/>
              </a:buClr>
              <a:defRPr/>
            </a:pPr>
            <a:r>
              <a:rPr lang="en-US" altLang="en-US" sz="2200" dirty="0"/>
              <a:t>Immediately let others know when they have crossed boundaries, and how they were crossed</a:t>
            </a:r>
          </a:p>
          <a:p>
            <a:pPr eaLnBrk="1" hangingPunct="1">
              <a:buClr>
                <a:srgbClr val="CC0000"/>
              </a:buClr>
              <a:defRPr/>
            </a:pPr>
            <a:r>
              <a:rPr lang="en-US" altLang="en-US" sz="2200" dirty="0"/>
              <a:t>Follow through on what you said you would do if boundaries are crossed</a:t>
            </a:r>
          </a:p>
          <a:p>
            <a:pPr eaLnBrk="1" hangingPunct="1">
              <a:buClr>
                <a:srgbClr val="CC0000"/>
              </a:buClr>
              <a:defRPr/>
            </a:pPr>
            <a:r>
              <a:rPr lang="en-US" altLang="en-US" sz="2200" dirty="0"/>
              <a:t>Separate boundary-setting and being empathic to the client’s need to share their feelings</a:t>
            </a:r>
          </a:p>
          <a:p>
            <a:pPr marL="0" indent="0" eaLnBrk="1" hangingPunct="1">
              <a:buClr>
                <a:srgbClr val="CC0000"/>
              </a:buClr>
              <a:buNone/>
              <a:defRPr/>
            </a:pPr>
            <a:endParaRPr lang="en-US" altLang="en-US" sz="22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377878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What is Confidentiality?</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buFont typeface="Wingdings" pitchFamily="-64" charset="2"/>
              <a:buChar char="§"/>
              <a:defRPr/>
            </a:pPr>
            <a:r>
              <a:rPr lang="en-US" altLang="en-US" dirty="0"/>
              <a:t>Trusting another person with information that will not be shared </a:t>
            </a:r>
          </a:p>
          <a:p>
            <a:pPr eaLnBrk="1" hangingPunct="1">
              <a:buClr>
                <a:srgbClr val="CC0000"/>
              </a:buClr>
              <a:buFont typeface="Wingdings" pitchFamily="-64" charset="2"/>
              <a:buChar char="§"/>
              <a:defRPr/>
            </a:pPr>
            <a:r>
              <a:rPr lang="en-US" altLang="en-US" dirty="0"/>
              <a:t>Keeping sensitive information protected from unauthorized viewers</a:t>
            </a:r>
          </a:p>
          <a:p>
            <a:pPr eaLnBrk="1" hangingPunct="1">
              <a:buClr>
                <a:srgbClr val="CC0000"/>
              </a:buClr>
              <a:buFont typeface="Wingdings" pitchFamily="-64" charset="2"/>
              <a:buChar char="§"/>
              <a:defRPr/>
            </a:pPr>
            <a:r>
              <a:rPr lang="en-US" altLang="en-US" dirty="0"/>
              <a:t>Ensuring that information is accessible only to those authorized to have access </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673219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Confidentiality</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Questions to </a:t>
            </a:r>
            <a:r>
              <a:rPr lang="en-US" altLang="en-US" dirty="0" smtClean="0"/>
              <a:t>consider:</a:t>
            </a:r>
            <a:endParaRPr lang="en-US" altLang="en-US" dirty="0"/>
          </a:p>
          <a:p>
            <a:pPr marL="457200" indent="-457200" eaLnBrk="1" hangingPunct="1">
              <a:buClr>
                <a:srgbClr val="CC0000"/>
              </a:buClr>
              <a:buFont typeface="+mj-lt"/>
              <a:buAutoNum type="arabicPeriod"/>
              <a:defRPr/>
            </a:pPr>
            <a:r>
              <a:rPr lang="en-US" altLang="en-US" dirty="0"/>
              <a:t>Why is confidentiality so important?</a:t>
            </a:r>
          </a:p>
          <a:p>
            <a:pPr marL="457200" indent="-457200" eaLnBrk="1" hangingPunct="1">
              <a:buClr>
                <a:srgbClr val="CC0000"/>
              </a:buClr>
              <a:buFont typeface="+mj-lt"/>
              <a:buAutoNum type="arabicPeriod"/>
              <a:defRPr/>
            </a:pPr>
            <a:r>
              <a:rPr lang="en-US" altLang="en-US" dirty="0"/>
              <a:t>What information needs to be kept confidential?</a:t>
            </a:r>
          </a:p>
          <a:p>
            <a:pPr marL="457200" indent="-457200" eaLnBrk="1" hangingPunct="1">
              <a:buClr>
                <a:srgbClr val="CC0000"/>
              </a:buClr>
              <a:buFont typeface="+mj-lt"/>
              <a:buAutoNum type="arabicPeriod"/>
              <a:defRPr/>
            </a:pPr>
            <a:r>
              <a:rPr lang="en-US" altLang="en-US" dirty="0"/>
              <a:t>What are some inappropriate places to discuss patient information?</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254737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Health Insurance Portability and Accountability Act (HIPAA)</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buFont typeface="Wingdings" pitchFamily="-64" charset="2"/>
              <a:buChar char="§"/>
              <a:defRPr/>
            </a:pPr>
            <a:r>
              <a:rPr lang="en-US" altLang="en-US" sz="2000" dirty="0"/>
              <a:t>The federal government established this act to maintain and protect the rights and interests of the patient. HIPAA defines the standard for electronic data exchange, protects confidentiality and </a:t>
            </a:r>
            <a:r>
              <a:rPr lang="en-US" altLang="en-US" sz="2000" dirty="0" smtClean="0"/>
              <a:t>the security </a:t>
            </a:r>
            <a:r>
              <a:rPr lang="en-US" altLang="en-US" sz="2000" dirty="0"/>
              <a:t>of health care records.</a:t>
            </a:r>
          </a:p>
          <a:p>
            <a:pPr eaLnBrk="1" hangingPunct="1">
              <a:buClr>
                <a:srgbClr val="CC0000"/>
              </a:buClr>
              <a:buFont typeface="Wingdings" pitchFamily="-64" charset="2"/>
              <a:buChar char="§"/>
              <a:defRPr/>
            </a:pPr>
            <a:r>
              <a:rPr lang="en-US" altLang="en-US" sz="2000" dirty="0"/>
              <a:t>The privacy or confidential rules regulate how information is shared. Upon engagement of health services (pharmacy, medical visit, social services etc.) the patient is informed of his rights to confidentiality and the policy and procedures regarding the release of his personal health information.</a:t>
            </a:r>
          </a:p>
          <a:p>
            <a:pPr eaLnBrk="1" hangingPunct="1">
              <a:buClr>
                <a:srgbClr val="CC0000"/>
              </a:buClr>
              <a:buFont typeface="Wingdings" pitchFamily="-64" charset="2"/>
              <a:buChar char="§"/>
              <a:defRPr/>
            </a:pPr>
            <a:r>
              <a:rPr lang="en-US" altLang="en-US" sz="2000" dirty="0"/>
              <a:t>The patient signs form stating that he or she received and reviewed HIPAA policy.</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4198650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Situations When Data Can Be Released Without the Patient’s Permission or Consent</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1738532"/>
            <a:ext cx="7924800" cy="3886200"/>
          </a:xfrm>
        </p:spPr>
        <p:txBody>
          <a:bodyPr/>
          <a:lstStyle/>
          <a:p>
            <a:pPr eaLnBrk="1" hangingPunct="1">
              <a:buClr>
                <a:srgbClr val="CC0000"/>
              </a:buClr>
              <a:buFont typeface="Wingdings" pitchFamily="-64" charset="2"/>
              <a:buChar char="§"/>
              <a:defRPr/>
            </a:pPr>
            <a:r>
              <a:rPr lang="en-US" altLang="en-US" sz="1600" dirty="0"/>
              <a:t>For the purpose of reporting abuse or neglect of a child, elderly, or disabled person to the proper social service agency</a:t>
            </a:r>
          </a:p>
          <a:p>
            <a:pPr eaLnBrk="1" hangingPunct="1">
              <a:buClr>
                <a:srgbClr val="CC0000"/>
              </a:buClr>
              <a:buFont typeface="Wingdings" pitchFamily="-64" charset="2"/>
              <a:buChar char="§"/>
              <a:defRPr/>
            </a:pPr>
            <a:r>
              <a:rPr lang="en-US" altLang="en-US" sz="1600" dirty="0"/>
              <a:t>If a patient is suicidal or homicidal, or an actual homicide is committed</a:t>
            </a:r>
          </a:p>
          <a:p>
            <a:pPr eaLnBrk="1" hangingPunct="1">
              <a:buClr>
                <a:srgbClr val="CC0000"/>
              </a:buClr>
              <a:buFont typeface="Wingdings" pitchFamily="-64" charset="2"/>
              <a:buChar char="§"/>
              <a:defRPr/>
            </a:pPr>
            <a:r>
              <a:rPr lang="en-US" altLang="en-US" sz="1600" dirty="0"/>
              <a:t>To prevent serious threat to health and public safety.</a:t>
            </a:r>
          </a:p>
          <a:p>
            <a:pPr eaLnBrk="1" hangingPunct="1">
              <a:buClr>
                <a:srgbClr val="CC0000"/>
              </a:buClr>
              <a:buFont typeface="Wingdings" pitchFamily="-64" charset="2"/>
              <a:buChar char="§"/>
              <a:defRPr/>
            </a:pPr>
            <a:r>
              <a:rPr lang="en-US" altLang="en-US" sz="1600" dirty="0"/>
              <a:t>To the department of public health for health reporting purposes.</a:t>
            </a:r>
          </a:p>
          <a:p>
            <a:pPr eaLnBrk="1" hangingPunct="1">
              <a:buClr>
                <a:srgbClr val="CC0000"/>
              </a:buClr>
              <a:buFont typeface="Wingdings" pitchFamily="-64" charset="2"/>
              <a:buChar char="§"/>
              <a:defRPr/>
            </a:pPr>
            <a:r>
              <a:rPr lang="en-US" altLang="en-US" sz="1600" dirty="0"/>
              <a:t>To inform appropriate bureaus during disaster relief.</a:t>
            </a:r>
          </a:p>
          <a:p>
            <a:pPr eaLnBrk="1" hangingPunct="1">
              <a:buClr>
                <a:srgbClr val="CC0000"/>
              </a:buClr>
              <a:buFont typeface="Wingdings" pitchFamily="-64" charset="2"/>
              <a:buChar char="§"/>
              <a:defRPr/>
            </a:pPr>
            <a:r>
              <a:rPr lang="en-US" altLang="en-US" sz="1600" dirty="0"/>
              <a:t>Workers' compensation.</a:t>
            </a:r>
          </a:p>
          <a:p>
            <a:pPr eaLnBrk="1" hangingPunct="1">
              <a:buClr>
                <a:srgbClr val="CC0000"/>
              </a:buClr>
              <a:buFont typeface="Wingdings" pitchFamily="-64" charset="2"/>
              <a:buChar char="§"/>
              <a:defRPr/>
            </a:pPr>
            <a:r>
              <a:rPr lang="en-US" altLang="en-US" sz="1600" dirty="0"/>
              <a:t>To the Food and Drug Administration for expected side effects of drugs, or food product defects to enable product recall.</a:t>
            </a:r>
          </a:p>
          <a:p>
            <a:pPr eaLnBrk="1" hangingPunct="1">
              <a:buClr>
                <a:srgbClr val="CC0000"/>
              </a:buClr>
              <a:buFont typeface="Wingdings" pitchFamily="-64" charset="2"/>
              <a:buChar char="§"/>
              <a:defRPr/>
            </a:pPr>
            <a:r>
              <a:rPr lang="en-US" altLang="en-US" sz="1600" dirty="0"/>
              <a:t>Correctional institutions.</a:t>
            </a:r>
          </a:p>
          <a:p>
            <a:pPr eaLnBrk="1" hangingPunct="1">
              <a:buClr>
                <a:srgbClr val="CC0000"/>
              </a:buClr>
              <a:buFont typeface="Wingdings" pitchFamily="-64" charset="2"/>
              <a:buChar char="§"/>
              <a:defRPr/>
            </a:pPr>
            <a:r>
              <a:rPr lang="en-US" altLang="en-US" sz="1600" dirty="0"/>
              <a:t>To medical examiners, coroners, procurement of organs, or certain research purposes.</a:t>
            </a:r>
          </a:p>
          <a:p>
            <a:pPr eaLnBrk="1" hangingPunct="1">
              <a:buClr>
                <a:srgbClr val="CC0000"/>
              </a:buClr>
              <a:buFont typeface="Wingdings" pitchFamily="-64" charset="2"/>
              <a:buChar char="§"/>
              <a:defRPr/>
            </a:pPr>
            <a:r>
              <a:rPr lang="en-US" altLang="en-US" sz="1600" dirty="0"/>
              <a:t>To notify family members or legal guardians involved in the patient’s care if a person is missing (example Amber or Silver alerts on television/radio).</a:t>
            </a:r>
          </a:p>
          <a:p>
            <a:pPr eaLnBrk="1" hangingPunct="1">
              <a:buClr>
                <a:srgbClr val="CC0000"/>
              </a:buClr>
              <a:buFont typeface="Wingdings" pitchFamily="-64" charset="2"/>
              <a:buChar char="§"/>
              <a:defRPr/>
            </a:pPr>
            <a:endParaRPr lang="en-US" altLang="en-US" sz="2000" dirty="0"/>
          </a:p>
          <a:p>
            <a:pPr eaLnBrk="1" hangingPunct="1">
              <a:buClr>
                <a:srgbClr val="CC0000"/>
              </a:buClr>
              <a:buFont typeface="Wingdings" pitchFamily="-64" charset="2"/>
              <a:buChar char="§"/>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454183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What Happens When Confidentiality is Not Respected or is Breached?</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1905000"/>
            <a:ext cx="7924800" cy="3886200"/>
          </a:xfrm>
        </p:spPr>
        <p:txBody>
          <a:bodyPr/>
          <a:lstStyle/>
          <a:p>
            <a:pPr eaLnBrk="1" hangingPunct="1">
              <a:buClr>
                <a:srgbClr val="CC0000"/>
              </a:buClr>
              <a:buFont typeface="Wingdings" pitchFamily="-64" charset="2"/>
              <a:buChar char="§"/>
              <a:defRPr/>
            </a:pPr>
            <a:r>
              <a:rPr lang="en-US" altLang="en-US" sz="2200" dirty="0"/>
              <a:t>The patient may be embarrassed</a:t>
            </a:r>
          </a:p>
          <a:p>
            <a:pPr eaLnBrk="1" hangingPunct="1">
              <a:buClr>
                <a:srgbClr val="CC0000"/>
              </a:buClr>
              <a:buFont typeface="Wingdings" pitchFamily="-64" charset="2"/>
              <a:buChar char="§"/>
              <a:defRPr/>
            </a:pPr>
            <a:r>
              <a:rPr lang="en-US" altLang="en-US" sz="2200" dirty="0"/>
              <a:t>The patient can lose trust in the CHW and the agency</a:t>
            </a:r>
          </a:p>
          <a:p>
            <a:pPr eaLnBrk="1" hangingPunct="1">
              <a:buClr>
                <a:srgbClr val="CC0000"/>
              </a:buClr>
              <a:buFont typeface="Wingdings" pitchFamily="-64" charset="2"/>
              <a:buChar char="§"/>
              <a:defRPr/>
            </a:pPr>
            <a:r>
              <a:rPr lang="en-US" altLang="en-US" sz="2200" dirty="0"/>
              <a:t>The patient may file charges against the CHW and the agency</a:t>
            </a:r>
          </a:p>
          <a:p>
            <a:pPr eaLnBrk="1" hangingPunct="1">
              <a:buClr>
                <a:srgbClr val="CC0000"/>
              </a:buClr>
              <a:buFont typeface="Wingdings" pitchFamily="-64" charset="2"/>
              <a:buChar char="§"/>
              <a:defRPr/>
            </a:pPr>
            <a:r>
              <a:rPr lang="en-US" altLang="en-US" sz="2200" dirty="0"/>
              <a:t>The employee may be reprimanded, given a warning or be dismissed from the agency</a:t>
            </a:r>
          </a:p>
          <a:p>
            <a:pPr eaLnBrk="1" hangingPunct="1">
              <a:buClr>
                <a:srgbClr val="CC0000"/>
              </a:buClr>
              <a:buFont typeface="Wingdings" pitchFamily="-64" charset="2"/>
              <a:buChar char="§"/>
              <a:defRPr/>
            </a:pPr>
            <a:r>
              <a:rPr lang="en-US" altLang="en-US" sz="2200" dirty="0"/>
              <a:t>The agency could be fined criminal penalties for disregarding HIPAA</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072063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Supervision Strategies for Managing Confidentiality</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2032000"/>
            <a:ext cx="7924800" cy="3886200"/>
          </a:xfrm>
        </p:spPr>
        <p:txBody>
          <a:bodyPr/>
          <a:lstStyle/>
          <a:p>
            <a:pPr eaLnBrk="1" hangingPunct="1">
              <a:buClr>
                <a:srgbClr val="CC0000"/>
              </a:buClr>
              <a:buFont typeface="Wingdings" pitchFamily="-64" charset="2"/>
              <a:buChar char="§"/>
              <a:defRPr/>
            </a:pPr>
            <a:r>
              <a:rPr lang="en-US" altLang="en-US" dirty="0"/>
              <a:t>Review program policies/procedures on patient confidentiality and HIPAA laws</a:t>
            </a:r>
          </a:p>
          <a:p>
            <a:pPr eaLnBrk="1" hangingPunct="1">
              <a:buClr>
                <a:srgbClr val="CC0000"/>
              </a:buClr>
              <a:buFont typeface="Wingdings" pitchFamily="-64" charset="2"/>
              <a:buChar char="§"/>
              <a:defRPr/>
            </a:pPr>
            <a:r>
              <a:rPr lang="en-US" altLang="en-US" dirty="0"/>
              <a:t>Expect CHWs to adhere to HIPAA laws</a:t>
            </a:r>
          </a:p>
          <a:p>
            <a:pPr eaLnBrk="1" hangingPunct="1">
              <a:buClr>
                <a:srgbClr val="CC0000"/>
              </a:buClr>
              <a:buFont typeface="Wingdings" pitchFamily="-64" charset="2"/>
              <a:buChar char="§"/>
              <a:defRPr/>
            </a:pPr>
            <a:r>
              <a:rPr lang="en-US" altLang="en-US" dirty="0"/>
              <a:t>Encourage CHWs to respect patient confidentiality</a:t>
            </a:r>
          </a:p>
          <a:p>
            <a:pPr eaLnBrk="1" hangingPunct="1">
              <a:buClr>
                <a:srgbClr val="CC0000"/>
              </a:buClr>
              <a:buFont typeface="Wingdings" pitchFamily="-64" charset="2"/>
              <a:buChar char="§"/>
              <a:defRPr/>
            </a:pPr>
            <a:r>
              <a:rPr lang="en-US" altLang="en-US" dirty="0"/>
              <a:t>Remind CHWs to have signed patient consent forms before sharing information</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125110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7F1CDD-24F1-4195-9C9B-09BD76E9A29B}"/>
              </a:ext>
            </a:extLst>
          </p:cNvPr>
          <p:cNvSpPr>
            <a:spLocks noGrp="1"/>
          </p:cNvSpPr>
          <p:nvPr>
            <p:ph type="title"/>
          </p:nvPr>
        </p:nvSpPr>
        <p:spPr/>
        <p:txBody>
          <a:bodyPr/>
          <a:lstStyle/>
          <a:p>
            <a:pPr>
              <a:defRPr/>
            </a:pPr>
            <a:r>
              <a:rPr lang="en-US" dirty="0"/>
              <a:t>Boundaries</a:t>
            </a:r>
          </a:p>
        </p:txBody>
      </p:sp>
      <p:sp>
        <p:nvSpPr>
          <p:cNvPr id="4" name="Footer Placeholder 3">
            <a:extLst>
              <a:ext uri="{FF2B5EF4-FFF2-40B4-BE49-F238E27FC236}">
                <a16:creationId xmlns="" xmlns:a16="http://schemas.microsoft.com/office/drawing/2014/main" id="{05D169C4-7F8D-459D-811C-01F7AC09BD15}"/>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Establishing and Supporting Confidentiality and Boundaries </a:t>
            </a:r>
            <a:endParaRPr lang="en-US" altLang="en-US" dirty="0">
              <a:solidFill>
                <a:srgbClr val="FFFFFF"/>
              </a:solidFill>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3140</Words>
  <Application>Microsoft Macintosh PowerPoint</Application>
  <PresentationFormat>On-screen Show (4:3)</PresentationFormat>
  <Paragraphs>316</Paragraphs>
  <Slides>29</Slides>
  <Notes>29</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 Theme</vt:lpstr>
      <vt:lpstr>Blank Presentation</vt:lpstr>
      <vt:lpstr>Establishing and Supporting Confidentiality and Boundaries </vt:lpstr>
      <vt:lpstr>Learning Objectives</vt:lpstr>
      <vt:lpstr>What is Confidentiality?</vt:lpstr>
      <vt:lpstr>Confidentiality</vt:lpstr>
      <vt:lpstr>Health Insurance Portability and Accountability Act (HIPAA)</vt:lpstr>
      <vt:lpstr>Situations When Data Can Be Released Without the Patient’s Permission or Consent</vt:lpstr>
      <vt:lpstr>What Happens When Confidentiality is Not Respected or is Breached?</vt:lpstr>
      <vt:lpstr>Supervision Strategies for Managing Confidentiality</vt:lpstr>
      <vt:lpstr>Boundaries</vt:lpstr>
      <vt:lpstr>Types of Boundaries</vt:lpstr>
      <vt:lpstr>Examples of When Physical Boundaries are Not Respected</vt:lpstr>
      <vt:lpstr>Example of a Physical Boundary </vt:lpstr>
      <vt:lpstr>Supervisor Strategies</vt:lpstr>
      <vt:lpstr>Examples of Time Boundaries</vt:lpstr>
      <vt:lpstr>Time Boundary Scenario</vt:lpstr>
      <vt:lpstr>Supervisory Strategies</vt:lpstr>
      <vt:lpstr>What are Place Boundaries?</vt:lpstr>
      <vt:lpstr>Place Boundary Scenario</vt:lpstr>
      <vt:lpstr>Supervisory Strategies</vt:lpstr>
      <vt:lpstr>Examples of When Emotional Boundaries are Crossed</vt:lpstr>
      <vt:lpstr>Emotional Boundary Scenario</vt:lpstr>
      <vt:lpstr>Supervisory Strategies</vt:lpstr>
      <vt:lpstr>Defining Personal Beliefs for CHWs</vt:lpstr>
      <vt:lpstr>Personal Belief Boundary Scenario</vt:lpstr>
      <vt:lpstr>Supervisory Strategies</vt:lpstr>
      <vt:lpstr>Boundaries, the Interdisciplinary Team, and Supervisory Considerations</vt:lpstr>
      <vt:lpstr>Supervisory Strategies</vt:lpstr>
      <vt:lpstr>Activity: Case Scenarios</vt:lpstr>
      <vt:lpstr>Summary of Tips for Setting Boundaries</vt:lpstr>
    </vt:vector>
  </TitlesOfParts>
  <Company>Boston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Boundaries and Confidentiality</dc:title>
  <dc:creator>Rojo, Maria Campos</dc:creator>
  <cp:lastModifiedBy>CYNTHIA STOCK</cp:lastModifiedBy>
  <cp:revision>35</cp:revision>
  <dcterms:created xsi:type="dcterms:W3CDTF">2018-09-24T14:58:00Z</dcterms:created>
  <dcterms:modified xsi:type="dcterms:W3CDTF">2020-02-20T00:28:08Z</dcterms:modified>
</cp:coreProperties>
</file>