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59" r:id="rId1"/>
  </p:sldMasterIdLst>
  <p:notesMasterIdLst>
    <p:notesMasterId r:id="rId12"/>
  </p:notesMasterIdLst>
  <p:sldIdLst>
    <p:sldId id="265" r:id="rId2"/>
    <p:sldId id="277" r:id="rId3"/>
    <p:sldId id="287" r:id="rId4"/>
    <p:sldId id="258" r:id="rId5"/>
    <p:sldId id="259" r:id="rId6"/>
    <p:sldId id="260" r:id="rId7"/>
    <p:sldId id="261" r:id="rId8"/>
    <p:sldId id="267" r:id="rId9"/>
    <p:sldId id="263" r:id="rId10"/>
    <p:sldId id="264" r:id="rId1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0"/>
    <p:restoredTop sz="93957" autoAdjust="0"/>
  </p:normalViewPr>
  <p:slideViewPr>
    <p:cSldViewPr>
      <p:cViewPr varScale="1">
        <p:scale>
          <a:sx n="67" d="100"/>
          <a:sy n="67" d="100"/>
        </p:scale>
        <p:origin x="72" y="3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3-28T02:53:00.167" idx="1">
    <p:pos x="6000" y="0"/>
    <p:text>see comment on previous HIV 101 slides pdf  for suggested changes.
-LaTrischa Miles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876637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F7C63E1-D0E5-4035-B8EC-66AC702BF77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E73293-C581-42DA-AF4E-7B21B2B1C6A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7BC5C8-D977-456B-A31A-00C7EC7DC05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C0B27F3-6459-524F-9AE5-DDF0699292B6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27280865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54af722b0c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54af722b0c_0_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Review the slide. Participants can also follow along on the handout.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  <a:latin typeface="+mn-lt"/>
              </a:rPr>
              <a:t>To conclude the session, ask participants to recall any new words or terms they have learned so far. Write them on the flip chart.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  <a:latin typeface="+mn-lt"/>
              </a:rPr>
              <a:t>If time allows, ask participants the following: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+mn-lt"/>
              </a:rPr>
              <a:t>Who can explain what an unsuppressed viral load is to a client? 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  <a:tabLst/>
              <a:defRPr/>
            </a:pPr>
            <a:r>
              <a:rPr lang="en-US" dirty="0">
                <a:effectLst/>
                <a:latin typeface="+mn-lt"/>
              </a:rPr>
              <a:t>Who can explain what it means to be undetectable?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lang="en-US" dirty="0">
              <a:effectLst/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>
                <a:effectLst/>
                <a:latin typeface="+mn-lt"/>
              </a:rPr>
              <a:t>To close, thank the participants for their participation and for doing a good job.</a:t>
            </a:r>
            <a:endParaRPr dirty="0"/>
          </a:p>
        </p:txBody>
      </p:sp>
      <p:sp>
        <p:nvSpPr>
          <p:cNvPr id="123" name="Google Shape;123;g54af722b0c_0_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4781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F484B1-EB26-41C6-AA0E-EC1120E1D5D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E8C1D8-0421-4ADE-B82D-CF3A5BA1E35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Review the objectives. 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Acknowledge that for some participants, this will be a review of what they already know, however, for others this is new</a:t>
            </a:r>
          </a:p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information. </a:t>
            </a:r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9F0558-E431-4CBD-95AE-59BAF190EE8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37AC4C9-17A7-0D40-B529-184404A9C714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542609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FA8769E-811F-A841-A559-0AE26BD1ECA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99B5B7C-FBDC-A84E-975C-F89EE63F30F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228600" algn="l"/>
              </a:tabLst>
            </a:pPr>
            <a:r>
              <a:rPr lang="en-US" sz="1200" b="1" i="0" u="none" strike="noStrike" cap="none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  <a:sym typeface="Calibri"/>
              </a:rPr>
              <a:t>Worksheets and discussion</a:t>
            </a:r>
            <a:endParaRPr lang="en-US" sz="1200" b="0" i="0" u="none" strike="noStrike" cap="none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  <a:sym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  <a:sym typeface="Calibri"/>
              </a:rPr>
              <a:t>Ask participants to complete the worksheets in their groups. Say, “</a:t>
            </a: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Using your group’s collective knowledge of HIV and AIDS, you will have 10 minutes to complete all 3 worksheets. Groups will write in their answers or best guess to each question.” Explain the following details: </a:t>
            </a:r>
            <a:endParaRPr lang="en-US" sz="1200" b="0" i="0" u="none" strike="noStrike" cap="none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  <a:sym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  <a:sym typeface="Calibri"/>
              </a:rPr>
              <a:t>Worksheets should be completed in order: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Worksheet #1: HIV 101 – Understanding HIV and AIDS</a:t>
            </a:r>
            <a:endParaRPr lang="en-US" sz="1200" b="0" i="0" u="none" strike="noStrike" cap="none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  <a:sym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Worksheet #2: Modes of HIV transmission</a:t>
            </a:r>
            <a:endParaRPr lang="en-US" sz="1200" b="0" i="0" u="none" strike="noStrike" cap="none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  <a:sym typeface="Calibri"/>
            </a:endParaRP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Worksheet #3: What stage am I?</a:t>
            </a:r>
            <a:endParaRPr lang="en-US" sz="1200" b="0" i="0" u="none" strike="noStrike" cap="none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  <a:sym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The worksheets include fill in the blank, true/false, and multiple-choice questions. </a:t>
            </a:r>
            <a:endParaRPr lang="en-US" sz="1200" b="0" i="0" u="none" strike="noStrike" cap="none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  <a:sym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  <a:sym typeface="Calibri"/>
              </a:rPr>
              <a:t>Each group should select 2 people: one recorder to write answers, and one reporter to give answers when the facilitator calls on the group.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  <a:sym typeface="Calibri"/>
              </a:rPr>
              <a:t>Each group will receive one point per each correct answer; </a:t>
            </a: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no half points will be given, it’s all or none.</a:t>
            </a:r>
            <a:endParaRPr lang="en-US" sz="1200" b="0" i="0" u="none" strike="noStrike" cap="none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  <a:sym typeface="Calibri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  <a:sym typeface="Calibri"/>
              </a:rPr>
              <a:t>If a group gives an incorrect answer, the next group will have the opportunity to answer the question.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  <a:sym typeface="Calibri"/>
              </a:rPr>
              <a:t>If no group gives the correct answer, the facilitator will give the correct answer.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  <a:tabLst>
                <a:tab pos="228600" algn="l"/>
              </a:tabLst>
            </a:pPr>
            <a:r>
              <a:rPr lang="en-US" sz="1200" b="0" i="0" u="none" strike="noStrike" cap="none" dirty="0">
                <a:solidFill>
                  <a:srgbClr val="000000"/>
                </a:solidFill>
                <a:effectLst/>
                <a:latin typeface="Calibri"/>
                <a:ea typeface="Calibri" panose="020F0502020204030204" pitchFamily="34" charset="0"/>
                <a:cs typeface="Calibri"/>
                <a:sym typeface="Calibri"/>
              </a:rPr>
              <a:t>Encourage participants to ask questions if they need assistance.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Call on the groups to answer questions as follows: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A, please answer question 1 on worksheet #1, HIV 101—Understanding HIV &amp; AIDS.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do the letters HIV and AIDS stand for?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HIV?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is AIDS?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Now we’ve defined the acronyms HIV and AIDS. </a:t>
            </a:r>
          </a:p>
          <a:p>
            <a:pPr marL="742950" marR="0" lvl="1" indent="-285750">
              <a:spcBef>
                <a:spcPts val="0"/>
              </a:spcBef>
              <a:spcAft>
                <a:spcPts val="0"/>
              </a:spcAft>
              <a:buFont typeface="Courier New" panose="02070309020205020404" pitchFamily="49" charset="0"/>
              <a:buChar char="o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A (you have 1 point) 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Group B, next question.</a:t>
            </a: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Symbol" pitchFamily="2" charset="2"/>
              <a:buChar char=""/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Continue with each group until all worksheet questions have been answered.                      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Bring attention to the last handout, Stages of HIV Infection, to be used as a resource. Point out that if people who acquire HIV remain untreated and do not engaged in medical care and/or take anti-retroviral HIV medications, most succumb to AIDS. </a:t>
            </a:r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altLang="en-US" dirty="0"/>
          </a:p>
          <a:p>
            <a:pPr>
              <a:defRPr/>
            </a:pPr>
            <a:endParaRPr lang="en-US" dirty="0"/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D5D64-4A14-3B41-899C-FADEFEA5F0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E9318CE-43FA-E341-98B5-B209B5C8EB2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1966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2" name="Google Shape;8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What is HIV? 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The virus that causes AIDS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What do the letters H-I-V stand for?</a:t>
            </a:r>
            <a:endParaRPr dirty="0">
              <a:latin typeface="+mn-lt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H-Human (one can only acquire HIV from humans, person-to-person, blood-to-blood, sexual contact and/or fluids).</a:t>
            </a:r>
            <a:endParaRPr dirty="0">
              <a:latin typeface="+mn-lt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I-Immunodeficiency (affects the immune system, making it too weak to fight off disease and infection).</a:t>
            </a:r>
            <a:endParaRPr dirty="0">
              <a:latin typeface="+mn-lt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V-Virus—it’s survival depends on cells in the host.</a:t>
            </a:r>
            <a:endParaRPr dirty="0">
              <a:latin typeface="+mn-lt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83;p3:notes"/>
          <p:cNvSpPr txBox="1">
            <a:spLocks noGrp="1"/>
          </p:cNvSpPr>
          <p:nvPr>
            <p:ph type="sldNum" idx="12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366675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9" name="Google Shape;89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What is AIDS?</a:t>
            </a: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+mn-lt"/>
              </a:rPr>
              <a:t>AIDS is a result of HIV infection.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lang="en-US" dirty="0">
              <a:latin typeface="+mn-lt"/>
            </a:endParaRPr>
          </a:p>
          <a:p>
            <a:pPr marL="0" marR="0" lvl="0" indent="0" algn="l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n-US" dirty="0">
                <a:latin typeface="+mn-lt"/>
              </a:rPr>
              <a:t>What do the letters A-I-D-S stand for?</a:t>
            </a:r>
            <a:endParaRPr dirty="0">
              <a:latin typeface="+mn-lt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A-Acquired (must get it from someone)</a:t>
            </a:r>
            <a:endParaRPr dirty="0">
              <a:latin typeface="+mn-lt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I-Immune (collection of cells and substances that act like soldiers against germs)</a:t>
            </a:r>
            <a:endParaRPr dirty="0">
              <a:latin typeface="+mn-lt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D-Deficiency (weakens immune system causing opportunistic infections)</a:t>
            </a:r>
            <a:endParaRPr dirty="0">
              <a:latin typeface="+mn-lt"/>
            </a:endParaRPr>
          </a:p>
          <a:p>
            <a:pPr marL="171450" lvl="0" indent="-171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S-Syndrome (collection of symptoms or illnesses)</a:t>
            </a:r>
            <a:endParaRPr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90;p4:notes"/>
          <p:cNvSpPr txBox="1">
            <a:spLocks noGrp="1"/>
          </p:cNvSpPr>
          <p:nvPr>
            <p:ph type="sldNum" idx="12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240469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" name="Google Shape;9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Review the slide. </a:t>
            </a: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latin typeface="+mn-lt"/>
              </a:rPr>
              <a:t>Additional notes: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Injection drugs used either legally or illegally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Safety precautions should be used for tattoos and body piercings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97;p5:notes"/>
          <p:cNvSpPr txBox="1">
            <a:spLocks noGrp="1"/>
          </p:cNvSpPr>
          <p:nvPr>
            <p:ph type="sldNum" idx="12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25455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Review the slide.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Additional notes: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Protected sex using a latex condom greatly lowers risk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 err="1">
                <a:latin typeface="+mn-lt"/>
              </a:rPr>
              <a:t>PrEP</a:t>
            </a:r>
            <a:r>
              <a:rPr lang="en-US" dirty="0">
                <a:latin typeface="+mn-lt"/>
              </a:rPr>
              <a:t> and HIV medication – </a:t>
            </a:r>
            <a:r>
              <a:rPr lang="en-US" dirty="0" err="1">
                <a:latin typeface="+mn-lt"/>
              </a:rPr>
              <a:t>PrEP</a:t>
            </a:r>
            <a:r>
              <a:rPr lang="en-US" dirty="0">
                <a:latin typeface="+mn-lt"/>
              </a:rPr>
              <a:t> means Pre-Exposure Prophylaxis, and it’s the use of anti-HIV medications to keep HIV negative people from becoming infected. </a:t>
            </a:r>
            <a:r>
              <a:rPr lang="en-US" dirty="0" err="1">
                <a:latin typeface="+mn-lt"/>
              </a:rPr>
              <a:t>PrEP</a:t>
            </a:r>
            <a:r>
              <a:rPr lang="en-US" dirty="0">
                <a:latin typeface="+mn-lt"/>
              </a:rPr>
              <a:t> is approved by the FDA and has been shown to be safe and effective in preventing HIV infection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Recent research indicates that people living with HIV who have an Undetectable viral load are </a:t>
            </a:r>
            <a:r>
              <a:rPr lang="en-US" dirty="0" err="1">
                <a:latin typeface="+mn-lt"/>
              </a:rPr>
              <a:t>Untransmittable</a:t>
            </a:r>
            <a:r>
              <a:rPr lang="en-US" dirty="0">
                <a:latin typeface="+mn-lt"/>
              </a:rPr>
              <a:t> (otherwise known as U=U).</a:t>
            </a:r>
          </a:p>
          <a:p>
            <a:pPr marL="285750" lvl="0" indent="-2857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These safety precautions will be discussed in more detail in later units.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latin typeface="+mn-l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If time allows, lead discussion about HIV and AIDS myths. </a:t>
            </a: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Give two myths and ask participants to say why it is a myth.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People in the community say that a person with HIV is also living with AIDS. Why is this a myth?</a:t>
            </a:r>
            <a:endParaRPr lang="en-US" sz="12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Answer: This is a myth because people often call everything AIDS; but there is a difference. HIV is a virus; AIDS is a syndrome. Also, a person’s CD4 count that is below 200 and/or has an opportunistic infection may be diagnosed by their doctor with AIDS. A person with CD4 above 200 is said to have HIV. 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 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12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You can get HIV from a blood transfusion. Why is this a myth?</a:t>
            </a:r>
            <a:endParaRPr lang="en-US" sz="1200" dirty="0">
              <a:solidFill>
                <a:srgbClr val="000000"/>
              </a:solidFill>
              <a:effectLst/>
              <a:latin typeface="+mn-lt"/>
              <a:ea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  <a:tabLst>
                <a:tab pos="1028700" algn="l"/>
              </a:tabLst>
            </a:pPr>
            <a:r>
              <a:rPr lang="en-US" sz="1200" i="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Answer: </a:t>
            </a:r>
            <a:r>
              <a:rPr lang="en-US" sz="12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The risk of becoming infected with HIV from a blood transfusion in the United States is extremely low. Since donor interviews for HIV risks began in 1983 and HIV-antibody testing began in 1985, the risk of HIV-contaminated blood entering the blood supply has dropped dramatically. In 1992, antibody testing was expanded to include HIV-2 (in addition to HIV-1).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4;p6:notes"/>
          <p:cNvSpPr txBox="1">
            <a:spLocks noGrp="1"/>
          </p:cNvSpPr>
          <p:nvPr>
            <p:ph type="sldNum" idx="12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92621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Review the slide.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The bottom line is, </a:t>
            </a:r>
            <a:r>
              <a:rPr lang="en-US" sz="1200" b="0" i="1" u="none" strike="noStrike" cap="none" dirty="0">
                <a:solidFill>
                  <a:schemeClr val="dk1"/>
                </a:solidFill>
                <a:effectLst/>
                <a:latin typeface="+mn-lt"/>
                <a:ea typeface="Calibri"/>
                <a:cs typeface="Calibri"/>
                <a:sym typeface="Calibri"/>
              </a:rPr>
              <a:t>people do not get HIV from casual contact.</a:t>
            </a:r>
            <a:r>
              <a:rPr lang="en-US" dirty="0">
                <a:effectLst/>
                <a:latin typeface="+mn-lt"/>
              </a:rPr>
              <a:t>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>
              <a:effectLst/>
            </a:endParaRPr>
          </a:p>
        </p:txBody>
      </p:sp>
      <p:sp>
        <p:nvSpPr>
          <p:cNvPr id="104" name="Google Shape;104;p6:notes"/>
          <p:cNvSpPr txBox="1">
            <a:spLocks noGrp="1"/>
          </p:cNvSpPr>
          <p:nvPr>
            <p:ph type="sldNum" idx="12"/>
          </p:nvPr>
        </p:nvSpPr>
        <p:spPr>
          <a:xfrm>
            <a:off x="4059181" y="8977133"/>
            <a:ext cx="3105348" cy="4725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56658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+mn-lt"/>
              </a:rPr>
              <a:t>Review the slide. 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834288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 descr="openingfooter_sized.jpg">
            <a:extLst>
              <a:ext uri="{FF2B5EF4-FFF2-40B4-BE49-F238E27FC236}">
                <a16:creationId xmlns:a16="http://schemas.microsoft.com/office/drawing/2014/main" id="{C4168C4E-82BE-394D-AC4C-07BB9715F4F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34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F9FECC7-6B63-1D43-98FC-A643A2D0E86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7543800" y="6118225"/>
            <a:ext cx="968375" cy="43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6" name="Rectangle 19">
            <a:extLst>
              <a:ext uri="{FF2B5EF4-FFF2-40B4-BE49-F238E27FC236}">
                <a16:creationId xmlns:a16="http://schemas.microsoft.com/office/drawing/2014/main" id="{05067AC8-830B-9B47-BD87-120A1815E8A1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609600" y="6096000"/>
            <a:ext cx="4664075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1200" dirty="0">
                <a:latin typeface="Arial Bold" charset="0"/>
                <a:ea typeface="Osaka" charset="0"/>
              </a:rPr>
              <a:t>Boston University</a:t>
            </a:r>
            <a:r>
              <a:rPr lang="en-US" altLang="en-US" sz="1200" dirty="0">
                <a:latin typeface="Arial" charset="0"/>
                <a:ea typeface="Osaka" charset="0"/>
              </a:rPr>
              <a:t> School of Social Work</a:t>
            </a:r>
          </a:p>
          <a:p>
            <a:pPr>
              <a:defRPr/>
            </a:pPr>
            <a:r>
              <a:rPr lang="en-US" altLang="en-US" sz="1200" dirty="0">
                <a:latin typeface="Arial" charset="0"/>
                <a:ea typeface="Osaka" charset="0"/>
              </a:rPr>
              <a:t>Center for Innovation in Social Work &amp; Health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E0AEBF-F6D0-8B46-9B49-6ECEC80E21A5}"/>
              </a:ext>
            </a:extLst>
          </p:cNvPr>
          <p:cNvSpPr/>
          <p:nvPr userDrawn="1"/>
        </p:nvSpPr>
        <p:spPr>
          <a:xfrm>
            <a:off x="0" y="0"/>
            <a:ext cx="9144000" cy="44958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0B5BAB0-FCD0-3D4A-9839-1832B7D67B13}"/>
              </a:ext>
            </a:extLst>
          </p:cNvPr>
          <p:cNvCxnSpPr/>
          <p:nvPr userDrawn="1"/>
        </p:nvCxnSpPr>
        <p:spPr>
          <a:xfrm>
            <a:off x="0" y="58674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00200"/>
            <a:ext cx="7772400" cy="1143000"/>
          </a:xfrm>
        </p:spPr>
        <p:txBody>
          <a:bodyPr anchor="ctr"/>
          <a:lstStyle>
            <a:lvl1pPr>
              <a:defRPr sz="4000">
                <a:solidFill>
                  <a:schemeClr val="bg1"/>
                </a:solidFill>
                <a:latin typeface="Josephine Sans"/>
              </a:defRPr>
            </a:lvl1pPr>
          </a:lstStyle>
          <a:p>
            <a:pPr lvl="0"/>
            <a:r>
              <a:rPr lang="en-US" altLang="en-US" noProof="0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/>
          <a:lstStyle>
            <a:lvl1pPr marL="0" indent="0">
              <a:buFont typeface="Wingdings" charset="2"/>
              <a:buNone/>
              <a:defRPr sz="2400">
                <a:solidFill>
                  <a:srgbClr val="CCCCCC"/>
                </a:solidFill>
                <a:latin typeface="Josephine Sans Semi"/>
              </a:defRPr>
            </a:lvl1pPr>
          </a:lstStyle>
          <a:p>
            <a:pPr lvl="0"/>
            <a:r>
              <a:rPr lang="en-US" altLang="en-US" noProof="0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79700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C535325-7BDB-FD46-980E-534056473F2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DC0D93E0-D31B-4349-B629-4460B041152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7A754D23-07F3-F444-B2D8-0DEB0E825C2B}" type="slidenum">
              <a:rPr lang="en-US" altLang="en-US"/>
              <a:pPr>
                <a:defRPr/>
              </a:pPr>
              <a:t>‹Nº›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4021829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D2A765B-4226-C842-A601-A929EBCC3655}"/>
              </a:ext>
            </a:extLst>
          </p:cNvPr>
          <p:cNvSpPr/>
          <p:nvPr userDrawn="1"/>
        </p:nvSpPr>
        <p:spPr>
          <a:xfrm>
            <a:off x="-25400" y="0"/>
            <a:ext cx="9263063" cy="700405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>
              <a:defRPr/>
            </a:pPr>
            <a:endParaRPr lang="en-US" sz="1350" dirty="0">
              <a:solidFill>
                <a:schemeClr val="bg2"/>
              </a:solidFill>
            </a:endParaRPr>
          </a:p>
        </p:txBody>
      </p:sp>
      <p:pic>
        <p:nvPicPr>
          <p:cNvPr id="3" name="Picture 12" descr="gradient_2.eps">
            <a:extLst>
              <a:ext uri="{FF2B5EF4-FFF2-40B4-BE49-F238E27FC236}">
                <a16:creationId xmlns:a16="http://schemas.microsoft.com/office/drawing/2014/main" id="{85482AED-F5DD-F646-9129-98F83287DB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5578475"/>
            <a:ext cx="1400175" cy="671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3560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bod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495300" y="593367"/>
            <a:ext cx="8337000" cy="943200"/>
          </a:xfrm>
          <a:prstGeom prst="rect">
            <a:avLst/>
          </a:prstGeom>
        </p:spPr>
        <p:txBody>
          <a:bodyPr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  <p:sp>
        <p:nvSpPr>
          <p:cNvPr id="28" name="Shape 28"/>
          <p:cNvSpPr txBox="1">
            <a:spLocks noGrp="1"/>
          </p:cNvSpPr>
          <p:nvPr>
            <p:ph type="body" idx="1"/>
          </p:nvPr>
        </p:nvSpPr>
        <p:spPr>
          <a:xfrm>
            <a:off x="495300" y="1688433"/>
            <a:ext cx="8337000" cy="4280567"/>
          </a:xfrm>
          <a:prstGeom prst="rect">
            <a:avLst/>
          </a:prstGeom>
        </p:spPr>
        <p:txBody>
          <a:bodyPr tIns="0" rIns="91425" bIns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45299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openingfooter_sized.jpg">
            <a:extLst>
              <a:ext uri="{FF2B5EF4-FFF2-40B4-BE49-F238E27FC236}">
                <a16:creationId xmlns:a16="http://schemas.microsoft.com/office/drawing/2014/main" id="{A835E99F-AB57-4748-9E98-BC89234592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8" descr="boston_univ_cmyk.eps">
            <a:extLst>
              <a:ext uri="{FF2B5EF4-FFF2-40B4-BE49-F238E27FC236}">
                <a16:creationId xmlns:a16="http://schemas.microsoft.com/office/drawing/2014/main" id="{523B6CDA-1A6C-7940-91E2-9B0D11965D7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5870575"/>
            <a:ext cx="1282700" cy="57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9">
            <a:extLst>
              <a:ext uri="{FF2B5EF4-FFF2-40B4-BE49-F238E27FC236}">
                <a16:creationId xmlns:a16="http://schemas.microsoft.com/office/drawing/2014/main" id="{39608F18-C50A-0F4E-8931-2FC1BBA12D5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968500" y="61595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F296B83-81EB-6445-A159-D17121935950}"/>
              </a:ext>
            </a:extLst>
          </p:cNvPr>
          <p:cNvSpPr/>
          <p:nvPr userDrawn="1"/>
        </p:nvSpPr>
        <p:spPr>
          <a:xfrm>
            <a:off x="0" y="-25400"/>
            <a:ext cx="9144000" cy="5461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57F068C-CE9E-9F49-AC2E-91E4A0E630B9}"/>
              </a:ext>
            </a:extLst>
          </p:cNvPr>
          <p:cNvSpPr txBox="1"/>
          <p:nvPr userDrawn="1"/>
        </p:nvSpPr>
        <p:spPr>
          <a:xfrm>
            <a:off x="0" y="871538"/>
            <a:ext cx="9144000" cy="4140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000" b="1" spc="100" dirty="0">
                <a:solidFill>
                  <a:srgbClr val="FFFFFF"/>
                </a:solidFill>
                <a:latin typeface="Josefin Sans"/>
                <a:ea typeface="Osaka" pitchFamily="-64" charset="-128"/>
                <a:cs typeface="Josefin Sans"/>
              </a:rPr>
              <a:t>Improving Outcomes Across the HIV</a:t>
            </a:r>
            <a:br>
              <a:rPr lang="en-US" sz="4000" b="1" spc="100" dirty="0">
                <a:solidFill>
                  <a:srgbClr val="FFFFFF"/>
                </a:solidFill>
                <a:latin typeface="Josefin Sans"/>
                <a:ea typeface="Osaka" pitchFamily="-64" charset="-128"/>
                <a:cs typeface="Josefin Sans"/>
              </a:rPr>
            </a:br>
            <a:r>
              <a:rPr lang="en-US" sz="4000" b="1" spc="100" dirty="0">
                <a:solidFill>
                  <a:srgbClr val="FFFFFF"/>
                </a:solidFill>
                <a:latin typeface="Josefin Sans"/>
                <a:ea typeface="Osaka" pitchFamily="-64" charset="-128"/>
                <a:cs typeface="Josefin Sans"/>
              </a:rPr>
              <a:t>Care Continuum through Successful</a:t>
            </a:r>
            <a:br>
              <a:rPr lang="en-US" sz="4000" b="1" spc="100" dirty="0">
                <a:solidFill>
                  <a:srgbClr val="FFFFFF"/>
                </a:solidFill>
                <a:latin typeface="Josefin Sans"/>
                <a:ea typeface="Osaka" pitchFamily="-64" charset="-128"/>
                <a:cs typeface="Josefin Sans"/>
              </a:rPr>
            </a:br>
            <a:r>
              <a:rPr lang="en-US" sz="4000" b="1" spc="100" dirty="0">
                <a:solidFill>
                  <a:srgbClr val="FFFFFF"/>
                </a:solidFill>
                <a:latin typeface="Josefin Sans"/>
                <a:ea typeface="Osaka" pitchFamily="-64" charset="-128"/>
                <a:cs typeface="Josefin Sans"/>
              </a:rPr>
              <a:t>Integration of Community Health Workers (CHWs)</a:t>
            </a:r>
          </a:p>
          <a:p>
            <a:pPr algn="ctr">
              <a:spcBef>
                <a:spcPts val="6600"/>
              </a:spcBef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Josefin Sans SemiBold"/>
                <a:ea typeface="Osaka" pitchFamily="-64" charset="-128"/>
              </a:rPr>
              <a:t>Monday, September 11, 2017–Friday, September 15, 2017</a:t>
            </a:r>
          </a:p>
          <a:p>
            <a:pPr algn="ctr">
              <a:defRPr/>
            </a:pPr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latin typeface="Josefin Sans SemiBold"/>
                <a:ea typeface="Osaka" pitchFamily="-64" charset="-128"/>
              </a:rPr>
              <a:t>Boston, Massachusetts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71A641-A311-EE43-BC17-BEA0681F50EE}"/>
              </a:ext>
            </a:extLst>
          </p:cNvPr>
          <p:cNvCxnSpPr/>
          <p:nvPr userDrawn="1"/>
        </p:nvCxnSpPr>
        <p:spPr>
          <a:xfrm>
            <a:off x="0" y="5435600"/>
            <a:ext cx="9144000" cy="0"/>
          </a:xfrm>
          <a:prstGeom prst="line">
            <a:avLst/>
          </a:prstGeom>
          <a:ln w="152400">
            <a:solidFill>
              <a:schemeClr val="bg1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0417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33F7462-ACE2-CD4A-AA13-E399643FE6DE}"/>
              </a:ext>
            </a:extLst>
          </p:cNvPr>
          <p:cNvSpPr/>
          <p:nvPr userDrawn="1"/>
        </p:nvSpPr>
        <p:spPr>
          <a:xfrm>
            <a:off x="0" y="0"/>
            <a:ext cx="9144000" cy="12065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" name="Picture 8" descr="restingslide.png">
            <a:extLst>
              <a:ext uri="{FF2B5EF4-FFF2-40B4-BE49-F238E27FC236}">
                <a16:creationId xmlns:a16="http://schemas.microsoft.com/office/drawing/2014/main" id="{FD044283-4D12-5048-A614-24BA30C11D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4700"/>
            <a:ext cx="9144000" cy="608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8"/>
            <a:ext cx="8229600" cy="114300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800" cap="all" spc="1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43100"/>
            <a:ext cx="4076700" cy="3614420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/>
          </p:nvPr>
        </p:nvSpPr>
        <p:spPr>
          <a:xfrm>
            <a:off x="457200" y="794273"/>
            <a:ext cx="8229600" cy="615428"/>
          </a:xfrm>
        </p:spPr>
        <p:txBody>
          <a:bodyPr>
            <a:normAutofit/>
          </a:bodyPr>
          <a:lstStyle>
            <a:lvl1pPr marL="0" indent="0" algn="l">
              <a:buNone/>
              <a:defRPr sz="2600" b="1" i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D99F647-3F93-B24C-9CD1-5B197A1CFEFC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6553200" y="6280150"/>
            <a:ext cx="901700" cy="331788"/>
          </a:xfrm>
          <a:prstGeom prst="rect">
            <a:avLst/>
          </a:prstGeom>
        </p:spPr>
        <p:txBody>
          <a:bodyPr/>
          <a:lstStyle>
            <a:lvl1pPr>
              <a:defRPr>
                <a:ea typeface="Osaka" pitchFamily="-64" charset="-128"/>
              </a:defRPr>
            </a:lvl1pPr>
          </a:lstStyle>
          <a:p>
            <a:pPr>
              <a:defRPr/>
            </a:pPr>
            <a:fld id="{00CC63AF-B6D4-A24A-9E92-FE1346A360C7}" type="datetimeFigureOut">
              <a:rPr lang="en-US"/>
              <a:pPr>
                <a:defRPr/>
              </a:pPr>
              <a:t>5/5/2020</a:t>
            </a:fld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5EA8E91-36A7-1742-84C0-966A293C8A8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6553200" y="63436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ea typeface="Osaka" pitchFamily="-64" charset="-128"/>
              </a:defRPr>
            </a:lvl1pPr>
          </a:lstStyle>
          <a:p>
            <a:pPr>
              <a:defRPr/>
            </a:pPr>
            <a:fld id="{419F3A6A-2598-BA4A-BA0B-D7910C07DE55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4845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 descr="restingslide2.jpg">
            <a:extLst>
              <a:ext uri="{FF2B5EF4-FFF2-40B4-BE49-F238E27FC236}">
                <a16:creationId xmlns:a16="http://schemas.microsoft.com/office/drawing/2014/main" id="{5620A047-8C7F-1E4F-BADE-3A9B25C1DB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B7C750D-A3E8-4340-9FC3-26201CA80786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2946400"/>
            <a:ext cx="9144000" cy="11430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6014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ACBA6F3-5876-464C-8C93-98AFFEC9EC3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Josephine Sans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4442E752-42D1-0E48-86D6-0B2792C144A1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E738BDDD-D19B-224F-A643-5A83BBDAD00B}" type="slidenum">
              <a:rPr lang="en-US" altLang="en-US"/>
              <a:pPr>
                <a:defRPr/>
              </a:pPr>
              <a:t>‹Nº›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261041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latin typeface="Josephine Sans Semi"/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0CB3602-F7BB-2949-9F4E-6097B1C5FA9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  <p:sp>
        <p:nvSpPr>
          <p:cNvPr id="5" name="Rectangle 18">
            <a:extLst>
              <a:ext uri="{FF2B5EF4-FFF2-40B4-BE49-F238E27FC236}">
                <a16:creationId xmlns:a16="http://schemas.microsoft.com/office/drawing/2014/main" id="{C6A25324-5CE4-FA4D-8D62-BCA65416343F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343A5DAC-F800-D549-9FFF-40032E413B4D}" type="slidenum">
              <a:rPr lang="en-US" altLang="en-US"/>
              <a:pPr>
                <a:defRPr/>
              </a:pPr>
              <a:t>‹Nº›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6924899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1" descr="restingslide2.jpg">
            <a:extLst>
              <a:ext uri="{FF2B5EF4-FFF2-40B4-BE49-F238E27FC236}">
                <a16:creationId xmlns:a16="http://schemas.microsoft.com/office/drawing/2014/main" id="{609035D3-D2D0-1D4C-BC78-075DE30CC02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D1163D27-35CA-AF47-B365-864AC9A7320A}"/>
              </a:ext>
            </a:extLst>
          </p:cNvPr>
          <p:cNvSpPr/>
          <p:nvPr userDrawn="1"/>
        </p:nvSpPr>
        <p:spPr>
          <a:xfrm>
            <a:off x="0" y="2235200"/>
            <a:ext cx="9144000" cy="2413000"/>
          </a:xfrm>
          <a:prstGeom prst="rect">
            <a:avLst/>
          </a:prstGeom>
          <a:solidFill>
            <a:srgbClr val="CF0A2C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4EBE2B9F-8068-7540-B8DE-BB120C4A2CE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85800" y="28194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bg1"/>
                </a:solidFill>
                <a:latin typeface="Josephine Sans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charset="0"/>
              </a:defRPr>
            </a:lvl9pPr>
          </a:lstStyle>
          <a:p>
            <a:pPr>
              <a:defRPr/>
            </a:pPr>
            <a:r>
              <a:rPr lang="en-US" altLang="en-US" sz="2800" dirty="0"/>
              <a:t>Resting or transition slide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Footer Placeholder 2">
            <a:extLst>
              <a:ext uri="{FF2B5EF4-FFF2-40B4-BE49-F238E27FC236}">
                <a16:creationId xmlns:a16="http://schemas.microsoft.com/office/drawing/2014/main" id="{2084D01D-D6D9-A14E-A7DF-F63DA68ED89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430BA8D-8230-EC45-92A1-C1DFB50E5A9A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50B2D4C2-B398-CE43-9285-9077E4CAC774}" type="slidenum">
              <a:rPr lang="en-US" altLang="en-US"/>
              <a:pPr>
                <a:defRPr/>
              </a:pPr>
              <a:t>‹Nº›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329955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8800"/>
            <a:ext cx="3886200" cy="38862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C691D36-0152-9A4C-8BE9-8BA28D13B5F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Josephine Sans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2D02E06D-12B9-B041-A656-46B40E111B2D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3B063BC6-6E7A-EB4C-8618-64FE6337F6E1}" type="slidenum">
              <a:rPr lang="en-US" altLang="en-US"/>
              <a:pPr>
                <a:defRPr/>
              </a:pPr>
              <a:t>‹Nº›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557796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731837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1062D15D-4E03-2F47-A9EA-E8F75E98BE3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latin typeface="Josephine Sans"/>
              </a:defRPr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  <p:sp>
        <p:nvSpPr>
          <p:cNvPr id="8" name="Rectangle 18">
            <a:extLst>
              <a:ext uri="{FF2B5EF4-FFF2-40B4-BE49-F238E27FC236}">
                <a16:creationId xmlns:a16="http://schemas.microsoft.com/office/drawing/2014/main" id="{418CC9AB-6496-4248-B529-00FA91B764F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xfrm>
            <a:off x="8001000" y="381000"/>
            <a:ext cx="1066800" cy="2286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D32C741A-2AEA-9D4B-9513-D39A914F3D90}" type="slidenum">
              <a:rPr lang="en-US" altLang="en-US"/>
              <a:pPr>
                <a:defRPr/>
              </a:pPr>
              <a:t>‹Nº›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12596825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DD88C2-FB84-5744-A89F-B46703A9708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 Presentation</a:t>
            </a: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FC997130-7A30-9243-91F8-EF934438F26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60EBD89E-0695-8A48-A860-02FBC8B35F9D}" type="slidenum">
              <a:rPr lang="en-US" altLang="en-US"/>
              <a:pPr>
                <a:defRPr/>
              </a:pPr>
              <a:t>‹Nº›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4484219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29A5937F-A595-8545-AD93-4F9961FC31D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3" name="Rectangle 18">
            <a:extLst>
              <a:ext uri="{FF2B5EF4-FFF2-40B4-BE49-F238E27FC236}">
                <a16:creationId xmlns:a16="http://schemas.microsoft.com/office/drawing/2014/main" id="{D3ABD250-1791-3A49-BE15-8F5AAAF658B6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DFB2D1EA-2A73-6F4B-9ADB-3EA32675DE86}" type="slidenum">
              <a:rPr lang="en-US" altLang="en-US"/>
              <a:pPr>
                <a:defRPr/>
              </a:pPr>
              <a:t>‹Nº›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301603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66F7E5E-AF2B-0843-BB06-BBD1D7D2A10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6" name="Rectangle 18">
            <a:extLst>
              <a:ext uri="{FF2B5EF4-FFF2-40B4-BE49-F238E27FC236}">
                <a16:creationId xmlns:a16="http://schemas.microsoft.com/office/drawing/2014/main" id="{9C95917B-2921-7047-9A8B-1B91D3C84A12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26BED13C-5323-9F45-B420-0C936BEB7F16}" type="slidenum">
              <a:rPr lang="en-US" altLang="en-US"/>
              <a:pPr>
                <a:defRPr/>
              </a:pPr>
              <a:t>‹Nº›</a:t>
            </a:fld>
            <a:endParaRPr lang="en-US" altLang="en-US" baseline="0"/>
          </a:p>
        </p:txBody>
      </p:sp>
    </p:spTree>
    <p:extLst>
      <p:ext uri="{BB962C8B-B14F-4D97-AF65-F5344CB8AC3E}">
        <p14:creationId xmlns:p14="http://schemas.microsoft.com/office/powerpoint/2010/main" val="2166695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" name="Rectangle 10">
            <a:extLst>
              <a:ext uri="{FF2B5EF4-FFF2-40B4-BE49-F238E27FC236}">
                <a16:creationId xmlns:a16="http://schemas.microsoft.com/office/drawing/2014/main" id="{403ACB32-59D4-40D2-B5EA-6AA0C9EEF5F2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338138"/>
            <a:ext cx="9144000" cy="347662"/>
          </a:xfrm>
          <a:prstGeom prst="rect">
            <a:avLst/>
          </a:prstGeom>
          <a:gradFill rotWithShape="0">
            <a:gsLst>
              <a:gs pos="0">
                <a:srgbClr val="333333"/>
              </a:gs>
              <a:gs pos="100000">
                <a:schemeClr val="tx1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Osaka" pitchFamily="-64" charset="-128"/>
              </a:defRPr>
            </a:lvl9pPr>
          </a:lstStyle>
          <a:p>
            <a:pPr>
              <a:defRPr/>
            </a:pPr>
            <a:endParaRPr lang="en-US" altLang="en-US" dirty="0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B45D3D53-0D86-43C6-88B1-5D5794ED71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762000"/>
            <a:ext cx="79248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56C363E5-FCEE-4EED-80AC-36D0CACA817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752600"/>
            <a:ext cx="79248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5051588-2C3F-4908-8F90-CD99B6AA64C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09600" y="381000"/>
            <a:ext cx="5105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bg1"/>
                </a:solidFill>
                <a:latin typeface="Arial" charset="0"/>
                <a:ea typeface="Osaka" charset="0"/>
              </a:defRPr>
            </a:lvl1pPr>
          </a:lstStyle>
          <a:p>
            <a:pPr>
              <a:defRPr/>
            </a:pPr>
            <a:r>
              <a:rPr lang="en-US" altLang="en-US"/>
              <a:t>Name of Presentation</a:t>
            </a:r>
          </a:p>
        </p:txBody>
      </p:sp>
      <p:sp>
        <p:nvSpPr>
          <p:cNvPr id="1036" name="Text Box 12">
            <a:extLst>
              <a:ext uri="{FF2B5EF4-FFF2-40B4-BE49-F238E27FC236}">
                <a16:creationId xmlns:a16="http://schemas.microsoft.com/office/drawing/2014/main" id="{2D031A1D-828C-4AC8-A226-242ED3A09DF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09600" y="1524000"/>
            <a:ext cx="79248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altLang="en-US" sz="1200" b="1" dirty="0">
                <a:solidFill>
                  <a:schemeClr val="bg1"/>
                </a:solidFill>
                <a:latin typeface="Arial" charset="0"/>
                <a:ea typeface="Osaka" charset="0"/>
              </a:rPr>
              <a:t>Boston University</a:t>
            </a:r>
            <a:r>
              <a:rPr lang="en-US" altLang="en-US" sz="1200" dirty="0">
                <a:solidFill>
                  <a:schemeClr val="bg1"/>
                </a:solidFill>
                <a:latin typeface="Arial" charset="0"/>
                <a:ea typeface="Osaka" charset="0"/>
              </a:rPr>
              <a:t> Slideshow Title Goes Here</a:t>
            </a:r>
          </a:p>
        </p:txBody>
      </p:sp>
      <p:sp>
        <p:nvSpPr>
          <p:cNvPr id="1042" name="Rectangle 18">
            <a:extLst>
              <a:ext uri="{FF2B5EF4-FFF2-40B4-BE49-F238E27FC236}">
                <a16:creationId xmlns:a16="http://schemas.microsoft.com/office/drawing/2014/main" id="{6BBE9259-F1DD-44D3-A344-46843269B2C2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467600" y="6443663"/>
            <a:ext cx="1066800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aseline="30000">
                <a:latin typeface="Josephine Sans"/>
                <a:ea typeface="Osaka" pitchFamily="-64" charset="-128"/>
              </a:defRPr>
            </a:lvl1pPr>
          </a:lstStyle>
          <a:p>
            <a:pPr>
              <a:defRPr/>
            </a:pPr>
            <a:r>
              <a:rPr lang="en-US" altLang="en-US"/>
              <a:t>2/3/08  </a:t>
            </a:r>
            <a:fld id="{30906DD8-CEC1-0045-A135-243B0D1447DE}" type="slidenum">
              <a:rPr lang="en-US" altLang="en-US"/>
              <a:pPr>
                <a:defRPr/>
              </a:pPr>
              <a:t>‹Nº›</a:t>
            </a:fld>
            <a:endParaRPr lang="en-US" altLang="en-US" baseline="0"/>
          </a:p>
        </p:txBody>
      </p:sp>
      <p:pic>
        <p:nvPicPr>
          <p:cNvPr id="1032" name="Picture 9">
            <a:extLst>
              <a:ext uri="{FF2B5EF4-FFF2-40B4-BE49-F238E27FC236}">
                <a16:creationId xmlns:a16="http://schemas.microsoft.com/office/drawing/2014/main" id="{7851E67C-E914-F047-99C0-12310DED7C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867400"/>
            <a:ext cx="2438400" cy="8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2F5FF4FE-427B-48F3-A2EB-00096A82E237}"/>
              </a:ext>
            </a:extLst>
          </p:cNvPr>
          <p:cNvCxnSpPr/>
          <p:nvPr userDrawn="1"/>
        </p:nvCxnSpPr>
        <p:spPr>
          <a:xfrm>
            <a:off x="0" y="5715000"/>
            <a:ext cx="9144000" cy="0"/>
          </a:xfrm>
          <a:prstGeom prst="line">
            <a:avLst/>
          </a:prstGeom>
          <a:ln w="38100">
            <a:solidFill>
              <a:srgbClr val="CF0A2C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2" descr="standardfooter_sized.jpg">
            <a:extLst>
              <a:ext uri="{FF2B5EF4-FFF2-40B4-BE49-F238E27FC236}">
                <a16:creationId xmlns:a16="http://schemas.microsoft.com/office/drawing/2014/main" id="{303163EB-765C-EF42-8DDE-841751D905F4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661"/>
          <a:stretch>
            <a:fillRect/>
          </a:stretch>
        </p:blipFill>
        <p:spPr bwMode="auto">
          <a:xfrm>
            <a:off x="0" y="0"/>
            <a:ext cx="914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242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</p:sldLayoutIdLst>
  <p:hf sldNum="0"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kern="1200">
          <a:solidFill>
            <a:schemeClr val="tx1"/>
          </a:solidFill>
          <a:latin typeface="Josephine Sans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Josephine Sans"/>
          <a:ea typeface="Osak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Josephine Sans"/>
          <a:ea typeface="Osak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Josephine Sans"/>
          <a:ea typeface="Osak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>
          <a:solidFill>
            <a:schemeClr val="tx1"/>
          </a:solidFill>
          <a:latin typeface="Josephine Sans"/>
          <a:ea typeface="Osak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Arial" charset="0"/>
          <a:ea typeface="Osak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sz="2400" kern="1200">
          <a:solidFill>
            <a:schemeClr val="tx1"/>
          </a:solidFill>
          <a:latin typeface="Josephine Sans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Josephine Sans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Josephine Sans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Josephine Sans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675B4"/>
        </a:buClr>
        <a:buFont typeface="Wingdings" pitchFamily="2" charset="2"/>
        <a:buChar char="§"/>
        <a:defRPr kern="1200">
          <a:solidFill>
            <a:schemeClr val="tx1"/>
          </a:solidFill>
          <a:latin typeface="Josephine Sans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9C6019-12B5-4CD5-8768-5E12A33FC9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43000"/>
            <a:ext cx="7772400" cy="1143000"/>
          </a:xfrm>
        </p:spPr>
        <p:txBody>
          <a:bodyPr/>
          <a:lstStyle/>
          <a:p>
            <a:pPr>
              <a:defRPr/>
            </a:pPr>
            <a:br>
              <a:rPr lang="es-US">
                <a:latin typeface="+mj-lt"/>
              </a:rPr>
            </a:br>
            <a:r>
              <a:rPr lang="es-US">
                <a:latin typeface="+mj-lt"/>
              </a:rPr>
              <a:t>Introducción al VIH</a:t>
            </a:r>
            <a:br>
              <a:rPr lang="es-US"/>
            </a:br>
            <a:endParaRPr lang="es-US"/>
          </a:p>
        </p:txBody>
      </p:sp>
    </p:spTree>
    <p:extLst>
      <p:ext uri="{BB962C8B-B14F-4D97-AF65-F5344CB8AC3E}">
        <p14:creationId xmlns:p14="http://schemas.microsoft.com/office/powerpoint/2010/main" val="38122537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0"/>
          <p:cNvSpPr txBox="1">
            <a:spLocks noGrp="1"/>
          </p:cNvSpPr>
          <p:nvPr>
            <p:ph type="title"/>
          </p:nvPr>
        </p:nvSpPr>
        <p:spPr>
          <a:xfrm>
            <a:off x="495300" y="1143000"/>
            <a:ext cx="8336925" cy="707400"/>
          </a:xfrm>
          <a:prstGeom prst="rect">
            <a:avLst/>
          </a:prstGeom>
        </p:spPr>
        <p:txBody>
          <a:bodyPr spcFirstLastPara="1" wrap="square" lIns="0" tIns="68569" rIns="68569" bIns="68569" anchor="t" anchorCtr="0">
            <a:noAutofit/>
          </a:bodyPr>
          <a:lstStyle/>
          <a:p>
            <a:r>
              <a:rPr lang="es-US" b="1">
                <a:latin typeface="+mj-lt"/>
              </a:rPr>
              <a:t>Las etapas del VIH/SIDA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21FA75-2305-8044-9E0C-094ED86DE8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US" sz="1400">
                <a:solidFill>
                  <a:schemeClr val="bg1"/>
                </a:solidFill>
                <a:latin typeface="Arial" panose="020B0604020202020204" pitchFamily="34" charset="0"/>
              </a:rPr>
              <a:t>Introducción al VIH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71C3642-A95B-41BD-89A8-13866AADE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4457" y="1767392"/>
            <a:ext cx="6798610" cy="390950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83A5CC-FA34-4043-BC21-5614A38C6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990600"/>
            <a:ext cx="7924800" cy="685800"/>
          </a:xfrm>
        </p:spPr>
        <p:txBody>
          <a:bodyPr/>
          <a:lstStyle/>
          <a:p>
            <a:pPr>
              <a:defRPr/>
            </a:pPr>
            <a:r>
              <a:rPr lang="es-US" b="1">
                <a:latin typeface="+mj-lt"/>
              </a:rPr>
              <a:t>Objetivos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5B8A3-9921-4AF4-978E-1FEFFF38E9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r>
              <a:rPr lang="es-US" sz="2200" dirty="0">
                <a:latin typeface="+mn-lt"/>
              </a:rPr>
              <a:t>Al final de esta unidad las participantes podrán hacer </a:t>
            </a:r>
            <a:br>
              <a:rPr lang="es-US" sz="2200" dirty="0">
                <a:latin typeface="+mn-lt"/>
              </a:rPr>
            </a:br>
            <a:r>
              <a:rPr lang="es-US" sz="2200" dirty="0">
                <a:latin typeface="+mn-lt"/>
              </a:rPr>
              <a:t>lo siguiente: </a:t>
            </a:r>
          </a:p>
          <a:p>
            <a:pPr lvl="0">
              <a:buClr>
                <a:srgbClr val="C00000"/>
              </a:buClr>
            </a:pPr>
            <a:r>
              <a:rPr lang="es-US" sz="2200" dirty="0">
                <a:latin typeface="+mn-lt"/>
              </a:rPr>
              <a:t>Brindar a los clientes información básica sobre el VIH </a:t>
            </a:r>
            <a:br>
              <a:rPr lang="es-US" sz="2200" dirty="0">
                <a:latin typeface="+mn-lt"/>
              </a:rPr>
            </a:br>
            <a:r>
              <a:rPr lang="es-US" sz="2200" dirty="0">
                <a:latin typeface="+mn-lt"/>
              </a:rPr>
              <a:t>y el SIDA.</a:t>
            </a:r>
          </a:p>
          <a:p>
            <a:pPr lvl="0">
              <a:buClr>
                <a:srgbClr val="C00000"/>
              </a:buClr>
            </a:pPr>
            <a:r>
              <a:rPr lang="es-US" sz="2200" dirty="0">
                <a:latin typeface="+mn-lt"/>
              </a:rPr>
              <a:t>Aclarar ideas erróneas sobre cómo se transmite el VIH.</a:t>
            </a:r>
          </a:p>
          <a:p>
            <a:pPr lvl="0">
              <a:buClr>
                <a:srgbClr val="C00000"/>
              </a:buClr>
            </a:pPr>
            <a:r>
              <a:rPr lang="es-US" sz="2200" dirty="0">
                <a:latin typeface="+mn-lt"/>
              </a:rPr>
              <a:t>Proporcionar una breve descripción de datos sobre el VIH y el SIDA.</a:t>
            </a:r>
          </a:p>
          <a:p>
            <a:pPr>
              <a:buClr>
                <a:srgbClr val="C00000"/>
              </a:buClr>
            </a:pPr>
            <a:r>
              <a:rPr lang="es-US" sz="2200" dirty="0">
                <a:latin typeface="+mn-lt"/>
              </a:rPr>
              <a:t>Ayudar a los clientes a comprender conceptos básicos sobre cómo la infección por VIH afecta el cuerpo. </a:t>
            </a:r>
          </a:p>
        </p:txBody>
      </p:sp>
      <p:sp>
        <p:nvSpPr>
          <p:cNvPr id="5" name="TextBox 3">
            <a:extLst>
              <a:ext uri="{FF2B5EF4-FFF2-40B4-BE49-F238E27FC236}">
                <a16:creationId xmlns:a16="http://schemas.microsoft.com/office/drawing/2014/main" id="{0E07EE51-5914-7B4D-A633-44FC7905D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US" sz="1400">
                <a:solidFill>
                  <a:schemeClr val="bg1"/>
                </a:solidFill>
                <a:latin typeface="Arial" panose="020B0604020202020204" pitchFamily="34" charset="0"/>
              </a:rPr>
              <a:t>Introducción al VIH</a:t>
            </a:r>
          </a:p>
        </p:txBody>
      </p:sp>
    </p:spTree>
    <p:extLst>
      <p:ext uri="{BB962C8B-B14F-4D97-AF65-F5344CB8AC3E}">
        <p14:creationId xmlns:p14="http://schemas.microsoft.com/office/powerpoint/2010/main" val="2725641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C822A40-DF63-3D46-81AE-2372AD3329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124200"/>
            <a:ext cx="91440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US" b="1">
                <a:latin typeface="+mj-lt"/>
                <a:cs typeface="Arial" panose="020B0604020202020204" pitchFamily="34" charset="0"/>
              </a:rPr>
              <a:t>ACTIVIDAD GRUPAL</a:t>
            </a:r>
          </a:p>
        </p:txBody>
      </p:sp>
    </p:spTree>
    <p:extLst>
      <p:ext uri="{BB962C8B-B14F-4D97-AF65-F5344CB8AC3E}">
        <p14:creationId xmlns:p14="http://schemas.microsoft.com/office/powerpoint/2010/main" val="36812490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495300" y="1143000"/>
            <a:ext cx="8337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r>
              <a:rPr lang="es-US" b="1">
                <a:latin typeface="+mj-lt"/>
              </a:rPr>
              <a:t>VIH y SIDA</a:t>
            </a:r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495300" y="1964301"/>
            <a:ext cx="8337000" cy="321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69" bIns="0" anchor="t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</a:pPr>
            <a:r>
              <a:rPr lang="es-US" b="1" i="1">
                <a:latin typeface="+mn-lt"/>
              </a:rPr>
              <a:t>¿Qué es el VIH?</a:t>
            </a:r>
            <a:r>
              <a:rPr lang="es-US" i="1">
                <a:latin typeface="+mn-lt"/>
              </a:rPr>
              <a:t> </a:t>
            </a:r>
            <a:br>
              <a:rPr lang="es-US" i="1">
                <a:latin typeface="+mn-lt"/>
              </a:rPr>
            </a:br>
            <a:r>
              <a:rPr lang="es-US">
                <a:latin typeface="+mn-lt"/>
              </a:rPr>
              <a:t>El </a:t>
            </a:r>
            <a:r>
              <a:rPr lang="es-US" b="1">
                <a:latin typeface="+mn-lt"/>
              </a:rPr>
              <a:t>VIH</a:t>
            </a:r>
            <a:r>
              <a:rPr lang="es-US">
                <a:latin typeface="+mn-lt"/>
              </a:rPr>
              <a:t> es el virus que causa el SIDA.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endParaRPr dirty="0">
              <a:latin typeface="+mn-lt"/>
            </a:endParaRPr>
          </a:p>
          <a:p>
            <a:pPr marL="0" indent="0">
              <a:lnSpc>
                <a:spcPct val="150000"/>
              </a:lnSpc>
              <a:buClr>
                <a:srgbClr val="C00000"/>
              </a:buClr>
            </a:pPr>
            <a:r>
              <a:rPr lang="es-US" b="1" i="1">
                <a:latin typeface="+mn-lt"/>
              </a:rPr>
              <a:t>V</a:t>
            </a:r>
            <a:r>
              <a:rPr lang="es-US">
                <a:latin typeface="+mn-lt"/>
              </a:rPr>
              <a:t>: Virus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</a:pPr>
            <a:r>
              <a:rPr lang="es-US" b="1" i="1">
                <a:latin typeface="+mn-lt"/>
              </a:rPr>
              <a:t> I</a:t>
            </a:r>
            <a:r>
              <a:rPr lang="es-US" i="1">
                <a:latin typeface="+mn-lt"/>
              </a:rPr>
              <a:t>:</a:t>
            </a:r>
            <a:r>
              <a:rPr lang="es-US">
                <a:latin typeface="+mn-lt"/>
              </a:rPr>
              <a:t> Inmunodeficiencia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</a:pPr>
            <a:r>
              <a:rPr lang="es-US" b="1" i="1">
                <a:latin typeface="+mn-lt"/>
              </a:rPr>
              <a:t>H</a:t>
            </a:r>
            <a:r>
              <a:rPr lang="es-US">
                <a:latin typeface="+mn-lt"/>
              </a:rPr>
              <a:t>: Humana</a:t>
            </a:r>
          </a:p>
          <a:p>
            <a:pPr marL="0" indent="0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98EA20-24B2-A640-89A8-D606571897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US" sz="1400">
                <a:solidFill>
                  <a:schemeClr val="bg1"/>
                </a:solidFill>
                <a:latin typeface="Arial" panose="020B0604020202020204" pitchFamily="34" charset="0"/>
              </a:rPr>
              <a:t>Introducción al VIH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5"/>
          <p:cNvSpPr txBox="1">
            <a:spLocks noGrp="1"/>
          </p:cNvSpPr>
          <p:nvPr>
            <p:ph type="title"/>
          </p:nvPr>
        </p:nvSpPr>
        <p:spPr>
          <a:xfrm>
            <a:off x="495300" y="1143000"/>
            <a:ext cx="8337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r>
              <a:rPr lang="es-US" b="1">
                <a:latin typeface="+mj-lt"/>
              </a:rPr>
              <a:t>VIH y SIDA</a:t>
            </a:r>
          </a:p>
        </p:txBody>
      </p:sp>
      <p:sp>
        <p:nvSpPr>
          <p:cNvPr id="93" name="Google Shape;93;p15"/>
          <p:cNvSpPr txBox="1">
            <a:spLocks noGrp="1"/>
          </p:cNvSpPr>
          <p:nvPr>
            <p:ph type="body" idx="1"/>
          </p:nvPr>
        </p:nvSpPr>
        <p:spPr>
          <a:xfrm>
            <a:off x="495300" y="1964301"/>
            <a:ext cx="8337000" cy="32104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69" bIns="0" anchor="t" anchorCtr="0">
            <a:noAutofit/>
          </a:bodyPr>
          <a:lstStyle/>
          <a:p>
            <a:pPr marL="0" indent="0">
              <a:lnSpc>
                <a:spcPct val="150000"/>
              </a:lnSpc>
              <a:buClr>
                <a:srgbClr val="C00000"/>
              </a:buClr>
            </a:pPr>
            <a:r>
              <a:rPr lang="es-US" b="1" i="1">
                <a:latin typeface="+mn-lt"/>
              </a:rPr>
              <a:t>¿Qué es el SIDA?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  <a:buNone/>
            </a:pPr>
            <a:r>
              <a:rPr lang="es-US">
                <a:latin typeface="+mn-lt"/>
              </a:rPr>
              <a:t>El </a:t>
            </a:r>
            <a:r>
              <a:rPr lang="es-US" b="1">
                <a:latin typeface="+mn-lt"/>
              </a:rPr>
              <a:t>SIDA</a:t>
            </a:r>
            <a:r>
              <a:rPr lang="es-US">
                <a:latin typeface="+mn-lt"/>
              </a:rPr>
              <a:t> es el resultado de la infección por VIH.</a:t>
            </a:r>
            <a:r>
              <a:rPr lang="es-US" b="1">
                <a:latin typeface="+mn-lt"/>
              </a:rPr>
              <a:t> 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</a:pPr>
            <a:r>
              <a:rPr lang="es-US" b="1" i="1">
                <a:latin typeface="+mn-lt"/>
              </a:rPr>
              <a:t>S</a:t>
            </a:r>
            <a:r>
              <a:rPr lang="es-US">
                <a:latin typeface="+mn-lt"/>
              </a:rPr>
              <a:t>: Síndrome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</a:pPr>
            <a:r>
              <a:rPr lang="es-US">
                <a:latin typeface="+mn-lt"/>
              </a:rPr>
              <a:t> </a:t>
            </a:r>
            <a:r>
              <a:rPr lang="es-US" b="1" i="1">
                <a:latin typeface="+mn-lt"/>
              </a:rPr>
              <a:t>I</a:t>
            </a:r>
            <a:r>
              <a:rPr lang="es-US">
                <a:latin typeface="+mn-lt"/>
              </a:rPr>
              <a:t>: Inmuno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</a:pPr>
            <a:r>
              <a:rPr lang="es-US" b="1" i="1">
                <a:latin typeface="+mn-lt"/>
              </a:rPr>
              <a:t>D</a:t>
            </a:r>
            <a:r>
              <a:rPr lang="es-US">
                <a:latin typeface="+mn-lt"/>
              </a:rPr>
              <a:t>: Deficiencia</a:t>
            </a:r>
          </a:p>
          <a:p>
            <a:pPr marL="0" indent="0">
              <a:lnSpc>
                <a:spcPct val="150000"/>
              </a:lnSpc>
              <a:buClr>
                <a:srgbClr val="C00000"/>
              </a:buClr>
            </a:pPr>
            <a:r>
              <a:rPr lang="es-US" b="1" i="1">
                <a:latin typeface="+mn-lt"/>
              </a:rPr>
              <a:t>A</a:t>
            </a:r>
            <a:r>
              <a:rPr lang="es-US">
                <a:latin typeface="+mn-lt"/>
              </a:rPr>
              <a:t>: Adquirida</a:t>
            </a:r>
          </a:p>
          <a:p>
            <a:pPr marL="0" indent="0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E053D-8609-144D-A558-53120FE575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US" sz="1400">
                <a:solidFill>
                  <a:schemeClr val="bg1"/>
                </a:solidFill>
                <a:latin typeface="Arial" panose="020B0604020202020204" pitchFamily="34" charset="0"/>
              </a:rPr>
              <a:t>Introducción al VIH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6"/>
          <p:cNvSpPr txBox="1">
            <a:spLocks noGrp="1"/>
          </p:cNvSpPr>
          <p:nvPr>
            <p:ph type="title"/>
          </p:nvPr>
        </p:nvSpPr>
        <p:spPr>
          <a:xfrm>
            <a:off x="472350" y="957831"/>
            <a:ext cx="8337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r>
              <a:rPr lang="es-US" b="1">
                <a:latin typeface="+mj-lt"/>
              </a:rPr>
              <a:t>VIH y SIDA</a:t>
            </a:r>
          </a:p>
        </p:txBody>
      </p:sp>
      <p:sp>
        <p:nvSpPr>
          <p:cNvPr id="100" name="Google Shape;100;p16"/>
          <p:cNvSpPr txBox="1">
            <a:spLocks noGrp="1"/>
          </p:cNvSpPr>
          <p:nvPr>
            <p:ph type="body" idx="1"/>
          </p:nvPr>
        </p:nvSpPr>
        <p:spPr>
          <a:xfrm>
            <a:off x="914400" y="1512831"/>
            <a:ext cx="7543800" cy="39735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69" bIns="0" anchor="t" anchorCtr="0">
            <a:no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s-US" dirty="0">
                <a:latin typeface="+mn-lt"/>
              </a:rPr>
              <a:t>¿Cómo se </a:t>
            </a:r>
            <a:r>
              <a:rPr lang="es-US" b="1" dirty="0">
                <a:latin typeface="+mn-lt"/>
              </a:rPr>
              <a:t>contrae</a:t>
            </a:r>
            <a:r>
              <a:rPr lang="es-US" dirty="0">
                <a:latin typeface="+mn-lt"/>
              </a:rPr>
              <a:t> el VIH?</a:t>
            </a:r>
          </a:p>
          <a:p>
            <a:pPr marL="171450">
              <a:lnSpc>
                <a:spcPct val="90000"/>
              </a:lnSpc>
              <a:spcBef>
                <a:spcPts val="450"/>
              </a:spcBef>
              <a:buClr>
                <a:srgbClr val="C00000"/>
              </a:buClr>
              <a:buSzPts val="2000"/>
            </a:pPr>
            <a:r>
              <a:rPr lang="es-US" sz="1800" dirty="0">
                <a:latin typeface="+mn-lt"/>
              </a:rPr>
              <a:t>Al tener sexo vaginal, anal u oral con alguien que tiene VIH</a:t>
            </a:r>
          </a:p>
          <a:p>
            <a:pPr marL="171450">
              <a:lnSpc>
                <a:spcPct val="90000"/>
              </a:lnSpc>
              <a:spcBef>
                <a:spcPts val="450"/>
              </a:spcBef>
              <a:buClr>
                <a:srgbClr val="C00000"/>
              </a:buClr>
              <a:buSzPts val="2000"/>
            </a:pPr>
            <a:r>
              <a:rPr lang="es-US" sz="1800" dirty="0">
                <a:latin typeface="+mn-lt"/>
              </a:rPr>
              <a:t>Al compartir agujas o jeringas con alguien que tiene VIH</a:t>
            </a:r>
          </a:p>
          <a:p>
            <a:pPr marL="324000">
              <a:lnSpc>
                <a:spcPct val="90000"/>
              </a:lnSpc>
              <a:spcBef>
                <a:spcPts val="450"/>
              </a:spcBef>
              <a:buClr>
                <a:srgbClr val="C00000"/>
              </a:buClr>
              <a:buSzPts val="2000"/>
            </a:pPr>
            <a:r>
              <a:rPr lang="es-US" sz="1800" dirty="0">
                <a:latin typeface="+mn-lt"/>
              </a:rPr>
              <a:t>Durante el embarazo, el parto o la lactancia de una madre con VIH </a:t>
            </a:r>
            <a:br>
              <a:rPr lang="es-US" sz="1800" dirty="0">
                <a:latin typeface="+mn-lt"/>
              </a:rPr>
            </a:br>
            <a:r>
              <a:rPr lang="es-US" sz="1800" dirty="0">
                <a:latin typeface="+mn-lt"/>
              </a:rPr>
              <a:t>a su bebé</a:t>
            </a:r>
          </a:p>
          <a:p>
            <a:pPr marL="0" indent="0">
              <a:lnSpc>
                <a:spcPct val="90000"/>
              </a:lnSpc>
            </a:pPr>
            <a:endParaRPr dirty="0">
              <a:latin typeface="+mn-lt"/>
            </a:endParaRPr>
          </a:p>
          <a:p>
            <a:pPr marL="0" indent="0">
              <a:lnSpc>
                <a:spcPct val="90000"/>
              </a:lnSpc>
              <a:buNone/>
            </a:pPr>
            <a:r>
              <a:rPr lang="es-US" dirty="0">
                <a:latin typeface="+mn-lt"/>
              </a:rPr>
              <a:t>Los fluidos corporales de una persona que vive con el VIH pueden incluir:</a:t>
            </a:r>
          </a:p>
          <a:p>
            <a:pPr marL="171450">
              <a:lnSpc>
                <a:spcPct val="90000"/>
              </a:lnSpc>
              <a:spcBef>
                <a:spcPts val="450"/>
              </a:spcBef>
              <a:buClr>
                <a:srgbClr val="C00000"/>
              </a:buClr>
              <a:buSzPts val="2000"/>
            </a:pPr>
            <a:r>
              <a:rPr lang="es-US" sz="1800" dirty="0">
                <a:latin typeface="+mn-lt"/>
              </a:rPr>
              <a:t>Semen</a:t>
            </a:r>
          </a:p>
          <a:p>
            <a:pPr marL="171450">
              <a:lnSpc>
                <a:spcPct val="90000"/>
              </a:lnSpc>
              <a:spcBef>
                <a:spcPts val="450"/>
              </a:spcBef>
              <a:buClr>
                <a:srgbClr val="C00000"/>
              </a:buClr>
              <a:buSzPts val="2000"/>
            </a:pPr>
            <a:r>
              <a:rPr lang="es-US" sz="1800" dirty="0">
                <a:latin typeface="+mn-lt"/>
              </a:rPr>
              <a:t>Sangre</a:t>
            </a:r>
          </a:p>
          <a:p>
            <a:pPr marL="171450">
              <a:lnSpc>
                <a:spcPct val="90000"/>
              </a:lnSpc>
              <a:spcBef>
                <a:spcPts val="450"/>
              </a:spcBef>
              <a:buClr>
                <a:srgbClr val="C00000"/>
              </a:buClr>
              <a:buSzPts val="2000"/>
            </a:pPr>
            <a:r>
              <a:rPr lang="es-US" sz="1800" dirty="0">
                <a:latin typeface="+mn-lt"/>
              </a:rPr>
              <a:t>Fluido vaginal</a:t>
            </a:r>
          </a:p>
          <a:p>
            <a:pPr marL="171450">
              <a:lnSpc>
                <a:spcPct val="90000"/>
              </a:lnSpc>
              <a:spcBef>
                <a:spcPts val="450"/>
              </a:spcBef>
              <a:buClr>
                <a:srgbClr val="C00000"/>
              </a:buClr>
              <a:buSzPts val="2000"/>
            </a:pPr>
            <a:r>
              <a:rPr lang="es-US" sz="1800" dirty="0">
                <a:latin typeface="+mn-lt"/>
              </a:rPr>
              <a:t>Leche materna</a:t>
            </a:r>
          </a:p>
          <a:p>
            <a:pPr marL="171450">
              <a:lnSpc>
                <a:spcPct val="90000"/>
              </a:lnSpc>
              <a:spcBef>
                <a:spcPts val="450"/>
              </a:spcBef>
              <a:buClr>
                <a:srgbClr val="C00000"/>
              </a:buClr>
              <a:buSzPts val="2000"/>
            </a:pPr>
            <a:r>
              <a:rPr lang="es-US" sz="1800" dirty="0">
                <a:latin typeface="+mn-lt"/>
              </a:rPr>
              <a:t>Cualquier otro fluido corporal que contenga sangre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3A45CEE-E47F-1C41-B564-3DEE0CCAA1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US" sz="1400">
                <a:solidFill>
                  <a:schemeClr val="bg1"/>
                </a:solidFill>
                <a:latin typeface="Arial" panose="020B0604020202020204" pitchFamily="34" charset="0"/>
              </a:rPr>
              <a:t>Introducción al VIH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472350" y="990600"/>
            <a:ext cx="8337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r>
              <a:rPr lang="es-US" b="1">
                <a:latin typeface="+mj-lt"/>
              </a:rPr>
              <a:t>VIH y SIDA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720938" y="1702313"/>
            <a:ext cx="8088411" cy="3631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69" bIns="0" anchor="t" anchorCtr="0">
            <a:noAutofit/>
          </a:bodyPr>
          <a:lstStyle/>
          <a:p>
            <a:pPr marL="0" indent="0">
              <a:buNone/>
            </a:pPr>
            <a:r>
              <a:rPr lang="es-US" dirty="0">
                <a:latin typeface="+mn-lt"/>
              </a:rPr>
              <a:t>¿Cómo se puede evitar el contagio del VIH?</a:t>
            </a:r>
          </a:p>
          <a:p>
            <a:pPr marL="324000">
              <a:spcBef>
                <a:spcPts val="450"/>
              </a:spcBef>
              <a:buClr>
                <a:srgbClr val="C00000"/>
              </a:buClr>
            </a:pPr>
            <a:r>
              <a:rPr lang="es-US" dirty="0">
                <a:latin typeface="+mn-lt"/>
              </a:rPr>
              <a:t>Las personas pueden elegir no tener relaciones sexuales ni consumir drogas.</a:t>
            </a:r>
          </a:p>
          <a:p>
            <a:pPr marL="324000">
              <a:spcBef>
                <a:spcPts val="450"/>
              </a:spcBef>
              <a:buClr>
                <a:srgbClr val="C00000"/>
              </a:buClr>
            </a:pPr>
            <a:r>
              <a:rPr lang="es-US" dirty="0">
                <a:latin typeface="+mn-lt"/>
              </a:rPr>
              <a:t>Las personas pueden elegir formas de ser cariñosas que</a:t>
            </a:r>
            <a:r>
              <a:rPr lang="es-US" b="1" dirty="0">
                <a:latin typeface="+mn-lt"/>
              </a:rPr>
              <a:t> no</a:t>
            </a:r>
            <a:r>
              <a:rPr lang="es-US" dirty="0">
                <a:latin typeface="+mn-lt"/>
              </a:rPr>
              <a:t> transmiten el VIH ni otras ETS/ITS.</a:t>
            </a:r>
          </a:p>
          <a:p>
            <a:pPr marL="324000">
              <a:spcBef>
                <a:spcPts val="450"/>
              </a:spcBef>
              <a:buClr>
                <a:srgbClr val="C00000"/>
              </a:buClr>
            </a:pPr>
            <a:r>
              <a:rPr lang="es-US" dirty="0">
                <a:latin typeface="+mn-lt"/>
              </a:rPr>
              <a:t>Si las personas tienen relaciones sexuales, usar un condón de látex (barrera) de forma </a:t>
            </a:r>
            <a:r>
              <a:rPr lang="es-US" b="1" dirty="0">
                <a:latin typeface="+mn-lt"/>
              </a:rPr>
              <a:t>correcta</a:t>
            </a:r>
            <a:r>
              <a:rPr lang="es-US" dirty="0">
                <a:latin typeface="+mn-lt"/>
              </a:rPr>
              <a:t> </a:t>
            </a:r>
            <a:r>
              <a:rPr lang="es-US" b="1" dirty="0">
                <a:latin typeface="+mn-lt"/>
              </a:rPr>
              <a:t>siempre</a:t>
            </a:r>
            <a:r>
              <a:rPr lang="es-US" dirty="0">
                <a:latin typeface="+mn-lt"/>
              </a:rPr>
              <a:t> reduce en gran medida el riesgo de contraer el VIH </a:t>
            </a:r>
            <a:br>
              <a:rPr lang="es-US" dirty="0">
                <a:latin typeface="+mn-lt"/>
              </a:rPr>
            </a:br>
            <a:r>
              <a:rPr lang="es-US" dirty="0">
                <a:latin typeface="+mn-lt"/>
              </a:rPr>
              <a:t>y otras ETS/ITS.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E587004-E5FF-234E-B816-28CA4F24CD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US" sz="1400">
                <a:solidFill>
                  <a:schemeClr val="bg1"/>
                </a:solidFill>
                <a:latin typeface="Arial" panose="020B0604020202020204" pitchFamily="34" charset="0"/>
              </a:rPr>
              <a:t>Introducción al VIH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7"/>
          <p:cNvSpPr txBox="1">
            <a:spLocks noGrp="1"/>
          </p:cNvSpPr>
          <p:nvPr>
            <p:ph type="title"/>
          </p:nvPr>
        </p:nvSpPr>
        <p:spPr>
          <a:xfrm>
            <a:off x="516866" y="914400"/>
            <a:ext cx="8337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r>
              <a:rPr lang="es-US" b="1">
                <a:latin typeface="+mj-lt"/>
              </a:rPr>
              <a:t>Las personas no pueden contraer el VIH mediante lo siguiente: </a:t>
            </a:r>
          </a:p>
        </p:txBody>
      </p:sp>
      <p:sp>
        <p:nvSpPr>
          <p:cNvPr id="107" name="Google Shape;107;p17"/>
          <p:cNvSpPr txBox="1">
            <a:spLocks noGrp="1"/>
          </p:cNvSpPr>
          <p:nvPr>
            <p:ph type="body" idx="1"/>
          </p:nvPr>
        </p:nvSpPr>
        <p:spPr>
          <a:xfrm>
            <a:off x="516866" y="2092750"/>
            <a:ext cx="8627134" cy="3546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69" bIns="0" numCol="2" anchor="t" anchorCtr="0">
            <a:noAutofit/>
          </a:bodyPr>
          <a:lstStyle/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Actividad social diaria </a:t>
            </a:r>
            <a:br>
              <a:rPr lang="es-US" sz="1900" dirty="0">
                <a:latin typeface="+mn-lt"/>
              </a:rPr>
            </a:br>
            <a:r>
              <a:rPr lang="es-US" sz="1900" dirty="0">
                <a:latin typeface="+mn-lt"/>
              </a:rPr>
              <a:t>o por contacto casual</a:t>
            </a: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Apretones de manos</a:t>
            </a: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Tos o estornudos</a:t>
            </a: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Sudor o lágrimas</a:t>
            </a: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Comida</a:t>
            </a: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Fuentes de agua potable</a:t>
            </a: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Sorbetes, cucharas o tazas</a:t>
            </a: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Picaduras de mosquitos </a:t>
            </a:r>
            <a:br>
              <a:rPr lang="es-US" sz="1900" dirty="0">
                <a:latin typeface="+mn-lt"/>
              </a:rPr>
            </a:br>
            <a:r>
              <a:rPr lang="es-US" sz="1900" dirty="0">
                <a:latin typeface="+mn-lt"/>
              </a:rPr>
              <a:t>y otras picaduras de insectos (garrapatas, piojos, entre otros.)</a:t>
            </a:r>
            <a:br>
              <a:rPr lang="es-US" sz="1900" dirty="0">
                <a:latin typeface="+mn-lt"/>
              </a:rPr>
            </a:br>
            <a:br>
              <a:rPr lang="es-US" sz="1900" dirty="0">
                <a:latin typeface="+mn-lt"/>
              </a:rPr>
            </a:br>
            <a:endParaRPr lang="es-US" sz="1900" dirty="0">
              <a:latin typeface="+mn-lt"/>
            </a:endParaRPr>
          </a:p>
          <a:p>
            <a:pPr marL="0" lvl="0" indent="0">
              <a:buClr>
                <a:srgbClr val="C00000"/>
              </a:buClr>
              <a:buNone/>
            </a:pPr>
            <a:br>
              <a:rPr lang="es-US" sz="1900" dirty="0">
                <a:latin typeface="+mn-lt"/>
              </a:rPr>
            </a:br>
            <a:endParaRPr lang="es-US" sz="1900" dirty="0">
              <a:latin typeface="+mn-lt"/>
            </a:endParaRP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Al compartir: </a:t>
            </a:r>
          </a:p>
          <a:p>
            <a:pPr lvl="1">
              <a:buClr>
                <a:srgbClr val="C00000"/>
              </a:buClr>
            </a:pPr>
            <a:r>
              <a:rPr lang="es-US" sz="1900" dirty="0">
                <a:latin typeface="+mn-lt"/>
              </a:rPr>
              <a:t>Baños</a:t>
            </a:r>
          </a:p>
          <a:p>
            <a:pPr lvl="1">
              <a:buClr>
                <a:srgbClr val="C00000"/>
              </a:buClr>
            </a:pPr>
            <a:r>
              <a:rPr lang="es-US" sz="1900" dirty="0">
                <a:latin typeface="+mn-lt"/>
              </a:rPr>
              <a:t>Teléfonos</a:t>
            </a:r>
          </a:p>
          <a:p>
            <a:pPr lvl="1">
              <a:buClr>
                <a:srgbClr val="C00000"/>
              </a:buClr>
            </a:pPr>
            <a:r>
              <a:rPr lang="es-US" sz="1900" dirty="0">
                <a:latin typeface="+mn-lt"/>
              </a:rPr>
              <a:t>Equipamiento de oficina</a:t>
            </a:r>
          </a:p>
          <a:p>
            <a:pPr lvl="1">
              <a:buClr>
                <a:srgbClr val="C00000"/>
              </a:buClr>
            </a:pPr>
            <a:r>
              <a:rPr lang="es-US" sz="1900" dirty="0">
                <a:latin typeface="+mn-lt"/>
              </a:rPr>
              <a:t>Ropa</a:t>
            </a:r>
          </a:p>
          <a:p>
            <a:pPr lvl="1">
              <a:buClr>
                <a:srgbClr val="C00000"/>
              </a:buClr>
            </a:pPr>
            <a:r>
              <a:rPr lang="es-US" sz="1900" dirty="0">
                <a:latin typeface="+mn-lt"/>
              </a:rPr>
              <a:t>Utensilios para cocinar o comer</a:t>
            </a: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Abrazos, tacto</a:t>
            </a: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Al asistir a la iglesia, la escuela </a:t>
            </a:r>
            <a:br>
              <a:rPr lang="es-US" sz="1900" dirty="0">
                <a:latin typeface="+mn-lt"/>
              </a:rPr>
            </a:br>
            <a:r>
              <a:rPr lang="es-US" sz="1900" dirty="0">
                <a:latin typeface="+mn-lt"/>
              </a:rPr>
              <a:t>o ir a cualquier lugar público con una persona con VIH </a:t>
            </a:r>
          </a:p>
          <a:p>
            <a:pPr lvl="0">
              <a:buClr>
                <a:srgbClr val="C00000"/>
              </a:buClr>
            </a:pPr>
            <a:r>
              <a:rPr lang="es-US" sz="1900" dirty="0">
                <a:latin typeface="+mn-lt"/>
              </a:rPr>
              <a:t>Al trabajar con alguien que es </a:t>
            </a:r>
            <a:br>
              <a:rPr lang="es-US" sz="1900" dirty="0">
                <a:latin typeface="+mn-lt"/>
              </a:rPr>
            </a:br>
            <a:r>
              <a:rPr lang="es-US" sz="1900" dirty="0">
                <a:latin typeface="+mn-lt"/>
              </a:rPr>
              <a:t>VIH positivo</a:t>
            </a:r>
          </a:p>
          <a:p>
            <a:pPr marL="0" indent="0"/>
            <a:endParaRPr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CE80048-5C56-E44C-BCFE-0DF6B923D9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US" sz="1400">
                <a:solidFill>
                  <a:schemeClr val="bg1"/>
                </a:solidFill>
                <a:latin typeface="Arial" panose="020B0604020202020204" pitchFamily="34" charset="0"/>
              </a:rPr>
              <a:t>Introducción al VIH</a:t>
            </a:r>
          </a:p>
        </p:txBody>
      </p:sp>
    </p:spTree>
    <p:extLst>
      <p:ext uri="{BB962C8B-B14F-4D97-AF65-F5344CB8AC3E}">
        <p14:creationId xmlns:p14="http://schemas.microsoft.com/office/powerpoint/2010/main" val="19864411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title"/>
          </p:nvPr>
        </p:nvSpPr>
        <p:spPr>
          <a:xfrm>
            <a:off x="495300" y="990600"/>
            <a:ext cx="8337000" cy="70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68569" rIns="68569" bIns="68569" anchor="t" anchorCtr="0">
            <a:noAutofit/>
          </a:bodyPr>
          <a:lstStyle/>
          <a:p>
            <a:r>
              <a:rPr lang="es-US" b="1">
                <a:latin typeface="+mj-lt"/>
              </a:rPr>
              <a:t>Las etapas del VIH/SIDA </a:t>
            </a:r>
          </a:p>
        </p:txBody>
      </p:sp>
      <p:sp>
        <p:nvSpPr>
          <p:cNvPr id="119" name="Google Shape;119;p19"/>
          <p:cNvSpPr txBox="1">
            <a:spLocks noGrp="1"/>
          </p:cNvSpPr>
          <p:nvPr>
            <p:ph type="body" idx="1"/>
          </p:nvPr>
        </p:nvSpPr>
        <p:spPr>
          <a:xfrm>
            <a:off x="495300" y="1610625"/>
            <a:ext cx="8153400" cy="37995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68569" bIns="0" anchor="t" anchorCtr="0">
            <a:noAutofit/>
          </a:bodyPr>
          <a:lstStyle/>
          <a:p>
            <a:pPr>
              <a:lnSpc>
                <a:spcPct val="115000"/>
              </a:lnSpc>
              <a:spcBef>
                <a:spcPts val="375"/>
              </a:spcBef>
              <a:buClr>
                <a:srgbClr val="C00000"/>
              </a:buClr>
              <a:buSzPts val="1100"/>
            </a:pPr>
            <a:r>
              <a:rPr lang="es-US" sz="15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La persona contrae el VIH</a:t>
            </a:r>
          </a:p>
          <a:p>
            <a:pPr>
              <a:lnSpc>
                <a:spcPct val="115000"/>
              </a:lnSpc>
              <a:spcBef>
                <a:spcPts val="300"/>
              </a:spcBef>
              <a:buClr>
                <a:srgbClr val="C00000"/>
              </a:buClr>
              <a:buSzPts val="1100"/>
            </a:pPr>
            <a:r>
              <a:rPr lang="es-US" sz="15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Infección aguda: </a:t>
            </a:r>
            <a:r>
              <a:rPr lang="es-US" sz="15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ocurre entre dos y cuatro semanas después de la transmisión inicial.</a:t>
            </a:r>
          </a:p>
          <a:p>
            <a:pPr>
              <a:lnSpc>
                <a:spcPct val="115000"/>
              </a:lnSpc>
              <a:spcBef>
                <a:spcPts val="300"/>
              </a:spcBef>
              <a:buClr>
                <a:srgbClr val="C00000"/>
              </a:buClr>
              <a:buSzPts val="1100"/>
            </a:pPr>
            <a:r>
              <a:rPr lang="es-US" sz="15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La persona puede tener síntomas parecidos a la gripe:</a:t>
            </a:r>
          </a:p>
          <a:p>
            <a:pPr marL="468000" lvl="1" indent="0">
              <a:lnSpc>
                <a:spcPct val="115000"/>
              </a:lnSpc>
              <a:spcBef>
                <a:spcPts val="300"/>
              </a:spcBef>
              <a:buClr>
                <a:srgbClr val="C00000"/>
              </a:buClr>
              <a:buSzPts val="1100"/>
              <a:buNone/>
            </a:pPr>
            <a:r>
              <a:rPr lang="es-US" sz="15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Fiebre	Dolor de cabeza</a:t>
            </a:r>
          </a:p>
          <a:p>
            <a:pPr marL="468000" lvl="1" indent="0">
              <a:lnSpc>
                <a:spcPct val="115000"/>
              </a:lnSpc>
              <a:spcBef>
                <a:spcPts val="300"/>
              </a:spcBef>
              <a:buClr>
                <a:srgbClr val="C00000"/>
              </a:buClr>
              <a:buSzPts val="1100"/>
              <a:buNone/>
            </a:pPr>
            <a:r>
              <a:rPr lang="es-US" sz="15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Cansancio	Ganglios linfáticos agrandados</a:t>
            </a:r>
          </a:p>
          <a:p>
            <a:pPr>
              <a:lnSpc>
                <a:spcPct val="115000"/>
              </a:lnSpc>
              <a:spcBef>
                <a:spcPts val="300"/>
              </a:spcBef>
              <a:buClr>
                <a:srgbClr val="C00000"/>
              </a:buClr>
              <a:buSzPts val="1100"/>
            </a:pPr>
            <a:r>
              <a:rPr lang="es-US" sz="15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Infección crónica por VIH; </a:t>
            </a:r>
            <a:r>
              <a:rPr lang="es-US" sz="15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también se llama infección por VIH asintomática o latencia clínica. Los signos y síntomas crónicos no están presentes. La persona puede verse sana y sentirse bien. Es posible que las personas con infección crónica por VIH no tengan ningún síntoma relacionado con el VIH, pero aún pueden transmitir el VIH a otras personas (es decir, a menos que la persona que vive con el VIH haya sido indetectable durante </a:t>
            </a:r>
            <a:br>
              <a:rPr lang="es-US" sz="15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s-US" sz="15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al menos seis meses).</a:t>
            </a:r>
          </a:p>
          <a:p>
            <a:pPr>
              <a:lnSpc>
                <a:spcPct val="115000"/>
              </a:lnSpc>
              <a:spcBef>
                <a:spcPts val="300"/>
              </a:spcBef>
              <a:buClr>
                <a:srgbClr val="C00000"/>
              </a:buClr>
              <a:buSzPts val="1100"/>
            </a:pPr>
            <a:r>
              <a:rPr lang="es-US" sz="1500" b="1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SIDA:</a:t>
            </a:r>
            <a:r>
              <a:rPr lang="es-US" sz="15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 el virus debilita y eventualmente destruye el sistema inmunitario. Cuando una persona con VIH desarrolla SIDA, su cuerpo pierde la mayor parte de la capacidad </a:t>
            </a:r>
            <a:br>
              <a:rPr lang="es-US" sz="15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</a:br>
            <a:r>
              <a:rPr lang="es-US" sz="1500" dirty="0">
                <a:solidFill>
                  <a:schemeClr val="dk1"/>
                </a:solidFill>
                <a:latin typeface="+mn-lt"/>
                <a:ea typeface="Arial"/>
                <a:cs typeface="Arial"/>
                <a:sym typeface="Arial"/>
              </a:rPr>
              <a:t>para combatir determinadas bacterias, virus, hongos, parásitos y otros gérmenes.</a:t>
            </a:r>
          </a:p>
          <a:p>
            <a:pPr marL="0" indent="0">
              <a:spcBef>
                <a:spcPts val="450"/>
              </a:spcBef>
              <a:buSzPts val="2000"/>
            </a:pPr>
            <a:endParaRPr sz="1500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79F0D3-700E-F243-BD59-706488BBF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4800" y="381000"/>
            <a:ext cx="832279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675B4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Josephine Sans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s-US" sz="1400">
                <a:solidFill>
                  <a:schemeClr val="bg1"/>
                </a:solidFill>
                <a:latin typeface="Arial" panose="020B0604020202020204" pitchFamily="34" charset="0"/>
              </a:rPr>
              <a:t>Introducción al VIH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"/>
      </a:majorFont>
      <a:minorFont>
        <a:latin typeface="Arial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Osak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212</TotalTime>
  <Words>1540</Words>
  <Application>Microsoft Office PowerPoint</Application>
  <PresentationFormat>Presentación en pantalla (4:3)</PresentationFormat>
  <Paragraphs>158</Paragraphs>
  <Slides>10</Slides>
  <Notes>10</Notes>
  <HiddenSlides>0</HiddenSlides>
  <MMClips>0</MMClips>
  <ScaleCrop>false</ScaleCrop>
  <HeadingPairs>
    <vt:vector size="6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21" baseType="lpstr">
      <vt:lpstr>Arial</vt:lpstr>
      <vt:lpstr>Arial Bold</vt:lpstr>
      <vt:lpstr>Calibri</vt:lpstr>
      <vt:lpstr>Courier New</vt:lpstr>
      <vt:lpstr>Josefin Sans</vt:lpstr>
      <vt:lpstr>Josefin Sans SemiBold</vt:lpstr>
      <vt:lpstr>Josephine Sans</vt:lpstr>
      <vt:lpstr>Josephine Sans Semi</vt:lpstr>
      <vt:lpstr>Symbol</vt:lpstr>
      <vt:lpstr>Wingdings</vt:lpstr>
      <vt:lpstr>Blank Presentation</vt:lpstr>
      <vt:lpstr> Introducción al VIH </vt:lpstr>
      <vt:lpstr>Objetivos </vt:lpstr>
      <vt:lpstr>ACTIVIDAD GRUPAL</vt:lpstr>
      <vt:lpstr>VIH y SIDA</vt:lpstr>
      <vt:lpstr>VIH y SIDA</vt:lpstr>
      <vt:lpstr>VIH y SIDA</vt:lpstr>
      <vt:lpstr>VIH y SIDA</vt:lpstr>
      <vt:lpstr>Las personas no pueden contraer el VIH mediante lo siguiente: </vt:lpstr>
      <vt:lpstr>Las etapas del VIH/SIDA </vt:lpstr>
      <vt:lpstr>Las etapas del VIH/SIDA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101: KEY CONCEPTS  HIV AND AIDS FRAME</dc:title>
  <dc:creator>LaTrischa Miles</dc:creator>
  <cp:lastModifiedBy>DS1</cp:lastModifiedBy>
  <cp:revision>32</cp:revision>
  <dcterms:modified xsi:type="dcterms:W3CDTF">2020-05-05T21:48:53Z</dcterms:modified>
</cp:coreProperties>
</file>