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6" r:id="rId2"/>
  </p:sldMasterIdLst>
  <p:notesMasterIdLst>
    <p:notesMasterId r:id="rId7"/>
  </p:notesMasterIdLst>
  <p:sldIdLst>
    <p:sldId id="260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Arial Bold" panose="020B060402020202020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Josefin Sans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394" autoAdjust="0"/>
  </p:normalViewPr>
  <p:slideViewPr>
    <p:cSldViewPr snapToGrid="0">
      <p:cViewPr varScale="1">
        <p:scale>
          <a:sx n="64" d="100"/>
          <a:sy n="64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626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6F4F8DFC-8F44-4126-858C-061AC3B05E8A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34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Ask a volunteer to read through the CHW roles on this slide.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34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While presenting this slide, reference the CHW Skills handout, which has more detailed information. Ask for</a:t>
            </a:r>
            <a:r>
              <a:rPr lang="en-US" i="0" baseline="0" dirty="0"/>
              <a:t> a volunteer to read each skill and give an example of how CHWs might use each skill in their work</a:t>
            </a:r>
            <a:r>
              <a:rPr lang="en-US" i="1" baseline="0" dirty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369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chemeClr val="dk1"/>
                </a:solidFill>
              </a:rPr>
              <a:t>While presenting this slide, reference the CHW Qualities handout, which has more detailed information. 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9763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B3A52-59FB-4AC1-A8F6-C3EFAC594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021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A7B92-8CD0-4B97-A013-F671FBF7A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71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4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2948E-37BE-481B-A5E4-FD2F25A1FC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1989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4CFB6-32FA-411A-93E2-16DB0368B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276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257B4-C9ED-4076-8715-58507D3E3735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0587A-01EA-4CA8-9209-67DC4F622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C93F9-AB9F-4691-AA7B-7E972AE6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317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54DC5-57AA-4A2E-BE47-B593769F4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7669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30BF8-069D-4535-B605-9A13E146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436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81D8BB-AE7E-453F-9C4E-18BB9C3D3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458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5788E7-9261-483B-8F9D-DEAB0B57A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345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tandardfooter_siz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1937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boston_univ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80150"/>
            <a:ext cx="952500" cy="4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"/>
          <p:cNvCxnSpPr/>
          <p:nvPr/>
        </p:nvCxnSpPr>
        <p:spPr>
          <a:xfrm>
            <a:off x="0" y="61595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restingsli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F0A2C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CF0A2C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Josefin Sans"/>
              <a:buNone/>
              <a:defRPr sz="2400" b="0" i="0" u="none" strike="noStrike" cap="none">
                <a:solidFill>
                  <a:srgbClr val="59595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553200" y="6280150"/>
            <a:ext cx="9017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2C03B82-5B3F-4102-9C86-BE1FCA2FC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0D924F2C-652F-4000-A716-8238C3492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Roles, habilidades y cualidades de las CHW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Osaka" charset="0"/>
                <a:cs typeface="+mn-cs"/>
              </a:rPr>
              <a:t>Roles, habilidades y cualidades de las CHW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Roles de una CHW en función</a:t>
            </a:r>
            <a:br>
              <a:rPr lang="es-US"/>
            </a:br>
            <a:r>
              <a:rPr lang="es-US"/>
              <a:t>del Proyecto Consenso Básico (C3)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07629"/>
            <a:ext cx="7924800" cy="3886200"/>
          </a:xfrm>
        </p:spPr>
        <p:txBody>
          <a:bodyPr/>
          <a:lstStyle/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Mediación cultural entre las personas, las comunidades y los sistemas de salud y los servicios sociales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Proporcionar educación e información sobre la salud apropiadas </a:t>
            </a:r>
            <a:br>
              <a:rPr lang="es-US" sz="1800" dirty="0"/>
            </a:br>
            <a:r>
              <a:rPr lang="es-US" sz="1800" dirty="0"/>
              <a:t>a nivel cultural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Coordinación de atención, gestión de casos y navegación del sistema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Brindar asesoramiento y apoyo social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Defender a los individuos y las comunidades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Construir capacidades individuales y comunitarias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Proporcionar servicio directo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Implementación de evaluaciones individuales y comunitarias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Realizar actividades de trabajo social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Participar en evaluaciones e investigaciones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271062"/>
            <a:ext cx="7792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/>
              <a:t>Rosenthal, EL, Rush, CH, Allen, C. (2016). </a:t>
            </a:r>
            <a:r>
              <a:rPr lang="es-US" sz="1000" i="1" dirty="0" err="1"/>
              <a:t>Understanding</a:t>
            </a:r>
            <a:r>
              <a:rPr lang="es-US" sz="1000" i="1" dirty="0"/>
              <a:t> </a:t>
            </a:r>
            <a:r>
              <a:rPr lang="es-US" sz="1000" i="1" dirty="0" err="1"/>
              <a:t>Scope</a:t>
            </a:r>
            <a:r>
              <a:rPr lang="es-US" sz="1000" i="1" dirty="0"/>
              <a:t> and </a:t>
            </a:r>
            <a:r>
              <a:rPr lang="es-US" sz="1000" i="1" dirty="0" err="1"/>
              <a:t>Competencies</a:t>
            </a:r>
            <a:r>
              <a:rPr lang="es-US" sz="1000" i="1" dirty="0"/>
              <a:t>:</a:t>
            </a:r>
            <a:r>
              <a:rPr lang="es-US" sz="1000" dirty="0"/>
              <a:t> A </a:t>
            </a:r>
            <a:r>
              <a:rPr lang="es-US" sz="1000" dirty="0" err="1"/>
              <a:t>contemporary</a:t>
            </a:r>
            <a:r>
              <a:rPr lang="es-US" sz="1000" dirty="0"/>
              <a:t> look at </a:t>
            </a:r>
            <a:r>
              <a:rPr lang="es-US" sz="1000" dirty="0" err="1"/>
              <a:t>the</a:t>
            </a:r>
            <a:r>
              <a:rPr lang="es-US" sz="1000" dirty="0"/>
              <a:t> </a:t>
            </a:r>
            <a:r>
              <a:rPr lang="es-US" sz="1000" dirty="0" err="1"/>
              <a:t>United</a:t>
            </a:r>
            <a:r>
              <a:rPr lang="es-US" sz="1000" dirty="0"/>
              <a:t> </a:t>
            </a:r>
            <a:r>
              <a:rPr lang="es-US" sz="1000" dirty="0" err="1"/>
              <a:t>States</a:t>
            </a:r>
            <a:endParaRPr lang="es-US" sz="1000" dirty="0"/>
          </a:p>
          <a:p>
            <a:r>
              <a:rPr lang="es-US" sz="1000" dirty="0" err="1"/>
              <a:t>Community</a:t>
            </a:r>
            <a:r>
              <a:rPr lang="es-US" sz="1000" dirty="0"/>
              <a:t> </a:t>
            </a:r>
            <a:r>
              <a:rPr lang="es-US" sz="1000" dirty="0" err="1"/>
              <a:t>Health</a:t>
            </a:r>
            <a:r>
              <a:rPr lang="es-US" sz="1000" dirty="0"/>
              <a:t> </a:t>
            </a:r>
            <a:r>
              <a:rPr lang="es-US" sz="1000" dirty="0" err="1"/>
              <a:t>Worker</a:t>
            </a:r>
            <a:r>
              <a:rPr lang="es-US" sz="1000" dirty="0"/>
              <a:t> Field. Disponible en </a:t>
            </a:r>
            <a:r>
              <a:rPr lang="es-US" sz="1000" b="1" dirty="0"/>
              <a:t>www.healthreform.ct.gov/ohri/lib/ohri/work_groups/chw/chw_c3_report.pdf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Osaka" charset="0"/>
                <a:cs typeface="+mn-cs"/>
              </a:rPr>
              <a:t>Roles, habilidades y cualidades de las CHW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Habilidades de una CHW en función</a:t>
            </a:r>
            <a:br>
              <a:rPr lang="es-US"/>
            </a:br>
            <a:r>
              <a:rPr lang="es-US"/>
              <a:t>del Proyecto Consenso Básico (C3)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3433997"/>
          </a:xfrm>
        </p:spPr>
        <p:txBody>
          <a:bodyPr/>
          <a:lstStyle/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comunicación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interpersonales y de construcción de relaciones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Coordinación de servicios y habilidades de navegación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desarrollo de capacidades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defensa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educación y facilitación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evaluación individual y comunitaria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alcance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y conducta profesional 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Habilidades de evaluación e investigación</a:t>
            </a:r>
          </a:p>
          <a:p>
            <a:pPr eaLnBrk="1" hangingPunct="1">
              <a:spcBef>
                <a:spcPts val="2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s-US" sz="1800" dirty="0"/>
              <a:t>Base de conocimiento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8" y="5223117"/>
            <a:ext cx="77929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dirty="0"/>
              <a:t>Rosenthal, EL, Rush, CH, Allen, C. (2016). </a:t>
            </a:r>
            <a:r>
              <a:rPr lang="es-US" sz="1000" i="1" dirty="0" err="1"/>
              <a:t>Understanding</a:t>
            </a:r>
            <a:r>
              <a:rPr lang="es-US" sz="1000" i="1" dirty="0"/>
              <a:t> </a:t>
            </a:r>
            <a:r>
              <a:rPr lang="es-US" sz="1000" i="1" dirty="0" err="1"/>
              <a:t>Scope</a:t>
            </a:r>
            <a:r>
              <a:rPr lang="es-US" sz="1000" i="1" dirty="0"/>
              <a:t> and </a:t>
            </a:r>
            <a:r>
              <a:rPr lang="es-US" sz="1000" i="1" dirty="0" err="1"/>
              <a:t>Competencies</a:t>
            </a:r>
            <a:r>
              <a:rPr lang="es-US" sz="1000" i="1" dirty="0"/>
              <a:t>:</a:t>
            </a:r>
            <a:r>
              <a:rPr lang="es-US" sz="1000" dirty="0"/>
              <a:t> A </a:t>
            </a:r>
            <a:r>
              <a:rPr lang="es-US" sz="1000" dirty="0" err="1"/>
              <a:t>contemporary</a:t>
            </a:r>
            <a:r>
              <a:rPr lang="es-US" sz="1000" dirty="0"/>
              <a:t> look at </a:t>
            </a:r>
            <a:r>
              <a:rPr lang="es-US" sz="1000" dirty="0" err="1"/>
              <a:t>the</a:t>
            </a:r>
            <a:r>
              <a:rPr lang="es-US" sz="1000" dirty="0"/>
              <a:t> </a:t>
            </a:r>
            <a:r>
              <a:rPr lang="es-US" sz="1000" dirty="0" err="1"/>
              <a:t>United</a:t>
            </a:r>
            <a:r>
              <a:rPr lang="es-US" sz="1000" dirty="0"/>
              <a:t> </a:t>
            </a:r>
            <a:r>
              <a:rPr lang="es-US" sz="1000" dirty="0" err="1"/>
              <a:t>States</a:t>
            </a:r>
            <a:endParaRPr lang="es-US" sz="1000" dirty="0"/>
          </a:p>
          <a:p>
            <a:r>
              <a:rPr lang="es-US" sz="1000" dirty="0" err="1"/>
              <a:t>Community</a:t>
            </a:r>
            <a:r>
              <a:rPr lang="es-US" sz="1000" dirty="0"/>
              <a:t> </a:t>
            </a:r>
            <a:r>
              <a:rPr lang="es-US" sz="1000" dirty="0" err="1"/>
              <a:t>Health</a:t>
            </a:r>
            <a:r>
              <a:rPr lang="es-US" sz="1000" dirty="0"/>
              <a:t> </a:t>
            </a:r>
            <a:r>
              <a:rPr lang="es-US" sz="1000" dirty="0" err="1"/>
              <a:t>Worker</a:t>
            </a:r>
            <a:r>
              <a:rPr lang="es-US" sz="1000" dirty="0"/>
              <a:t> Field. Disponible en </a:t>
            </a:r>
            <a:r>
              <a:rPr lang="es-US" sz="1000" b="1" dirty="0"/>
              <a:t>www.healthreform.ct.gov/ohri/lib/ohri/work_groups/chw/chw_c3_report.pdf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Cualidades de una CHW en función</a:t>
            </a:r>
            <a:br>
              <a:rPr lang="es-US"/>
            </a:br>
            <a:r>
              <a:rPr lang="es-US"/>
              <a:t>del Proyecto Consenso Básico (C3)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737360"/>
            <a:ext cx="3886200" cy="397764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Miembro de o con experiencia compartida con la comunidad </a:t>
            </a:r>
            <a:br>
              <a:rPr lang="es-US" sz="1600" dirty="0"/>
            </a:br>
            <a:r>
              <a:rPr lang="es-US" sz="1600" dirty="0"/>
              <a:t>en la que trabajan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Amable, extrovertida, sociable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Internamente fuerte y valiente, </a:t>
            </a:r>
            <a:br>
              <a:rPr lang="es-US" sz="1600" dirty="0"/>
            </a:br>
            <a:r>
              <a:rPr lang="es-US" sz="1600" dirty="0"/>
              <a:t>con una autoestima saludable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Paciente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De mente abierta y sin prejuicios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Motivada y capaz de trabajar por cuenta propia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Atenta, compasiva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Honesta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Comprometida y dedicada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s-US" sz="1600" dirty="0"/>
              <a:t>Respetuosa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81030-A892-4FF5-9C78-6CD8D4674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37360"/>
            <a:ext cx="3886200" cy="3977640"/>
          </a:xfrm>
        </p:spPr>
        <p:txBody>
          <a:bodyPr/>
          <a:lstStyle/>
          <a:p>
            <a:r>
              <a:rPr lang="es-US" sz="1600" dirty="0"/>
              <a:t>Abierta y con ganas de crecer, cambiar y aprender</a:t>
            </a:r>
          </a:p>
          <a:p>
            <a:r>
              <a:rPr lang="es-US" sz="1600" dirty="0"/>
              <a:t>Fiable, responsable, confiable</a:t>
            </a:r>
          </a:p>
          <a:p>
            <a:r>
              <a:rPr lang="es-US" sz="1600" dirty="0"/>
              <a:t>Flexible y adaptable</a:t>
            </a:r>
          </a:p>
          <a:p>
            <a:r>
              <a:rPr lang="es-US" sz="1600" dirty="0"/>
              <a:t>Deseosa de ayudar a la comunidad</a:t>
            </a:r>
          </a:p>
          <a:p>
            <a:r>
              <a:rPr lang="es-US" sz="1600" dirty="0"/>
              <a:t>Persistente</a:t>
            </a:r>
          </a:p>
          <a:p>
            <a:r>
              <a:rPr lang="es-US" sz="1600" dirty="0"/>
              <a:t>Creativa e ingeniosa</a:t>
            </a:r>
          </a:p>
          <a:p>
            <a:r>
              <a:rPr lang="es-US" sz="1600" dirty="0"/>
              <a:t>Con sentido del humor</a:t>
            </a:r>
          </a:p>
          <a:p>
            <a:r>
              <a:rPr lang="es-US" sz="1600" dirty="0"/>
              <a:t>Capaz de brindar apoyo (ayuda) </a:t>
            </a:r>
            <a:br>
              <a:rPr lang="es-US" sz="1600" dirty="0"/>
            </a:br>
            <a:r>
              <a:rPr lang="es-US" sz="1600" dirty="0"/>
              <a:t>en lugar de dar órdenes (decir </a:t>
            </a:r>
            <a:br>
              <a:rPr lang="es-US" sz="1600" dirty="0"/>
            </a:br>
            <a:r>
              <a:rPr lang="es-US" sz="1600" dirty="0"/>
              <a:t>qué hacer)</a:t>
            </a:r>
          </a:p>
          <a:p>
            <a:r>
              <a:rPr lang="es-US" sz="1600" dirty="0"/>
              <a:t>Emocionalmente madura</a:t>
            </a:r>
          </a:p>
          <a:p>
            <a:r>
              <a:rPr lang="es-US" sz="1600" dirty="0"/>
              <a:t>Un ejemplo para tratar de llevar </a:t>
            </a:r>
            <a:br>
              <a:rPr lang="es-US" sz="1600" dirty="0"/>
            </a:br>
            <a:r>
              <a:rPr lang="es-US" sz="1600" dirty="0"/>
              <a:t>un estilo de vida saludable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Osaka" charset="0"/>
                <a:cs typeface="+mn-cs"/>
              </a:rPr>
              <a:t>Roles, habilidades y cualidades de las CHW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3614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514</Words>
  <Application>Microsoft Office PowerPoint</Application>
  <PresentationFormat>Presentación en pantalla (4:3)</PresentationFormat>
  <Paragraphs>59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Wingdings</vt:lpstr>
      <vt:lpstr>Calibri</vt:lpstr>
      <vt:lpstr>Arial</vt:lpstr>
      <vt:lpstr>Arial Bold</vt:lpstr>
      <vt:lpstr>Josefin Sans</vt:lpstr>
      <vt:lpstr>5_Office Theme</vt:lpstr>
      <vt:lpstr>Blank Presentation</vt:lpstr>
      <vt:lpstr>Roles, habilidades y cualidades de las CHW</vt:lpstr>
      <vt:lpstr>Roles de una CHW en función del Proyecto Consenso Básico (C3)</vt:lpstr>
      <vt:lpstr>Habilidades de una CHW en función del Proyecto Consenso Básico (C3)</vt:lpstr>
      <vt:lpstr>Cualidades de una CHW en función del Proyecto Consenso Básico (C3)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 Roles, Skills, and Qualities</dc:title>
  <dc:creator>kathe</dc:creator>
  <cp:lastModifiedBy>DS1</cp:lastModifiedBy>
  <cp:revision>9</cp:revision>
  <dcterms:modified xsi:type="dcterms:W3CDTF">2020-07-17T19:19:49Z</dcterms:modified>
</cp:coreProperties>
</file>