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omments/comment1.xml" ContentType="application/vnd.openxmlformats-officedocument.presentationml.comment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9.xml" ContentType="application/vnd.openxmlformats-officedocument.presentationml.tags+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4"/>
  </p:notesMasterIdLst>
  <p:sldIdLst>
    <p:sldId id="256" r:id="rId2"/>
    <p:sldId id="258" r:id="rId3"/>
    <p:sldId id="317" r:id="rId4"/>
    <p:sldId id="259" r:id="rId5"/>
    <p:sldId id="257" r:id="rId6"/>
    <p:sldId id="318" r:id="rId7"/>
    <p:sldId id="262" r:id="rId8"/>
    <p:sldId id="321" r:id="rId9"/>
    <p:sldId id="857" r:id="rId10"/>
    <p:sldId id="319" r:id="rId11"/>
    <p:sldId id="856" r:id="rId12"/>
    <p:sldId id="858" r:id="rId13"/>
    <p:sldId id="279" r:id="rId14"/>
    <p:sldId id="293" r:id="rId15"/>
    <p:sldId id="281" r:id="rId16"/>
    <p:sldId id="861" r:id="rId17"/>
    <p:sldId id="324" r:id="rId18"/>
    <p:sldId id="859" r:id="rId19"/>
    <p:sldId id="261" r:id="rId20"/>
    <p:sldId id="265" r:id="rId21"/>
    <p:sldId id="266" r:id="rId22"/>
    <p:sldId id="311" r:id="rId23"/>
    <p:sldId id="312" r:id="rId24"/>
    <p:sldId id="862" r:id="rId25"/>
    <p:sldId id="836" r:id="rId26"/>
    <p:sldId id="848" r:id="rId27"/>
    <p:sldId id="850" r:id="rId28"/>
    <p:sldId id="854" r:id="rId29"/>
    <p:sldId id="323" r:id="rId30"/>
    <p:sldId id="860" r:id="rId31"/>
    <p:sldId id="855" r:id="rId32"/>
    <p:sldId id="863"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rett, Kevin F (HEALTH)" initials="GKF(" lastIdx="6" clrIdx="0">
    <p:extLst>
      <p:ext uri="{19B8F6BF-5375-455C-9EA6-DF929625EA0E}">
        <p15:presenceInfo xmlns:p15="http://schemas.microsoft.com/office/powerpoint/2012/main" userId="S::kevin.garrett@health.ny.gov::4a8d0ffb-005c-4bee-bac6-ff809399dc6e" providerId="AD"/>
      </p:ext>
    </p:extLst>
  </p:cmAuthor>
  <p:cmAuthor id="2" name="JANE CARUSO" initials="JC" lastIdx="2" clrIdx="1">
    <p:extLst>
      <p:ext uri="{19B8F6BF-5375-455C-9EA6-DF929625EA0E}">
        <p15:presenceInfo xmlns:p15="http://schemas.microsoft.com/office/powerpoint/2012/main" userId="52f3ccc32d3679fe" providerId="Windows Live"/>
      </p:ext>
    </p:extLst>
  </p:cmAuthor>
  <p:cmAuthor id="3" name="Clemens Steinbock" initials="CS" lastIdx="5" clrIdx="2">
    <p:extLst>
      <p:ext uri="{19B8F6BF-5375-455C-9EA6-DF929625EA0E}">
        <p15:presenceInfo xmlns:p15="http://schemas.microsoft.com/office/powerpoint/2012/main" userId="ddbf4e62fc8ebcf9" providerId="Windows Live"/>
      </p:ext>
    </p:extLst>
  </p:cmAuthor>
  <p:cmAuthor id="4" name="Maritim, Chepkorir (HRSA)" initials="MC(" lastIdx="5" clrIdx="3">
    <p:extLst>
      <p:ext uri="{19B8F6BF-5375-455C-9EA6-DF929625EA0E}">
        <p15:presenceInfo xmlns:p15="http://schemas.microsoft.com/office/powerpoint/2012/main" userId="S-1-5-21-1575576018-681398725-1848903544-563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01" autoAdjust="0"/>
    <p:restoredTop sz="95215" autoAdjust="0"/>
  </p:normalViewPr>
  <p:slideViewPr>
    <p:cSldViewPr snapToGrid="0">
      <p:cViewPr varScale="1">
        <p:scale>
          <a:sx n="105" d="100"/>
          <a:sy n="105" d="100"/>
        </p:scale>
        <p:origin x="138"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fg01\Documents\QI%20101%20class\bar%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Viral Supression</a:t>
            </a:r>
          </a:p>
        </c:rich>
      </c:tx>
      <c:layout>
        <c:manualLayout>
          <c:xMode val="edge"/>
          <c:yMode val="edge"/>
          <c:x val="0.43092934050567833"/>
          <c:y val="1.71235878096234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092440823645205E-2"/>
          <c:y val="9.9729421304578875E-2"/>
          <c:w val="0.8908903982770886"/>
          <c:h val="0.77336154860783235"/>
        </c:manualLayout>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Sheet1!$B$4:$B$23</c:f>
              <c:strCache>
                <c:ptCount val="20"/>
                <c:pt idx="0">
                  <c:v>4/18</c:v>
                </c:pt>
                <c:pt idx="1">
                  <c:v>5/18</c:v>
                </c:pt>
                <c:pt idx="2">
                  <c:v>6/18</c:v>
                </c:pt>
                <c:pt idx="3">
                  <c:v>7/18</c:v>
                </c:pt>
                <c:pt idx="4">
                  <c:v>8/18</c:v>
                </c:pt>
                <c:pt idx="5">
                  <c:v>9/18</c:v>
                </c:pt>
                <c:pt idx="6">
                  <c:v>10/18</c:v>
                </c:pt>
                <c:pt idx="7">
                  <c:v>11/18</c:v>
                </c:pt>
                <c:pt idx="8">
                  <c:v>12/18</c:v>
                </c:pt>
                <c:pt idx="9">
                  <c:v>1/19</c:v>
                </c:pt>
                <c:pt idx="10">
                  <c:v>2/19</c:v>
                </c:pt>
                <c:pt idx="11">
                  <c:v>3/19</c:v>
                </c:pt>
                <c:pt idx="12">
                  <c:v>4/19</c:v>
                </c:pt>
                <c:pt idx="13">
                  <c:v>5/19</c:v>
                </c:pt>
                <c:pt idx="14">
                  <c:v>6/19</c:v>
                </c:pt>
                <c:pt idx="15">
                  <c:v>7/19</c:v>
                </c:pt>
                <c:pt idx="16">
                  <c:v>8/19</c:v>
                </c:pt>
                <c:pt idx="17">
                  <c:v>9/19</c:v>
                </c:pt>
                <c:pt idx="18">
                  <c:v>10/19</c:v>
                </c:pt>
                <c:pt idx="19">
                  <c:v>11/19</c:v>
                </c:pt>
              </c:strCache>
            </c:strRef>
          </c:cat>
          <c:val>
            <c:numRef>
              <c:f>Sheet1!$C$4:$C$23</c:f>
              <c:numCache>
                <c:formatCode>General</c:formatCode>
                <c:ptCount val="20"/>
                <c:pt idx="0">
                  <c:v>72</c:v>
                </c:pt>
                <c:pt idx="1">
                  <c:v>71</c:v>
                </c:pt>
                <c:pt idx="2">
                  <c:v>69</c:v>
                </c:pt>
                <c:pt idx="3">
                  <c:v>67</c:v>
                </c:pt>
                <c:pt idx="4">
                  <c:v>67</c:v>
                </c:pt>
                <c:pt idx="5">
                  <c:v>99</c:v>
                </c:pt>
                <c:pt idx="6">
                  <c:v>70</c:v>
                </c:pt>
                <c:pt idx="7">
                  <c:v>70</c:v>
                </c:pt>
                <c:pt idx="8">
                  <c:v>67</c:v>
                </c:pt>
                <c:pt idx="9">
                  <c:v>72</c:v>
                </c:pt>
                <c:pt idx="10">
                  <c:v>64</c:v>
                </c:pt>
                <c:pt idx="11">
                  <c:v>69</c:v>
                </c:pt>
                <c:pt idx="12">
                  <c:v>77</c:v>
                </c:pt>
                <c:pt idx="13">
                  <c:v>84</c:v>
                </c:pt>
                <c:pt idx="14">
                  <c:v>76</c:v>
                </c:pt>
                <c:pt idx="15">
                  <c:v>72</c:v>
                </c:pt>
                <c:pt idx="16">
                  <c:v>79</c:v>
                </c:pt>
                <c:pt idx="17">
                  <c:v>70</c:v>
                </c:pt>
                <c:pt idx="18">
                  <c:v>71</c:v>
                </c:pt>
                <c:pt idx="19">
                  <c:v>71</c:v>
                </c:pt>
              </c:numCache>
            </c:numRef>
          </c:val>
          <c:smooth val="0"/>
          <c:extLst>
            <c:ext xmlns:c16="http://schemas.microsoft.com/office/drawing/2014/chart" uri="{C3380CC4-5D6E-409C-BE32-E72D297353CC}">
              <c16:uniqueId val="{00000000-FDB2-4D4F-8EBE-337D1C4521A7}"/>
            </c:ext>
          </c:extLst>
        </c:ser>
        <c:dLbls>
          <c:showLegendKey val="0"/>
          <c:showVal val="0"/>
          <c:showCatName val="0"/>
          <c:showSerName val="0"/>
          <c:showPercent val="0"/>
          <c:showBubbleSize val="0"/>
        </c:dLbls>
        <c:smooth val="0"/>
        <c:axId val="451551520"/>
        <c:axId val="451551912"/>
      </c:lineChart>
      <c:catAx>
        <c:axId val="45155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51912"/>
        <c:crosses val="autoZero"/>
        <c:auto val="1"/>
        <c:lblAlgn val="ctr"/>
        <c:lblOffset val="100"/>
        <c:noMultiLvlLbl val="0"/>
      </c:catAx>
      <c:valAx>
        <c:axId val="451551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51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Overall Ryan White HIV/AIDS Program Part A Units of Service Dispensed by</a:t>
            </a:r>
            <a:r>
              <a:rPr lang="en-US" baseline="0" dirty="0"/>
              <a:t> Year</a:t>
            </a:r>
            <a:r>
              <a:rPr lang="en-US" dirty="0"/>
              <a:t>*</a:t>
            </a:r>
          </a:p>
        </c:rich>
      </c:tx>
      <c:layout>
        <c:manualLayout>
          <c:xMode val="edge"/>
          <c:yMode val="edge"/>
          <c:x val="0.16583318129067903"/>
          <c:y val="1.818581029479150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Overall Part A Units of Service</c:v>
                </c:pt>
              </c:strCache>
            </c:strRef>
          </c:tx>
          <c:spPr>
            <a:solidFill>
              <a:schemeClr val="accent1"/>
            </a:solidFill>
            <a:ln>
              <a:noFill/>
            </a:ln>
            <a:effectLst/>
          </c:spPr>
          <c:invertIfNegative val="0"/>
          <c:cat>
            <c:strRef>
              <c:f>Sheet1!$A$2:$A$13</c:f>
              <c:strCache>
                <c:ptCount val="12"/>
                <c:pt idx="0">
                  <c:v>Medical Case Management</c:v>
                </c:pt>
                <c:pt idx="1">
                  <c:v>Outpatient/ Ambulatory</c:v>
                </c:pt>
                <c:pt idx="2">
                  <c:v>Substance Abuse</c:v>
                </c:pt>
                <c:pt idx="3">
                  <c:v>Mental Health Services </c:v>
                </c:pt>
                <c:pt idx="4">
                  <c:v>Hospice Services </c:v>
                </c:pt>
                <c:pt idx="5">
                  <c:v>Home Health Care </c:v>
                </c:pt>
                <c:pt idx="6">
                  <c:v>Food Bank/ Home-Delivered Meals</c:v>
                </c:pt>
                <c:pt idx="7">
                  <c:v>Oral Health Care </c:v>
                </c:pt>
                <c:pt idx="8">
                  <c:v>Housing Services</c:v>
                </c:pt>
                <c:pt idx="9">
                  <c:v>Medical Nutrition Therapy </c:v>
                </c:pt>
                <c:pt idx="10">
                  <c:v>Other Professional Services [Includes Legal Services and Permanency Planning]</c:v>
                </c:pt>
                <c:pt idx="11">
                  <c:v>Health Education &amp; Risk Reduction (HERR)</c:v>
                </c:pt>
              </c:strCache>
            </c:strRef>
          </c:cat>
          <c:val>
            <c:numRef>
              <c:f>Sheet1!$B$2:$B$13</c:f>
              <c:numCache>
                <c:formatCode>#,##0</c:formatCode>
                <c:ptCount val="12"/>
                <c:pt idx="0">
                  <c:v>5045</c:v>
                </c:pt>
                <c:pt idx="1">
                  <c:v>4275</c:v>
                </c:pt>
                <c:pt idx="2">
                  <c:v>3415</c:v>
                </c:pt>
                <c:pt idx="3">
                  <c:v>2018</c:v>
                </c:pt>
                <c:pt idx="4">
                  <c:v>1573</c:v>
                </c:pt>
                <c:pt idx="5">
                  <c:v>1218</c:v>
                </c:pt>
                <c:pt idx="6">
                  <c:v>1103</c:v>
                </c:pt>
                <c:pt idx="7">
                  <c:v>723</c:v>
                </c:pt>
                <c:pt idx="8">
                  <c:v>545</c:v>
                </c:pt>
                <c:pt idx="9">
                  <c:v>437</c:v>
                </c:pt>
                <c:pt idx="10">
                  <c:v>242</c:v>
                </c:pt>
                <c:pt idx="11">
                  <c:v>237</c:v>
                </c:pt>
              </c:numCache>
            </c:numRef>
          </c:val>
          <c:extLst>
            <c:ext xmlns:c16="http://schemas.microsoft.com/office/drawing/2014/chart" uri="{C3380CC4-5D6E-409C-BE32-E72D297353CC}">
              <c16:uniqueId val="{00000000-6C6D-4A1A-9093-1DE4EFA14D8E}"/>
            </c:ext>
          </c:extLst>
        </c:ser>
        <c:dLbls>
          <c:showLegendKey val="0"/>
          <c:showVal val="0"/>
          <c:showCatName val="0"/>
          <c:showSerName val="0"/>
          <c:showPercent val="0"/>
          <c:showBubbleSize val="0"/>
        </c:dLbls>
        <c:gapWidth val="182"/>
        <c:axId val="438664048"/>
        <c:axId val="438665688"/>
      </c:barChart>
      <c:catAx>
        <c:axId val="438664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665688"/>
        <c:crosses val="autoZero"/>
        <c:auto val="1"/>
        <c:lblAlgn val="ctr"/>
        <c:lblOffset val="100"/>
        <c:noMultiLvlLbl val="0"/>
      </c:catAx>
      <c:valAx>
        <c:axId val="4386656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664048"/>
        <c:crosses val="autoZero"/>
        <c:crossBetween val="between"/>
      </c:valAx>
      <c:spPr>
        <a:noFill/>
        <a:ln>
          <a:noFill/>
        </a:ln>
        <a:effectLst/>
      </c:spPr>
    </c:plotArea>
    <c:plotVisOnly val="1"/>
    <c:dispBlanksAs val="gap"/>
    <c:showDLblsOverMax val="0"/>
  </c:chart>
  <c:spPr>
    <a:solidFill>
      <a:schemeClr val="accent6">
        <a:lumMod val="20000"/>
        <a:lumOff val="80000"/>
      </a:schemeClr>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Retention and Viral Suppression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212688180326259E-2"/>
          <c:y val="0.15051261238328068"/>
          <c:w val="0.90964320567374868"/>
          <c:h val="0.59441316275249712"/>
        </c:manualLayout>
      </c:layout>
      <c:barChart>
        <c:barDir val="col"/>
        <c:grouping val="stacked"/>
        <c:varyColors val="0"/>
        <c:ser>
          <c:idx val="0"/>
          <c:order val="0"/>
          <c:tx>
            <c:strRef>
              <c:f>'Sheet1 (2)'!$D$6</c:f>
              <c:strCache>
                <c:ptCount val="1"/>
                <c:pt idx="0">
                  <c:v>Black NH</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(2)'!$E$5:$F$5</c:f>
              <c:strCache>
                <c:ptCount val="2"/>
                <c:pt idx="0">
                  <c:v>Retention</c:v>
                </c:pt>
                <c:pt idx="1">
                  <c:v>VLS</c:v>
                </c:pt>
              </c:strCache>
            </c:strRef>
          </c:cat>
          <c:val>
            <c:numRef>
              <c:f>'Sheet1 (2)'!$E$6:$F$6</c:f>
              <c:numCache>
                <c:formatCode>General</c:formatCode>
                <c:ptCount val="2"/>
                <c:pt idx="0">
                  <c:v>100</c:v>
                </c:pt>
                <c:pt idx="1">
                  <c:v>80</c:v>
                </c:pt>
              </c:numCache>
            </c:numRef>
          </c:val>
          <c:extLst>
            <c:ext xmlns:c16="http://schemas.microsoft.com/office/drawing/2014/chart" uri="{C3380CC4-5D6E-409C-BE32-E72D297353CC}">
              <c16:uniqueId val="{00000000-0192-47AD-84BA-6211FFD446FA}"/>
            </c:ext>
          </c:extLst>
        </c:ser>
        <c:ser>
          <c:idx val="1"/>
          <c:order val="1"/>
          <c:tx>
            <c:strRef>
              <c:f>'Sheet1 (2)'!$D$7</c:f>
              <c:strCache>
                <c:ptCount val="1"/>
                <c:pt idx="0">
                  <c:v>White NH</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(2)'!$E$5:$F$5</c:f>
              <c:strCache>
                <c:ptCount val="2"/>
                <c:pt idx="0">
                  <c:v>Retention</c:v>
                </c:pt>
                <c:pt idx="1">
                  <c:v>VLS</c:v>
                </c:pt>
              </c:strCache>
            </c:strRef>
          </c:cat>
          <c:val>
            <c:numRef>
              <c:f>'Sheet1 (2)'!$E$7:$F$7</c:f>
              <c:numCache>
                <c:formatCode>General</c:formatCode>
                <c:ptCount val="2"/>
                <c:pt idx="0">
                  <c:v>200</c:v>
                </c:pt>
                <c:pt idx="1">
                  <c:v>180</c:v>
                </c:pt>
              </c:numCache>
            </c:numRef>
          </c:val>
          <c:extLst>
            <c:ext xmlns:c16="http://schemas.microsoft.com/office/drawing/2014/chart" uri="{C3380CC4-5D6E-409C-BE32-E72D297353CC}">
              <c16:uniqueId val="{00000001-0192-47AD-84BA-6211FFD446FA}"/>
            </c:ext>
          </c:extLst>
        </c:ser>
        <c:ser>
          <c:idx val="2"/>
          <c:order val="2"/>
          <c:tx>
            <c:strRef>
              <c:f>'Sheet1 (2)'!$D$8</c:f>
              <c:strCache>
                <c:ptCount val="1"/>
                <c:pt idx="0">
                  <c:v>Hispanic B/W</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(2)'!$E$5:$F$5</c:f>
              <c:strCache>
                <c:ptCount val="2"/>
                <c:pt idx="0">
                  <c:v>Retention</c:v>
                </c:pt>
                <c:pt idx="1">
                  <c:v>VLS</c:v>
                </c:pt>
              </c:strCache>
            </c:strRef>
          </c:cat>
          <c:val>
            <c:numRef>
              <c:f>'Sheet1 (2)'!$E$8:$F$8</c:f>
              <c:numCache>
                <c:formatCode>General</c:formatCode>
                <c:ptCount val="2"/>
                <c:pt idx="0">
                  <c:v>200</c:v>
                </c:pt>
                <c:pt idx="1">
                  <c:v>125</c:v>
                </c:pt>
              </c:numCache>
            </c:numRef>
          </c:val>
          <c:extLst>
            <c:ext xmlns:c16="http://schemas.microsoft.com/office/drawing/2014/chart" uri="{C3380CC4-5D6E-409C-BE32-E72D297353CC}">
              <c16:uniqueId val="{00000002-0192-47AD-84BA-6211FFD446FA}"/>
            </c:ext>
          </c:extLst>
        </c:ser>
        <c:dLbls>
          <c:showLegendKey val="0"/>
          <c:showVal val="0"/>
          <c:showCatName val="0"/>
          <c:showSerName val="0"/>
          <c:showPercent val="0"/>
          <c:showBubbleSize val="0"/>
        </c:dLbls>
        <c:gapWidth val="150"/>
        <c:overlap val="100"/>
        <c:axId val="403484696"/>
        <c:axId val="403483912"/>
      </c:barChart>
      <c:catAx>
        <c:axId val="4034846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3483912"/>
        <c:crosses val="autoZero"/>
        <c:auto val="1"/>
        <c:lblAlgn val="ctr"/>
        <c:lblOffset val="100"/>
        <c:noMultiLvlLbl val="0"/>
      </c:catAx>
      <c:valAx>
        <c:axId val="403483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484696"/>
        <c:crosses val="autoZero"/>
        <c:crossBetween val="between"/>
      </c:valAx>
      <c:spPr>
        <a:noFill/>
        <a:ln>
          <a:noFill/>
        </a:ln>
        <a:effectLst/>
      </c:spPr>
    </c:plotArea>
    <c:legend>
      <c:legendPos val="b"/>
      <c:layout>
        <c:manualLayout>
          <c:xMode val="edge"/>
          <c:yMode val="edge"/>
          <c:x val="0.23067080587490149"/>
          <c:y val="0.85935379513542565"/>
          <c:w val="0.53865820826375355"/>
          <c:h val="0.140646204864574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en-US" dirty="0">
                <a:latin typeface="Garamond" panose="02020404030301010803" pitchFamily="18" charset="0"/>
              </a:rPr>
              <a:t>Age Ranges of Program’s People with HIV </a:t>
            </a:r>
          </a:p>
        </c:rich>
      </c:tx>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chemeClr val="tx1"/>
              </a:solidFill>
            </a:ln>
            <a:effectLst/>
          </c:spPr>
          <c:invertIfNegative val="0"/>
          <c:cat>
            <c:strRef>
              <c:f>Sheet1!$A$2:$A$7</c:f>
              <c:strCache>
                <c:ptCount val="6"/>
                <c:pt idx="0">
                  <c:v>18 to 23</c:v>
                </c:pt>
                <c:pt idx="1">
                  <c:v>24 to 29</c:v>
                </c:pt>
                <c:pt idx="2">
                  <c:v>30 to 35</c:v>
                </c:pt>
                <c:pt idx="3">
                  <c:v>36 to 41</c:v>
                </c:pt>
                <c:pt idx="4">
                  <c:v>42 to 47</c:v>
                </c:pt>
                <c:pt idx="5">
                  <c:v>48 to 53</c:v>
                </c:pt>
              </c:strCache>
            </c:strRef>
          </c:cat>
          <c:val>
            <c:numRef>
              <c:f>Sheet1!$B$2:$B$7</c:f>
              <c:numCache>
                <c:formatCode>General</c:formatCode>
                <c:ptCount val="6"/>
                <c:pt idx="0">
                  <c:v>14</c:v>
                </c:pt>
                <c:pt idx="1">
                  <c:v>22</c:v>
                </c:pt>
                <c:pt idx="2">
                  <c:v>38</c:v>
                </c:pt>
                <c:pt idx="3">
                  <c:v>47</c:v>
                </c:pt>
                <c:pt idx="4">
                  <c:v>33</c:v>
                </c:pt>
                <c:pt idx="5">
                  <c:v>17</c:v>
                </c:pt>
              </c:numCache>
            </c:numRef>
          </c:val>
          <c:extLst>
            <c:ext xmlns:c16="http://schemas.microsoft.com/office/drawing/2014/chart" uri="{C3380CC4-5D6E-409C-BE32-E72D297353CC}">
              <c16:uniqueId val="{00000000-11B4-4C46-9766-03ECAEC9F2DC}"/>
            </c:ext>
          </c:extLst>
        </c:ser>
        <c:dLbls>
          <c:showLegendKey val="0"/>
          <c:showVal val="0"/>
          <c:showCatName val="0"/>
          <c:showSerName val="0"/>
          <c:showPercent val="0"/>
          <c:showBubbleSize val="0"/>
        </c:dLbls>
        <c:gapWidth val="1"/>
        <c:axId val="453299728"/>
        <c:axId val="453300120"/>
      </c:barChart>
      <c:catAx>
        <c:axId val="45329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453300120"/>
        <c:crosses val="autoZero"/>
        <c:auto val="1"/>
        <c:lblAlgn val="ctr"/>
        <c:lblOffset val="100"/>
        <c:noMultiLvlLbl val="0"/>
      </c:catAx>
      <c:valAx>
        <c:axId val="453300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453299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21-02-14T17:40:30.672" idx="2">
    <p:pos x="638" y="1686"/>
    <p:text>please refer to HAB style guide</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drawing1.xml><?xml version="1.0" encoding="utf-8"?>
<c:userShapes xmlns:c="http://schemas.openxmlformats.org/drawingml/2006/chart">
  <cdr:relSizeAnchor xmlns:cdr="http://schemas.openxmlformats.org/drawingml/2006/chartDrawing">
    <cdr:from>
      <cdr:x>0.29224</cdr:x>
      <cdr:y>0.9269</cdr:y>
    </cdr:from>
    <cdr:to>
      <cdr:x>0.69688</cdr:x>
      <cdr:y>0.97227</cdr:y>
    </cdr:to>
    <cdr:sp macro="" textlink="">
      <cdr:nvSpPr>
        <cdr:cNvPr id="2" name="TextBox 1">
          <a:extLst xmlns:a="http://schemas.openxmlformats.org/drawingml/2006/main">
            <a:ext uri="{FF2B5EF4-FFF2-40B4-BE49-F238E27FC236}">
              <a16:creationId xmlns:a16="http://schemas.microsoft.com/office/drawing/2014/main" id="{08421956-8EDE-49BB-B232-15144DA7E5DA}"/>
            </a:ext>
          </a:extLst>
        </cdr:cNvPr>
        <cdr:cNvSpPr txBox="1"/>
      </cdr:nvSpPr>
      <cdr:spPr>
        <a:xfrm xmlns:a="http://schemas.openxmlformats.org/drawingml/2006/main">
          <a:off x="2399110" y="4377928"/>
          <a:ext cx="3321844" cy="2143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0.04859</cdr:x>
      <cdr:y>0.93194</cdr:y>
    </cdr:from>
    <cdr:to>
      <cdr:x>0.97099</cdr:x>
      <cdr:y>0.99496</cdr:y>
    </cdr:to>
    <cdr:sp macro="" textlink="">
      <cdr:nvSpPr>
        <cdr:cNvPr id="3" name="TextBox 2">
          <a:extLst xmlns:a="http://schemas.openxmlformats.org/drawingml/2006/main">
            <a:ext uri="{FF2B5EF4-FFF2-40B4-BE49-F238E27FC236}">
              <a16:creationId xmlns:a16="http://schemas.microsoft.com/office/drawing/2014/main" id="{99AA5533-995B-4160-8139-EA9497CABE51}"/>
            </a:ext>
          </a:extLst>
        </cdr:cNvPr>
        <cdr:cNvSpPr txBox="1"/>
      </cdr:nvSpPr>
      <cdr:spPr>
        <a:xfrm xmlns:a="http://schemas.openxmlformats.org/drawingml/2006/main">
          <a:off x="398860" y="4401742"/>
          <a:ext cx="7572374" cy="2976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a:t>Dates</a:t>
          </a:r>
        </a:p>
      </cdr:txBody>
    </cdr:sp>
  </cdr:relSizeAnchor>
  <cdr:relSizeAnchor xmlns:cdr="http://schemas.openxmlformats.org/drawingml/2006/chartDrawing">
    <cdr:from>
      <cdr:x>0.01578</cdr:x>
      <cdr:y>0.15629</cdr:y>
    </cdr:from>
    <cdr:to>
      <cdr:x>0.05204</cdr:x>
      <cdr:y>0.85678</cdr:y>
    </cdr:to>
    <cdr:sp macro="" textlink="">
      <cdr:nvSpPr>
        <cdr:cNvPr id="4" name="TextBox 1">
          <a:extLst xmlns:a="http://schemas.openxmlformats.org/drawingml/2006/main">
            <a:ext uri="{FF2B5EF4-FFF2-40B4-BE49-F238E27FC236}">
              <a16:creationId xmlns:a16="http://schemas.microsoft.com/office/drawing/2014/main" id="{208C75DC-EC6F-4864-988F-59D0DC28F5CA}"/>
            </a:ext>
          </a:extLst>
        </cdr:cNvPr>
        <cdr:cNvSpPr txBox="1"/>
      </cdr:nvSpPr>
      <cdr:spPr>
        <a:xfrm xmlns:a="http://schemas.openxmlformats.org/drawingml/2006/main" rot="16200000">
          <a:off x="-1375866" y="2243633"/>
          <a:ext cx="3308548" cy="2976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Suppression</a:t>
          </a:r>
          <a:r>
            <a:rPr lang="en-US" sz="1100" baseline="0" dirty="0"/>
            <a:t> Percentage</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A761B-9C59-45B7-AC56-08ABE3081E92}" type="datetimeFigureOut">
              <a:rPr lang="en-US" smtClean="0"/>
              <a:t>2/16/2021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C30F2-BA7D-47B9-8382-190F49DB24B5}" type="slidenum">
              <a:rPr lang="en-US" smtClean="0"/>
              <a:t>‹#›</a:t>
            </a:fld>
            <a:endParaRPr lang="en-US"/>
          </a:p>
        </p:txBody>
      </p:sp>
    </p:spTree>
    <p:extLst>
      <p:ext uri="{BB962C8B-B14F-4D97-AF65-F5344CB8AC3E}">
        <p14:creationId xmlns:p14="http://schemas.microsoft.com/office/powerpoint/2010/main" val="146420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C30F2-BA7D-47B9-8382-190F49DB24B5}" type="slidenum">
              <a:rPr lang="en-US" smtClean="0"/>
              <a:t>1</a:t>
            </a:fld>
            <a:endParaRPr lang="en-US"/>
          </a:p>
        </p:txBody>
      </p:sp>
    </p:spTree>
    <p:extLst>
      <p:ext uri="{BB962C8B-B14F-4D97-AF65-F5344CB8AC3E}">
        <p14:creationId xmlns:p14="http://schemas.microsoft.com/office/powerpoint/2010/main" val="181267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17" name="Google Shape;217;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363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58" name="Google Shape;258;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317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receptionist is asked to keep track of the reasons patients miss their appointments. When she hears the reason for a missed appointment, she simply puts a check in the correct box..</a:t>
            </a:r>
          </a:p>
          <a:p>
            <a:r>
              <a:rPr lang="en-US" dirty="0"/>
              <a:t>You can see here that the problem is that patients don’t have the funds to pay for cab or bus or train fare up front.</a:t>
            </a:r>
          </a:p>
          <a:p>
            <a:r>
              <a:rPr lang="en-US" dirty="0"/>
              <a:t>Consider a QIP that possibly directly pays the transportation service, or uses a voucher system where the service is reimbursed after vouchers are collected</a:t>
            </a:r>
          </a:p>
        </p:txBody>
      </p:sp>
      <p:sp>
        <p:nvSpPr>
          <p:cNvPr id="4" name="Slide Number Placeholder 3"/>
          <p:cNvSpPr>
            <a:spLocks noGrp="1"/>
          </p:cNvSpPr>
          <p:nvPr>
            <p:ph type="sldNum" sz="quarter" idx="5"/>
          </p:nvPr>
        </p:nvSpPr>
        <p:spPr/>
        <p:txBody>
          <a:bodyPr/>
          <a:lstStyle/>
          <a:p>
            <a:fld id="{7CEC30F2-BA7D-47B9-8382-190F49DB24B5}" type="slidenum">
              <a:rPr lang="en-US" smtClean="0"/>
              <a:t>17</a:t>
            </a:fld>
            <a:endParaRPr lang="en-US"/>
          </a:p>
        </p:txBody>
      </p:sp>
    </p:spTree>
    <p:extLst>
      <p:ext uri="{BB962C8B-B14F-4D97-AF65-F5344CB8AC3E}">
        <p14:creationId xmlns:p14="http://schemas.microsoft.com/office/powerpoint/2010/main" val="1109210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C30F2-BA7D-47B9-8382-190F49DB24B5}" type="slidenum">
              <a:rPr lang="en-US" smtClean="0"/>
              <a:t>19</a:t>
            </a:fld>
            <a:endParaRPr lang="en-US"/>
          </a:p>
        </p:txBody>
      </p:sp>
    </p:spTree>
    <p:extLst>
      <p:ext uri="{BB962C8B-B14F-4D97-AF65-F5344CB8AC3E}">
        <p14:creationId xmlns:p14="http://schemas.microsoft.com/office/powerpoint/2010/main" val="717071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C30F2-BA7D-47B9-8382-190F49DB24B5}" type="slidenum">
              <a:rPr lang="en-US" smtClean="0"/>
              <a:t>20</a:t>
            </a:fld>
            <a:endParaRPr lang="en-US"/>
          </a:p>
        </p:txBody>
      </p:sp>
    </p:spTree>
    <p:extLst>
      <p:ext uri="{BB962C8B-B14F-4D97-AF65-F5344CB8AC3E}">
        <p14:creationId xmlns:p14="http://schemas.microsoft.com/office/powerpoint/2010/main" val="2014124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C30F2-BA7D-47B9-8382-190F49DB24B5}" type="slidenum">
              <a:rPr lang="en-US" smtClean="0"/>
              <a:t>21</a:t>
            </a:fld>
            <a:endParaRPr lang="en-US"/>
          </a:p>
        </p:txBody>
      </p:sp>
    </p:spTree>
    <p:extLst>
      <p:ext uri="{BB962C8B-B14F-4D97-AF65-F5344CB8AC3E}">
        <p14:creationId xmlns:p14="http://schemas.microsoft.com/office/powerpoint/2010/main" val="689178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C30F2-BA7D-47B9-8382-190F49DB24B5}" type="slidenum">
              <a:rPr lang="en-US" smtClean="0"/>
              <a:t>22</a:t>
            </a:fld>
            <a:endParaRPr lang="en-US"/>
          </a:p>
        </p:txBody>
      </p:sp>
    </p:spTree>
    <p:extLst>
      <p:ext uri="{BB962C8B-B14F-4D97-AF65-F5344CB8AC3E}">
        <p14:creationId xmlns:p14="http://schemas.microsoft.com/office/powerpoint/2010/main" val="432440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C30F2-BA7D-47B9-8382-190F49DB24B5}" type="slidenum">
              <a:rPr lang="en-US" smtClean="0"/>
              <a:t>23</a:t>
            </a:fld>
            <a:endParaRPr lang="en-US"/>
          </a:p>
        </p:txBody>
      </p:sp>
    </p:spTree>
    <p:extLst>
      <p:ext uri="{BB962C8B-B14F-4D97-AF65-F5344CB8AC3E}">
        <p14:creationId xmlns:p14="http://schemas.microsoft.com/office/powerpoint/2010/main" val="44103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EC30F2-BA7D-47B9-8382-190F49DB24B5}" type="slidenum">
              <a:rPr lang="en-US" smtClean="0"/>
              <a:t>25</a:t>
            </a:fld>
            <a:endParaRPr lang="en-US"/>
          </a:p>
        </p:txBody>
      </p:sp>
    </p:spTree>
    <p:extLst>
      <p:ext uri="{BB962C8B-B14F-4D97-AF65-F5344CB8AC3E}">
        <p14:creationId xmlns:p14="http://schemas.microsoft.com/office/powerpoint/2010/main" val="831159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C30F2-BA7D-47B9-8382-190F49DB24B5}" type="slidenum">
              <a:rPr lang="en-US" smtClean="0"/>
              <a:t>26</a:t>
            </a:fld>
            <a:endParaRPr lang="en-US"/>
          </a:p>
        </p:txBody>
      </p:sp>
    </p:spTree>
    <p:extLst>
      <p:ext uri="{BB962C8B-B14F-4D97-AF65-F5344CB8AC3E}">
        <p14:creationId xmlns:p14="http://schemas.microsoft.com/office/powerpoint/2010/main" val="294697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C30F2-BA7D-47B9-8382-190F49DB24B5}" type="slidenum">
              <a:rPr lang="en-US" smtClean="0"/>
              <a:t>2</a:t>
            </a:fld>
            <a:endParaRPr lang="en-US"/>
          </a:p>
        </p:txBody>
      </p:sp>
    </p:spTree>
    <p:extLst>
      <p:ext uri="{BB962C8B-B14F-4D97-AF65-F5344CB8AC3E}">
        <p14:creationId xmlns:p14="http://schemas.microsoft.com/office/powerpoint/2010/main" val="1111002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C30F2-BA7D-47B9-8382-190F49DB24B5}" type="slidenum">
              <a:rPr lang="en-US" smtClean="0"/>
              <a:t>27</a:t>
            </a:fld>
            <a:endParaRPr lang="en-US"/>
          </a:p>
        </p:txBody>
      </p:sp>
    </p:spTree>
    <p:extLst>
      <p:ext uri="{BB962C8B-B14F-4D97-AF65-F5344CB8AC3E}">
        <p14:creationId xmlns:p14="http://schemas.microsoft.com/office/powerpoint/2010/main" val="1030197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C30F2-BA7D-47B9-8382-190F49DB24B5}" type="slidenum">
              <a:rPr lang="en-US" smtClean="0"/>
              <a:t>28</a:t>
            </a:fld>
            <a:endParaRPr lang="en-US"/>
          </a:p>
        </p:txBody>
      </p:sp>
    </p:spTree>
    <p:extLst>
      <p:ext uri="{BB962C8B-B14F-4D97-AF65-F5344CB8AC3E}">
        <p14:creationId xmlns:p14="http://schemas.microsoft.com/office/powerpoint/2010/main" val="2094136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C30F2-BA7D-47B9-8382-190F49DB24B5}" type="slidenum">
              <a:rPr lang="en-US" smtClean="0"/>
              <a:t>29</a:t>
            </a:fld>
            <a:endParaRPr lang="en-US"/>
          </a:p>
        </p:txBody>
      </p:sp>
    </p:spTree>
    <p:extLst>
      <p:ext uri="{BB962C8B-B14F-4D97-AF65-F5344CB8AC3E}">
        <p14:creationId xmlns:p14="http://schemas.microsoft.com/office/powerpoint/2010/main" val="2595253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C30F2-BA7D-47B9-8382-190F49DB24B5}" type="slidenum">
              <a:rPr lang="en-US" smtClean="0"/>
              <a:t>31</a:t>
            </a:fld>
            <a:endParaRPr lang="en-US"/>
          </a:p>
        </p:txBody>
      </p:sp>
    </p:spTree>
    <p:extLst>
      <p:ext uri="{BB962C8B-B14F-4D97-AF65-F5344CB8AC3E}">
        <p14:creationId xmlns:p14="http://schemas.microsoft.com/office/powerpoint/2010/main" val="402084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C30F2-BA7D-47B9-8382-190F49DB24B5}" type="slidenum">
              <a:rPr lang="en-US" smtClean="0"/>
              <a:t>3</a:t>
            </a:fld>
            <a:endParaRPr lang="en-US"/>
          </a:p>
        </p:txBody>
      </p:sp>
    </p:spTree>
    <p:extLst>
      <p:ext uri="{BB962C8B-B14F-4D97-AF65-F5344CB8AC3E}">
        <p14:creationId xmlns:p14="http://schemas.microsoft.com/office/powerpoint/2010/main" val="388379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C30F2-BA7D-47B9-8382-190F49DB24B5}" type="slidenum">
              <a:rPr lang="en-US" smtClean="0"/>
              <a:t>4</a:t>
            </a:fld>
            <a:endParaRPr lang="en-US"/>
          </a:p>
        </p:txBody>
      </p:sp>
    </p:spTree>
    <p:extLst>
      <p:ext uri="{BB962C8B-B14F-4D97-AF65-F5344CB8AC3E}">
        <p14:creationId xmlns:p14="http://schemas.microsoft.com/office/powerpoint/2010/main" val="4252024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If you have subrecipients, do they all enter the data the same way?  Using the same criteria and definitions? At the same time? Or do some enter daily and other enter weekly? </a:t>
            </a:r>
          </a:p>
        </p:txBody>
      </p:sp>
      <p:sp>
        <p:nvSpPr>
          <p:cNvPr id="4" name="Slide Number Placeholder 3"/>
          <p:cNvSpPr>
            <a:spLocks noGrp="1"/>
          </p:cNvSpPr>
          <p:nvPr>
            <p:ph type="sldNum" sz="quarter" idx="5"/>
          </p:nvPr>
        </p:nvSpPr>
        <p:spPr/>
        <p:txBody>
          <a:bodyPr/>
          <a:lstStyle/>
          <a:p>
            <a:fld id="{7CEC30F2-BA7D-47B9-8382-190F49DB24B5}" type="slidenum">
              <a:rPr lang="en-US" smtClean="0"/>
              <a:t>5</a:t>
            </a:fld>
            <a:endParaRPr lang="en-US"/>
          </a:p>
        </p:txBody>
      </p:sp>
    </p:spTree>
    <p:extLst>
      <p:ext uri="{BB962C8B-B14F-4D97-AF65-F5344CB8AC3E}">
        <p14:creationId xmlns:p14="http://schemas.microsoft.com/office/powerpoint/2010/main" val="211381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C30F2-BA7D-47B9-8382-190F49DB24B5}" type="slidenum">
              <a:rPr lang="en-US" smtClean="0"/>
              <a:t>6</a:t>
            </a:fld>
            <a:endParaRPr lang="en-US"/>
          </a:p>
        </p:txBody>
      </p:sp>
    </p:spTree>
    <p:extLst>
      <p:ext uri="{BB962C8B-B14F-4D97-AF65-F5344CB8AC3E}">
        <p14:creationId xmlns:p14="http://schemas.microsoft.com/office/powerpoint/2010/main" val="1976611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EC30F2-BA7D-47B9-8382-190F49DB24B5}" type="slidenum">
              <a:rPr lang="en-US" smtClean="0"/>
              <a:t>7</a:t>
            </a:fld>
            <a:endParaRPr lang="en-US"/>
          </a:p>
        </p:txBody>
      </p:sp>
    </p:spTree>
    <p:extLst>
      <p:ext uri="{BB962C8B-B14F-4D97-AF65-F5344CB8AC3E}">
        <p14:creationId xmlns:p14="http://schemas.microsoft.com/office/powerpoint/2010/main" val="366827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C30F2-BA7D-47B9-8382-190F49DB24B5}" type="slidenum">
              <a:rPr lang="en-US" smtClean="0"/>
              <a:t>8</a:t>
            </a:fld>
            <a:endParaRPr lang="en-US"/>
          </a:p>
        </p:txBody>
      </p:sp>
    </p:spTree>
    <p:extLst>
      <p:ext uri="{BB962C8B-B14F-4D97-AF65-F5344CB8AC3E}">
        <p14:creationId xmlns:p14="http://schemas.microsoft.com/office/powerpoint/2010/main" val="90844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C30F2-BA7D-47B9-8382-190F49DB24B5}" type="slidenum">
              <a:rPr lang="en-US" smtClean="0"/>
              <a:t>10</a:t>
            </a:fld>
            <a:endParaRPr lang="en-US"/>
          </a:p>
        </p:txBody>
      </p:sp>
    </p:spTree>
    <p:extLst>
      <p:ext uri="{BB962C8B-B14F-4D97-AF65-F5344CB8AC3E}">
        <p14:creationId xmlns:p14="http://schemas.microsoft.com/office/powerpoint/2010/main" val="1432500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81B-7C9A-4AEB-BADA-C96D365EBA0C}"/>
              </a:ext>
            </a:extLst>
          </p:cNvPr>
          <p:cNvSpPr>
            <a:spLocks noGrp="1"/>
          </p:cNvSpPr>
          <p:nvPr>
            <p:ph type="ctrTitle"/>
          </p:nvPr>
        </p:nvSpPr>
        <p:spPr>
          <a:xfrm>
            <a:off x="1524000" y="2371724"/>
            <a:ext cx="9144000" cy="1438276"/>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BAB5BC9-F8EF-49E6-8CC5-A332B45423ED}"/>
              </a:ext>
            </a:extLst>
          </p:cNvPr>
          <p:cNvSpPr>
            <a:spLocks noGrp="1"/>
          </p:cNvSpPr>
          <p:nvPr>
            <p:ph type="subTitle" idx="1"/>
          </p:nvPr>
        </p:nvSpPr>
        <p:spPr>
          <a:xfrm>
            <a:off x="1524000" y="4171950"/>
            <a:ext cx="9144000" cy="108585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a:extLst>
              <a:ext uri="{FF2B5EF4-FFF2-40B4-BE49-F238E27FC236}">
                <a16:creationId xmlns:a16="http://schemas.microsoft.com/office/drawing/2014/main" id="{F350764E-C1C1-4B2D-A256-B5985587CD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77" y="304800"/>
            <a:ext cx="7196777" cy="1357494"/>
          </a:xfrm>
          <a:prstGeom prst="rect">
            <a:avLst/>
          </a:prstGeom>
        </p:spPr>
      </p:pic>
    </p:spTree>
    <p:custDataLst>
      <p:tags r:id="rId1"/>
    </p:custDataLst>
    <p:extLst>
      <p:ext uri="{BB962C8B-B14F-4D97-AF65-F5344CB8AC3E}">
        <p14:creationId xmlns:p14="http://schemas.microsoft.com/office/powerpoint/2010/main" val="154461939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01F2-AB19-4B26-8143-ABA3A1993EE5}"/>
              </a:ext>
            </a:extLst>
          </p:cNvPr>
          <p:cNvSpPr>
            <a:spLocks noGrp="1"/>
          </p:cNvSpPr>
          <p:nvPr>
            <p:ph type="title"/>
          </p:nvPr>
        </p:nvSpPr>
        <p:spPr>
          <a:xfrm>
            <a:off x="838200" y="710870"/>
            <a:ext cx="10515600" cy="55820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7EEE3FE-59CC-4E61-B47A-44E55BE67FBF}"/>
              </a:ext>
            </a:extLst>
          </p:cNvPr>
          <p:cNvSpPr>
            <a:spLocks noGrp="1"/>
          </p:cNvSpPr>
          <p:nvPr>
            <p:ph idx="1"/>
          </p:nvPr>
        </p:nvSpPr>
        <p:spPr>
          <a:xfrm>
            <a:off x="838200" y="1513212"/>
            <a:ext cx="10515600" cy="4282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E308CBE3-539C-43B2-85E3-09E9A17DBEF2}"/>
              </a:ext>
            </a:extLst>
          </p:cNvPr>
          <p:cNvCxnSpPr/>
          <p:nvPr userDrawn="1"/>
        </p:nvCxnSpPr>
        <p:spPr>
          <a:xfrm>
            <a:off x="838200" y="414068"/>
            <a:ext cx="10515600" cy="0"/>
          </a:xfrm>
          <a:prstGeom prst="line">
            <a:avLst/>
          </a:prstGeom>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283511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F828BB-63F2-44F2-9E62-5ED33214E0B4}"/>
              </a:ext>
            </a:extLst>
          </p:cNvPr>
          <p:cNvSpPr>
            <a:spLocks noGrp="1"/>
          </p:cNvSpPr>
          <p:nvPr>
            <p:ph type="title"/>
          </p:nvPr>
        </p:nvSpPr>
        <p:spPr>
          <a:xfrm>
            <a:off x="838200" y="870332"/>
            <a:ext cx="10515600" cy="64387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4D9073B-FF28-4791-B631-D1F05D3B1130}"/>
              </a:ext>
            </a:extLst>
          </p:cNvPr>
          <p:cNvSpPr>
            <a:spLocks noGrp="1"/>
          </p:cNvSpPr>
          <p:nvPr>
            <p:ph type="body" idx="1"/>
          </p:nvPr>
        </p:nvSpPr>
        <p:spPr>
          <a:xfrm>
            <a:off x="838200" y="1641280"/>
            <a:ext cx="10515600" cy="41546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Shape&#10;&#10;Description automatically generated">
            <a:extLst>
              <a:ext uri="{FF2B5EF4-FFF2-40B4-BE49-F238E27FC236}">
                <a16:creationId xmlns:a16="http://schemas.microsoft.com/office/drawing/2014/main" id="{218AB6EA-067C-484B-91DB-148D1DA5E36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96761"/>
            <a:ext cx="12192000" cy="761239"/>
          </a:xfrm>
          <a:prstGeom prst="rect">
            <a:avLst/>
          </a:prstGeom>
        </p:spPr>
      </p:pic>
      <p:pic>
        <p:nvPicPr>
          <p:cNvPr id="8" name="Picture 7" descr="Text&#10;&#10;Description automatically generated">
            <a:extLst>
              <a:ext uri="{FF2B5EF4-FFF2-40B4-BE49-F238E27FC236}">
                <a16:creationId xmlns:a16="http://schemas.microsoft.com/office/drawing/2014/main" id="{0127298B-C2FF-40C8-BFEB-07E535D674F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8679791" y="6037644"/>
            <a:ext cx="2768899" cy="811729"/>
          </a:xfrm>
          <a:prstGeom prst="rect">
            <a:avLst/>
          </a:prstGeom>
        </p:spPr>
      </p:pic>
    </p:spTree>
    <p:custDataLst>
      <p:tags r:id="rId4"/>
    </p:custDataLst>
    <p:extLst>
      <p:ext uri="{BB962C8B-B14F-4D97-AF65-F5344CB8AC3E}">
        <p14:creationId xmlns:p14="http://schemas.microsoft.com/office/powerpoint/2010/main" val="3009559276"/>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ctr" defTabSz="685800" rtl="0" eaLnBrk="1" latinLnBrk="0" hangingPunct="1">
        <a:lnSpc>
          <a:spcPct val="90000"/>
        </a:lnSpc>
        <a:spcBef>
          <a:spcPct val="0"/>
        </a:spcBef>
        <a:buNone/>
        <a:defRPr sz="3200" b="0" i="0" u="none" kern="1200">
          <a:solidFill>
            <a:schemeClr val="tx1"/>
          </a:solidFill>
          <a:latin typeface="Garamond" panose="02020404030301010803" pitchFamily="18" charset="0"/>
          <a:ea typeface="+mj-ea"/>
          <a:cs typeface="+mj-cs"/>
        </a:defRPr>
      </a:lvl1pPr>
    </p:titleStyle>
    <p:bodyStyle>
      <a:lvl1pPr marL="171450" indent="-171450" algn="l" defTabSz="685800" rtl="0" eaLnBrk="1" latinLnBrk="0" hangingPunct="1">
        <a:lnSpc>
          <a:spcPct val="90000"/>
        </a:lnSpc>
        <a:spcBef>
          <a:spcPts val="750"/>
        </a:spcBef>
        <a:buClr>
          <a:srgbClr val="C00000"/>
        </a:buClr>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514350" indent="-171450" algn="l" defTabSz="685800" rtl="0" eaLnBrk="1" latinLnBrk="0" hangingPunct="1">
        <a:lnSpc>
          <a:spcPct val="90000"/>
        </a:lnSpc>
        <a:spcBef>
          <a:spcPts val="375"/>
        </a:spcBef>
        <a:buClr>
          <a:srgbClr val="C00000"/>
        </a:buClr>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857250" indent="-171450" algn="l" defTabSz="685800" rtl="0" eaLnBrk="1" latinLnBrk="0" hangingPunct="1">
        <a:lnSpc>
          <a:spcPct val="90000"/>
        </a:lnSpc>
        <a:spcBef>
          <a:spcPts val="375"/>
        </a:spcBef>
        <a:buClr>
          <a:srgbClr val="C00000"/>
        </a:buClr>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200150" indent="-171450" algn="l" defTabSz="685800" rtl="0" eaLnBrk="1" latinLnBrk="0" hangingPunct="1">
        <a:lnSpc>
          <a:spcPct val="90000"/>
        </a:lnSpc>
        <a:spcBef>
          <a:spcPts val="375"/>
        </a:spcBef>
        <a:buClr>
          <a:srgbClr val="C00000"/>
        </a:buClr>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1543050" indent="-171450" algn="l" defTabSz="685800" rtl="0" eaLnBrk="1" latinLnBrk="0" hangingPunct="1">
        <a:lnSpc>
          <a:spcPct val="90000"/>
        </a:lnSpc>
        <a:spcBef>
          <a:spcPts val="375"/>
        </a:spcBef>
        <a:buClr>
          <a:srgbClr val="C00000"/>
        </a:buClr>
        <a:buFont typeface="Arial" panose="020B0604020202020204" pitchFamily="34" charset="0"/>
        <a:buChar char="•"/>
        <a:defRPr sz="1600" kern="1200">
          <a:solidFill>
            <a:schemeClr val="tx1"/>
          </a:solidFill>
          <a:latin typeface="Garamond" panose="020204040303010108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hyperlink" Target="https://targethiv.org/library/game-guide-interactive-exercises-trainers-teach-quality-improvement-hiv-car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slide" Target="slide1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hyperlink" Target="https://www.youtube.com/watch?v=p2KyhM73HB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notesSlide" Target="../notesSlides/notesSlide14.xml"/><Relationship Id="rId7" Type="http://schemas.openxmlformats.org/officeDocument/2006/relationships/slide" Target="slide22.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chart" Target="../charts/chart1.xml"/><Relationship Id="rId9"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slide" Target="slide22.xml"/><Relationship Id="rId5" Type="http://schemas.openxmlformats.org/officeDocument/2006/relationships/image" Target="../media/image2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emf"/><Relationship Id="rId2" Type="http://schemas.openxmlformats.org/officeDocument/2006/relationships/tags" Target="../tags/tag26.xml"/><Relationship Id="rId1" Type="http://schemas.openxmlformats.org/officeDocument/2006/relationships/vmlDrawing" Target="../drawings/vmlDrawing1.vml"/><Relationship Id="rId6" Type="http://schemas.openxmlformats.org/officeDocument/2006/relationships/oleObject" Target="file:///C:\Users\kfg01\Documents\QI%20101%20class\bar%20charts.xlsx!Simple%20bar%20chart!%5bbar%20charts.xlsx%5dSimple%20bar%20chart%20Chart%201" TargetMode="External"/><Relationship Id="rId5" Type="http://schemas.openxmlformats.org/officeDocument/2006/relationships/image" Target="../media/image27.png"/><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vmlDrawing" Target="../drawings/vmlDrawing2.vml"/><Relationship Id="rId6" Type="http://schemas.openxmlformats.org/officeDocument/2006/relationships/image" Target="../media/image28.emf"/><Relationship Id="rId5" Type="http://schemas.openxmlformats.org/officeDocument/2006/relationships/oleObject" Target="file:///C:\Users\kfg01\Documents\QI%20101%20class\bar%20charts.xlsx!Simple%20bar%20chart!%5bbar%20charts.xlsx%5dSimple%20bar%20chart%20Chart%202" TargetMode="External"/><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vmlDrawing" Target="../drawings/vmlDrawing3.vml"/><Relationship Id="rId6" Type="http://schemas.openxmlformats.org/officeDocument/2006/relationships/image" Target="../media/image29.emf"/><Relationship Id="rId5" Type="http://schemas.openxmlformats.org/officeDocument/2006/relationships/oleObject" Target="file:///C:\Users\kfg01\Documents\QI%20101%20class\bar%20charts.xlsx!Sheet1!%5bbar%20charts.xlsx%5dSheet1%20Chart%201" TargetMode="Externa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30.png"/><Relationship Id="rId5" Type="http://schemas.openxmlformats.org/officeDocument/2006/relationships/image" Target="../media/image7.png"/><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1.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31.png"/><Relationship Id="rId5" Type="http://schemas.openxmlformats.org/officeDocument/2006/relationships/image" Target="../media/image7.png"/><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8" Type="http://schemas.openxmlformats.org/officeDocument/2006/relationships/hyperlink" Target="https://asq.org/-/media/public/learn-about-quality/data-collection-analysis-tools/data-point-histogram.xls?la=en" TargetMode="External"/><Relationship Id="rId3" Type="http://schemas.openxmlformats.org/officeDocument/2006/relationships/notesSlide" Target="../notesSlides/notesSlide23.xml"/><Relationship Id="rId7" Type="http://schemas.openxmlformats.org/officeDocument/2006/relationships/hyperlink" Target="https://www.isixsigma.com/tools-templates/control-charts/run-charts-a-simple-and-powerful-tool-for-process-improvement/" TargetMode="Externa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hyperlink" Target="https://targethiv.org/library/cqii/qa-graphs-excel" TargetMode="External"/><Relationship Id="rId5" Type="http://schemas.openxmlformats.org/officeDocument/2006/relationships/hyperlink" Target="https://goalqpc.com/" TargetMode="External"/><Relationship Id="rId4" Type="http://schemas.openxmlformats.org/officeDocument/2006/relationships/hyperlink" Target="https://asq.org/quality-resources/seven-basic-quality-tools" TargetMode="External"/><Relationship Id="rId9" Type="http://schemas.openxmlformats.org/officeDocument/2006/relationships/hyperlink" Target="https://trumpexcel.com/histogram-in-excel/"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38.xml"/><Relationship Id="rId7" Type="http://schemas.openxmlformats.org/officeDocument/2006/relationships/image" Target="../media/image34.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3.tmp"/><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3.gif"/><Relationship Id="rId4" Type="http://schemas.openxmlformats.org/officeDocument/2006/relationships/hyperlink" Target="https://targethiv.org/library/disparities-calculators"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416A-B532-4323-A165-B898F5AAB751}"/>
              </a:ext>
            </a:extLst>
          </p:cNvPr>
          <p:cNvSpPr>
            <a:spLocks noGrp="1"/>
          </p:cNvSpPr>
          <p:nvPr>
            <p:ph type="ctrTitle"/>
          </p:nvPr>
        </p:nvSpPr>
        <p:spPr>
          <a:xfrm>
            <a:off x="643759" y="2371724"/>
            <a:ext cx="11048999" cy="1997076"/>
          </a:xfrm>
        </p:spPr>
        <p:txBody>
          <a:bodyPr>
            <a:normAutofit/>
          </a:bodyPr>
          <a:lstStyle/>
          <a:p>
            <a:br>
              <a:rPr lang="en-US" dirty="0"/>
            </a:br>
            <a:r>
              <a:rPr lang="en-US" dirty="0"/>
              <a:t>You and Your Data: Digging Deeper and </a:t>
            </a:r>
            <a:br>
              <a:rPr lang="en-US" dirty="0">
                <a:solidFill>
                  <a:srgbClr val="FF00FF"/>
                </a:solidFill>
              </a:rPr>
            </a:br>
            <a:r>
              <a:rPr lang="en-US" dirty="0"/>
              <a:t>Doing More</a:t>
            </a:r>
          </a:p>
        </p:txBody>
      </p:sp>
      <p:pic>
        <p:nvPicPr>
          <p:cNvPr id="3" name="Picture 3" descr="Screen Shot 2020-08-12 at 3.18.36 PM.png">
            <a:extLst>
              <a:ext uri="{FF2B5EF4-FFF2-40B4-BE49-F238E27FC236}">
                <a16:creationId xmlns:a16="http://schemas.microsoft.com/office/drawing/2014/main" id="{9F5195E1-E34B-4FFD-BCB7-6B44121EE0A5}"/>
              </a:ext>
            </a:extLst>
          </p:cNvPr>
          <p:cNvPicPr>
            <a:picLocks noChangeAspect="1"/>
          </p:cNvPicPr>
          <p:nvPr/>
        </p:nvPicPr>
        <p:blipFill>
          <a:blip r:embed="rId4"/>
          <a:stretch>
            <a:fillRect/>
          </a:stretch>
        </p:blipFill>
        <p:spPr>
          <a:xfrm>
            <a:off x="-5259" y="6070600"/>
            <a:ext cx="12189372" cy="787400"/>
          </a:xfrm>
          <a:prstGeom prst="rect">
            <a:avLst/>
          </a:prstGeom>
        </p:spPr>
      </p:pic>
      <p:pic>
        <p:nvPicPr>
          <p:cNvPr id="4" name="Picture 4" descr="Screen Shot 2020-08-12 at 3.19.35 PM.png">
            <a:extLst>
              <a:ext uri="{FF2B5EF4-FFF2-40B4-BE49-F238E27FC236}">
                <a16:creationId xmlns:a16="http://schemas.microsoft.com/office/drawing/2014/main" id="{080EBDC8-0706-4427-85A6-42748989B838}"/>
              </a:ext>
            </a:extLst>
          </p:cNvPr>
          <p:cNvPicPr>
            <a:picLocks noChangeAspect="1"/>
          </p:cNvPicPr>
          <p:nvPr/>
        </p:nvPicPr>
        <p:blipFill rotWithShape="1">
          <a:blip r:embed="rId5"/>
          <a:srcRect l="326" r="271" b="662"/>
          <a:stretch/>
        </p:blipFill>
        <p:spPr>
          <a:xfrm>
            <a:off x="1314" y="544809"/>
            <a:ext cx="12182799" cy="992782"/>
          </a:xfrm>
          <a:prstGeom prst="rect">
            <a:avLst/>
          </a:prstGeom>
        </p:spPr>
      </p:pic>
      <p:sp>
        <p:nvSpPr>
          <p:cNvPr id="5" name="TextBox 4">
            <a:extLst>
              <a:ext uri="{FF2B5EF4-FFF2-40B4-BE49-F238E27FC236}">
                <a16:creationId xmlns:a16="http://schemas.microsoft.com/office/drawing/2014/main" id="{FC4BA77C-3E87-4D9B-AAC8-CC555D9F7BC0}"/>
              </a:ext>
            </a:extLst>
          </p:cNvPr>
          <p:cNvSpPr txBox="1"/>
          <p:nvPr/>
        </p:nvSpPr>
        <p:spPr>
          <a:xfrm>
            <a:off x="8763000" y="5321300"/>
            <a:ext cx="2929758" cy="369332"/>
          </a:xfrm>
          <a:prstGeom prst="rect">
            <a:avLst/>
          </a:prstGeom>
          <a:noFill/>
        </p:spPr>
        <p:txBody>
          <a:bodyPr wrap="square" rtlCol="0">
            <a:spAutoFit/>
          </a:bodyPr>
          <a:lstStyle/>
          <a:p>
            <a:r>
              <a:rPr lang="en-US" dirty="0"/>
              <a:t>Date place holder</a:t>
            </a:r>
          </a:p>
        </p:txBody>
      </p:sp>
    </p:spTree>
    <p:custDataLst>
      <p:tags r:id="rId1"/>
    </p:custDataLst>
    <p:extLst>
      <p:ext uri="{BB962C8B-B14F-4D97-AF65-F5344CB8AC3E}">
        <p14:creationId xmlns:p14="http://schemas.microsoft.com/office/powerpoint/2010/main" val="314577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5F40-988A-46EE-A337-E6A592515414}"/>
              </a:ext>
            </a:extLst>
          </p:cNvPr>
          <p:cNvSpPr>
            <a:spLocks noGrp="1"/>
          </p:cNvSpPr>
          <p:nvPr>
            <p:ph type="title"/>
          </p:nvPr>
        </p:nvSpPr>
        <p:spPr/>
        <p:txBody>
          <a:bodyPr>
            <a:normAutofit/>
          </a:bodyPr>
          <a:lstStyle/>
          <a:p>
            <a:r>
              <a:rPr lang="en-US" dirty="0"/>
              <a:t>Analyzing the Data</a:t>
            </a:r>
          </a:p>
        </p:txBody>
      </p:sp>
      <p:sp>
        <p:nvSpPr>
          <p:cNvPr id="5" name="Content Placeholder 4">
            <a:extLst>
              <a:ext uri="{FF2B5EF4-FFF2-40B4-BE49-F238E27FC236}">
                <a16:creationId xmlns:a16="http://schemas.microsoft.com/office/drawing/2014/main" id="{523EDBEC-3823-46D7-9A17-033357D9BB7F}"/>
              </a:ext>
            </a:extLst>
          </p:cNvPr>
          <p:cNvSpPr>
            <a:spLocks noGrp="1"/>
          </p:cNvSpPr>
          <p:nvPr>
            <p:ph idx="1"/>
          </p:nvPr>
        </p:nvSpPr>
        <p:spPr>
          <a:xfrm>
            <a:off x="602376" y="1507857"/>
            <a:ext cx="5344809" cy="3025307"/>
          </a:xfrm>
          <a:solidFill>
            <a:schemeClr val="accent2">
              <a:lumMod val="20000"/>
              <a:lumOff val="80000"/>
            </a:schemeClr>
          </a:solidFill>
        </p:spPr>
        <p:txBody>
          <a:bodyPr vert="horz" lIns="91440" tIns="45720" rIns="91440" bIns="45720" rtlCol="0" anchor="t">
            <a:normAutofit/>
          </a:bodyPr>
          <a:lstStyle/>
          <a:p>
            <a:endParaRPr lang="en-US" dirty="0">
              <a:latin typeface="Garamond"/>
            </a:endParaRPr>
          </a:p>
          <a:p>
            <a:r>
              <a:rPr lang="en-US" dirty="0">
                <a:latin typeface="Garamond"/>
              </a:rPr>
              <a:t>Standardize with the HIV/AIDS Bureau measures</a:t>
            </a:r>
          </a:p>
          <a:p>
            <a:r>
              <a:rPr lang="en-US" dirty="0"/>
              <a:t>Run the data and identify areas that could use improvement</a:t>
            </a:r>
          </a:p>
          <a:p>
            <a:r>
              <a:rPr lang="en-US" dirty="0"/>
              <a:t>Narrow your choices to 3 or 4 areas</a:t>
            </a:r>
          </a:p>
        </p:txBody>
      </p:sp>
      <p:pic>
        <p:nvPicPr>
          <p:cNvPr id="4" name="Picture 3">
            <a:extLst>
              <a:ext uri="{FF2B5EF4-FFF2-40B4-BE49-F238E27FC236}">
                <a16:creationId xmlns:a16="http://schemas.microsoft.com/office/drawing/2014/main" id="{C08AE3A7-2757-45C3-A986-0B372DC63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3507" y="1507857"/>
            <a:ext cx="4902766" cy="3025908"/>
          </a:xfrm>
          <a:prstGeom prst="rect">
            <a:avLst/>
          </a:prstGeom>
          <a:ln w="19050">
            <a:solidFill>
              <a:srgbClr val="FF0000"/>
            </a:solidFill>
          </a:ln>
        </p:spPr>
      </p:pic>
      <p:pic>
        <p:nvPicPr>
          <p:cNvPr id="3" name="Picture 5" descr="Screen Shot 2020-08-12 at 3.25.06 PM.png">
            <a:extLst>
              <a:ext uri="{FF2B5EF4-FFF2-40B4-BE49-F238E27FC236}">
                <a16:creationId xmlns:a16="http://schemas.microsoft.com/office/drawing/2014/main" id="{2FE639DB-DE74-4132-A67E-A35BE0EF5ED6}"/>
              </a:ext>
            </a:extLst>
          </p:cNvPr>
          <p:cNvPicPr>
            <a:picLocks noChangeAspect="1"/>
          </p:cNvPicPr>
          <p:nvPr/>
        </p:nvPicPr>
        <p:blipFill>
          <a:blip r:embed="rId5"/>
          <a:stretch>
            <a:fillRect/>
          </a:stretch>
        </p:blipFill>
        <p:spPr>
          <a:xfrm>
            <a:off x="-5255" y="5927354"/>
            <a:ext cx="12189371" cy="928499"/>
          </a:xfrm>
          <a:prstGeom prst="rect">
            <a:avLst/>
          </a:prstGeom>
        </p:spPr>
      </p:pic>
      <p:pic>
        <p:nvPicPr>
          <p:cNvPr id="6" name="Picture 6" descr="Screen Shot 2020-08-13 at 1.08.42 PM.png">
            <a:extLst>
              <a:ext uri="{FF2B5EF4-FFF2-40B4-BE49-F238E27FC236}">
                <a16:creationId xmlns:a16="http://schemas.microsoft.com/office/drawing/2014/main" id="{938D44DC-C29E-4062-B84D-1C37F0976F58}"/>
              </a:ext>
            </a:extLst>
          </p:cNvPr>
          <p:cNvPicPr>
            <a:picLocks noChangeAspect="1"/>
          </p:cNvPicPr>
          <p:nvPr/>
        </p:nvPicPr>
        <p:blipFill>
          <a:blip r:embed="rId6"/>
          <a:stretch>
            <a:fillRect/>
          </a:stretch>
        </p:blipFill>
        <p:spPr>
          <a:xfrm>
            <a:off x="196412" y="5929477"/>
            <a:ext cx="1104900" cy="819150"/>
          </a:xfrm>
          <a:prstGeom prst="rect">
            <a:avLst/>
          </a:prstGeom>
        </p:spPr>
      </p:pic>
      <p:sp>
        <p:nvSpPr>
          <p:cNvPr id="7" name="TextBox 6">
            <a:extLst>
              <a:ext uri="{FF2B5EF4-FFF2-40B4-BE49-F238E27FC236}">
                <a16:creationId xmlns:a16="http://schemas.microsoft.com/office/drawing/2014/main" id="{B31587CC-A062-42F4-9086-5C07AF05214A}"/>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10</a:t>
            </a:r>
          </a:p>
        </p:txBody>
      </p:sp>
    </p:spTree>
    <p:custDataLst>
      <p:tags r:id="rId1"/>
    </p:custDataLst>
    <p:extLst>
      <p:ext uri="{BB962C8B-B14F-4D97-AF65-F5344CB8AC3E}">
        <p14:creationId xmlns:p14="http://schemas.microsoft.com/office/powerpoint/2010/main" val="62467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0FB3-FA41-47E9-9FEB-DE8E7A1CAEC0}"/>
              </a:ext>
            </a:extLst>
          </p:cNvPr>
          <p:cNvSpPr>
            <a:spLocks noGrp="1"/>
          </p:cNvSpPr>
          <p:nvPr>
            <p:ph type="title"/>
          </p:nvPr>
        </p:nvSpPr>
        <p:spPr>
          <a:xfrm>
            <a:off x="2152650" y="503836"/>
            <a:ext cx="7886700" cy="899788"/>
          </a:xfrm>
        </p:spPr>
        <p:txBody>
          <a:bodyPr>
            <a:noAutofit/>
          </a:bodyPr>
          <a:lstStyle/>
          <a:p>
            <a:r>
              <a:rPr lang="en-US" dirty="0"/>
              <a:t>Process versus Outcome Data?</a:t>
            </a:r>
            <a:br>
              <a:rPr lang="en-US" dirty="0"/>
            </a:br>
            <a:r>
              <a:rPr lang="en-US" dirty="0"/>
              <a:t>Which is more useful?</a:t>
            </a:r>
          </a:p>
        </p:txBody>
      </p:sp>
      <p:sp>
        <p:nvSpPr>
          <p:cNvPr id="3" name="Content Placeholder 2">
            <a:extLst>
              <a:ext uri="{FF2B5EF4-FFF2-40B4-BE49-F238E27FC236}">
                <a16:creationId xmlns:a16="http://schemas.microsoft.com/office/drawing/2014/main" id="{E53C0099-8866-4B2B-BCBA-B46607F1D4CF}"/>
              </a:ext>
            </a:extLst>
          </p:cNvPr>
          <p:cNvSpPr>
            <a:spLocks noGrp="1"/>
          </p:cNvSpPr>
          <p:nvPr>
            <p:ph idx="1"/>
          </p:nvPr>
        </p:nvSpPr>
        <p:spPr>
          <a:xfrm>
            <a:off x="576099" y="1777146"/>
            <a:ext cx="10974113" cy="3677230"/>
          </a:xfrm>
        </p:spPr>
        <p:txBody>
          <a:bodyPr/>
          <a:lstStyle/>
          <a:p>
            <a:r>
              <a:rPr lang="en-US" dirty="0"/>
              <a:t>Both are equally useful</a:t>
            </a:r>
          </a:p>
          <a:p>
            <a:r>
              <a:rPr lang="en-US" dirty="0"/>
              <a:t>Analyzing a process helps you make it more efficient</a:t>
            </a:r>
          </a:p>
          <a:p>
            <a:r>
              <a:rPr lang="en-US" dirty="0"/>
              <a:t>Both use different tools to perform different analyses</a:t>
            </a:r>
          </a:p>
          <a:p>
            <a:endParaRPr lang="en-US" dirty="0"/>
          </a:p>
          <a:p>
            <a:endParaRPr lang="en-US" dirty="0"/>
          </a:p>
        </p:txBody>
      </p:sp>
      <p:sp>
        <p:nvSpPr>
          <p:cNvPr id="4" name="Rectangle 3">
            <a:extLst>
              <a:ext uri="{FF2B5EF4-FFF2-40B4-BE49-F238E27FC236}">
                <a16:creationId xmlns:a16="http://schemas.microsoft.com/office/drawing/2014/main" id="{DD29086C-BA67-4740-A782-B0C0AB657280}"/>
              </a:ext>
            </a:extLst>
          </p:cNvPr>
          <p:cNvSpPr/>
          <p:nvPr/>
        </p:nvSpPr>
        <p:spPr>
          <a:xfrm>
            <a:off x="5974813" y="3244334"/>
            <a:ext cx="242374" cy="369332"/>
          </a:xfrm>
          <a:prstGeom prst="rect">
            <a:avLst/>
          </a:prstGeom>
        </p:spPr>
        <p:txBody>
          <a:bodyPr wrap="square">
            <a:spAutoFit/>
          </a:bodyPr>
          <a:lstStyle/>
          <a:p>
            <a:r>
              <a:rPr lang="en-US" sz="1800" dirty="0">
                <a:solidFill>
                  <a:srgbClr val="000000"/>
                </a:solidFill>
                <a:latin typeface="Times New Roman" panose="02020603050405020304" pitchFamily="18" charset="0"/>
              </a:rPr>
              <a:t> </a:t>
            </a:r>
            <a:endParaRPr lang="en-US" sz="1800" dirty="0"/>
          </a:p>
        </p:txBody>
      </p:sp>
      <p:pic>
        <p:nvPicPr>
          <p:cNvPr id="5" name="Picture 5" descr="Screen Shot 2020-08-12 at 3.25.06 PM.png">
            <a:extLst>
              <a:ext uri="{FF2B5EF4-FFF2-40B4-BE49-F238E27FC236}">
                <a16:creationId xmlns:a16="http://schemas.microsoft.com/office/drawing/2014/main" id="{80D0BFE2-410E-41B1-A8B4-97673C7D3000}"/>
              </a:ext>
            </a:extLst>
          </p:cNvPr>
          <p:cNvPicPr>
            <a:picLocks noChangeAspect="1"/>
          </p:cNvPicPr>
          <p:nvPr/>
        </p:nvPicPr>
        <p:blipFill>
          <a:blip r:embed="rId3"/>
          <a:stretch>
            <a:fillRect/>
          </a:stretch>
        </p:blipFill>
        <p:spPr>
          <a:xfrm>
            <a:off x="-5255" y="5927355"/>
            <a:ext cx="12189371" cy="928498"/>
          </a:xfrm>
          <a:prstGeom prst="rect">
            <a:avLst/>
          </a:prstGeom>
        </p:spPr>
      </p:pic>
      <p:pic>
        <p:nvPicPr>
          <p:cNvPr id="6" name="Picture 6" descr="Screen Shot 2020-08-13 at 1.09.09 PM.png">
            <a:extLst>
              <a:ext uri="{FF2B5EF4-FFF2-40B4-BE49-F238E27FC236}">
                <a16:creationId xmlns:a16="http://schemas.microsoft.com/office/drawing/2014/main" id="{69DD9BAA-248E-4B45-9DFA-F10BF10E0900}"/>
              </a:ext>
            </a:extLst>
          </p:cNvPr>
          <p:cNvPicPr>
            <a:picLocks noChangeAspect="1"/>
          </p:cNvPicPr>
          <p:nvPr/>
        </p:nvPicPr>
        <p:blipFill>
          <a:blip r:embed="rId4"/>
          <a:stretch>
            <a:fillRect/>
          </a:stretch>
        </p:blipFill>
        <p:spPr>
          <a:xfrm>
            <a:off x="203310" y="6004362"/>
            <a:ext cx="742950" cy="774482"/>
          </a:xfrm>
          <a:prstGeom prst="rect">
            <a:avLst/>
          </a:prstGeom>
        </p:spPr>
      </p:pic>
      <p:sp>
        <p:nvSpPr>
          <p:cNvPr id="7" name="TextBox 6">
            <a:extLst>
              <a:ext uri="{FF2B5EF4-FFF2-40B4-BE49-F238E27FC236}">
                <a16:creationId xmlns:a16="http://schemas.microsoft.com/office/drawing/2014/main" id="{33CD917A-F40D-46A8-901F-F1448E8B74EC}"/>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11</a:t>
            </a:r>
          </a:p>
        </p:txBody>
      </p:sp>
    </p:spTree>
    <p:custDataLst>
      <p:tags r:id="rId1"/>
    </p:custDataLst>
    <p:extLst>
      <p:ext uri="{BB962C8B-B14F-4D97-AF65-F5344CB8AC3E}">
        <p14:creationId xmlns:p14="http://schemas.microsoft.com/office/powerpoint/2010/main" val="2608757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FB537-13A6-4A22-8BB6-3BDCE0DC5E89}"/>
              </a:ext>
            </a:extLst>
          </p:cNvPr>
          <p:cNvSpPr>
            <a:spLocks noGrp="1"/>
          </p:cNvSpPr>
          <p:nvPr>
            <p:ph type="title"/>
          </p:nvPr>
        </p:nvSpPr>
        <p:spPr>
          <a:xfrm>
            <a:off x="2152650" y="2232275"/>
            <a:ext cx="7886700" cy="487404"/>
          </a:xfrm>
        </p:spPr>
        <p:txBody>
          <a:bodyPr>
            <a:noAutofit/>
          </a:bodyPr>
          <a:lstStyle/>
          <a:p>
            <a:r>
              <a:rPr lang="en-US" sz="3600" dirty="0"/>
              <a:t>Process Analysis Tools</a:t>
            </a:r>
          </a:p>
        </p:txBody>
      </p:sp>
      <p:pic>
        <p:nvPicPr>
          <p:cNvPr id="3" name="Picture 3" descr="Screen Shot 2020-08-12 at 3.25.06 PM.png">
            <a:extLst>
              <a:ext uri="{FF2B5EF4-FFF2-40B4-BE49-F238E27FC236}">
                <a16:creationId xmlns:a16="http://schemas.microsoft.com/office/drawing/2014/main" id="{731DFA41-B61E-4EAA-B58E-AB5C3FE4A693}"/>
              </a:ext>
            </a:extLst>
          </p:cNvPr>
          <p:cNvPicPr>
            <a:picLocks noChangeAspect="1"/>
          </p:cNvPicPr>
          <p:nvPr/>
        </p:nvPicPr>
        <p:blipFill>
          <a:blip r:embed="rId3"/>
          <a:stretch>
            <a:fillRect/>
          </a:stretch>
        </p:blipFill>
        <p:spPr>
          <a:xfrm>
            <a:off x="-5255" y="5927354"/>
            <a:ext cx="12195940" cy="928498"/>
          </a:xfrm>
          <a:prstGeom prst="rect">
            <a:avLst/>
          </a:prstGeom>
        </p:spPr>
      </p:pic>
      <p:pic>
        <p:nvPicPr>
          <p:cNvPr id="4" name="Picture 4" descr="Screen Shot 2020-08-13 at 1.09.44 PM.png">
            <a:extLst>
              <a:ext uri="{FF2B5EF4-FFF2-40B4-BE49-F238E27FC236}">
                <a16:creationId xmlns:a16="http://schemas.microsoft.com/office/drawing/2014/main" id="{70159231-311D-4A53-8C24-2B12F0968B3C}"/>
              </a:ext>
            </a:extLst>
          </p:cNvPr>
          <p:cNvPicPr>
            <a:picLocks noChangeAspect="1"/>
          </p:cNvPicPr>
          <p:nvPr/>
        </p:nvPicPr>
        <p:blipFill>
          <a:blip r:embed="rId4"/>
          <a:stretch>
            <a:fillRect/>
          </a:stretch>
        </p:blipFill>
        <p:spPr>
          <a:xfrm>
            <a:off x="226629" y="5987611"/>
            <a:ext cx="807983" cy="807983"/>
          </a:xfrm>
          <a:prstGeom prst="rect">
            <a:avLst/>
          </a:prstGeom>
        </p:spPr>
      </p:pic>
      <p:sp>
        <p:nvSpPr>
          <p:cNvPr id="5" name="TextBox 4">
            <a:extLst>
              <a:ext uri="{FF2B5EF4-FFF2-40B4-BE49-F238E27FC236}">
                <a16:creationId xmlns:a16="http://schemas.microsoft.com/office/drawing/2014/main" id="{AA3BBFE9-65B6-423F-AD89-4129BB138595}"/>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12</a:t>
            </a:r>
          </a:p>
        </p:txBody>
      </p:sp>
    </p:spTree>
    <p:custDataLst>
      <p:tags r:id="rId1"/>
    </p:custDataLst>
    <p:extLst>
      <p:ext uri="{BB962C8B-B14F-4D97-AF65-F5344CB8AC3E}">
        <p14:creationId xmlns:p14="http://schemas.microsoft.com/office/powerpoint/2010/main" val="3518699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4"/>
          <p:cNvSpPr txBox="1">
            <a:spLocks noGrp="1"/>
          </p:cNvSpPr>
          <p:nvPr>
            <p:ph type="title"/>
          </p:nvPr>
        </p:nvSpPr>
        <p:spPr>
          <a:xfrm>
            <a:off x="2152650" y="672721"/>
            <a:ext cx="7886700" cy="5582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Garamond"/>
              <a:buNone/>
            </a:pPr>
            <a:r>
              <a:rPr lang="en-US" dirty="0"/>
              <a:t>Flowchart</a:t>
            </a:r>
            <a:endParaRPr dirty="0"/>
          </a:p>
        </p:txBody>
      </p:sp>
      <p:sp>
        <p:nvSpPr>
          <p:cNvPr id="220" name="Google Shape;220;p24"/>
          <p:cNvSpPr txBox="1">
            <a:spLocks noGrp="1"/>
          </p:cNvSpPr>
          <p:nvPr>
            <p:ph idx="1"/>
          </p:nvPr>
        </p:nvSpPr>
        <p:spPr>
          <a:xfrm>
            <a:off x="615513" y="1480355"/>
            <a:ext cx="11236871" cy="4172998"/>
          </a:xfrm>
          <a:prstGeom prst="rect">
            <a:avLst/>
          </a:prstGeom>
          <a:noFill/>
          <a:ln>
            <a:noFill/>
          </a:ln>
        </p:spPr>
        <p:txBody>
          <a:bodyPr spcFirstLastPara="1" wrap="square" lIns="91425" tIns="45700" rIns="91425" bIns="45700" anchor="t" anchorCtr="0">
            <a:normAutofit/>
          </a:bodyPr>
          <a:lstStyle/>
          <a:p>
            <a:pPr marL="171450" lvl="0" indent="-177800" algn="l" rtl="0">
              <a:lnSpc>
                <a:spcPct val="90000"/>
              </a:lnSpc>
              <a:spcBef>
                <a:spcPts val="0"/>
              </a:spcBef>
              <a:spcAft>
                <a:spcPts val="0"/>
              </a:spcAft>
              <a:buSzPts val="2800"/>
              <a:buChar char="•"/>
            </a:pPr>
            <a:r>
              <a:rPr lang="en-US" dirty="0"/>
              <a:t>A step-by-step sequence of a process</a:t>
            </a:r>
            <a:endParaRPr dirty="0"/>
          </a:p>
          <a:p>
            <a:pPr marL="171450" lvl="0" indent="-177800" algn="l" rtl="0">
              <a:lnSpc>
                <a:spcPct val="90000"/>
              </a:lnSpc>
              <a:spcBef>
                <a:spcPts val="750"/>
              </a:spcBef>
              <a:spcAft>
                <a:spcPts val="0"/>
              </a:spcAft>
              <a:buSzPts val="2800"/>
              <a:buChar char="•"/>
            </a:pPr>
            <a:r>
              <a:rPr lang="en-US" dirty="0"/>
              <a:t>Illustrates where workflow may be redundant, overlapping, or where it can be improved</a:t>
            </a:r>
            <a:endParaRPr dirty="0"/>
          </a:p>
          <a:p>
            <a:pPr marL="171450" lvl="0" indent="-177800" algn="l" rtl="0">
              <a:lnSpc>
                <a:spcPct val="90000"/>
              </a:lnSpc>
              <a:spcBef>
                <a:spcPts val="750"/>
              </a:spcBef>
              <a:spcAft>
                <a:spcPts val="0"/>
              </a:spcAft>
              <a:buSzPts val="2800"/>
              <a:buChar char="•"/>
            </a:pPr>
            <a:r>
              <a:rPr lang="en-US" dirty="0"/>
              <a:t>Use Post-It</a:t>
            </a:r>
            <a:r>
              <a:rPr lang="en-US" sz="1400" baseline="30000" dirty="0"/>
              <a:t>®</a:t>
            </a:r>
            <a:r>
              <a:rPr lang="en-US" dirty="0"/>
              <a:t> notes to help make edits</a:t>
            </a:r>
            <a:endParaRPr dirty="0"/>
          </a:p>
          <a:p>
            <a:pPr marL="171450" lvl="0" indent="-177800" algn="l" rtl="0">
              <a:lnSpc>
                <a:spcPct val="90000"/>
              </a:lnSpc>
              <a:spcBef>
                <a:spcPts val="750"/>
              </a:spcBef>
              <a:spcAft>
                <a:spcPts val="0"/>
              </a:spcAft>
              <a:buSzPts val="2800"/>
              <a:buChar char="•"/>
            </a:pPr>
            <a:r>
              <a:rPr lang="en-US" dirty="0"/>
              <a:t>Involve everyone familiar with the process to be mapped</a:t>
            </a:r>
          </a:p>
          <a:p>
            <a:pPr marL="171450" lvl="0" indent="-177800" algn="l" rtl="0">
              <a:lnSpc>
                <a:spcPct val="90000"/>
              </a:lnSpc>
              <a:spcBef>
                <a:spcPts val="750"/>
              </a:spcBef>
              <a:spcAft>
                <a:spcPts val="0"/>
              </a:spcAft>
              <a:buSzPts val="2800"/>
              <a:buChar char="•"/>
            </a:pPr>
            <a:r>
              <a:rPr lang="en-US" dirty="0">
                <a:hlinkClick r:id="rId4"/>
              </a:rPr>
              <a:t>Click here </a:t>
            </a:r>
            <a:r>
              <a:rPr lang="en-US" dirty="0"/>
              <a:t>to download the Game Guide and review the Peanut Butter and Jelly exercise (pp.43 -45)</a:t>
            </a:r>
            <a:endParaRPr dirty="0"/>
          </a:p>
        </p:txBody>
      </p:sp>
      <p:pic>
        <p:nvPicPr>
          <p:cNvPr id="2" name="Picture 2" descr="Screen Shot 2020-08-12 at 3.25.06 PM.png">
            <a:extLst>
              <a:ext uri="{FF2B5EF4-FFF2-40B4-BE49-F238E27FC236}">
                <a16:creationId xmlns:a16="http://schemas.microsoft.com/office/drawing/2014/main" id="{0BF9D861-DCE5-46B0-A4BF-AAA3ACE9F7CE}"/>
              </a:ext>
            </a:extLst>
          </p:cNvPr>
          <p:cNvPicPr>
            <a:picLocks noChangeAspect="1"/>
          </p:cNvPicPr>
          <p:nvPr/>
        </p:nvPicPr>
        <p:blipFill>
          <a:blip r:embed="rId5"/>
          <a:stretch>
            <a:fillRect/>
          </a:stretch>
        </p:blipFill>
        <p:spPr>
          <a:xfrm>
            <a:off x="-5255" y="5927354"/>
            <a:ext cx="12189371" cy="928498"/>
          </a:xfrm>
          <a:prstGeom prst="rect">
            <a:avLst/>
          </a:prstGeom>
        </p:spPr>
      </p:pic>
      <p:pic>
        <p:nvPicPr>
          <p:cNvPr id="3" name="Picture 3" descr="Screen Shot 2020-08-13 at 1.10.32 PM.png">
            <a:extLst>
              <a:ext uri="{FF2B5EF4-FFF2-40B4-BE49-F238E27FC236}">
                <a16:creationId xmlns:a16="http://schemas.microsoft.com/office/drawing/2014/main" id="{A021FFD5-1AC4-433B-962B-5B7E4896273F}"/>
              </a:ext>
            </a:extLst>
          </p:cNvPr>
          <p:cNvPicPr>
            <a:picLocks noChangeAspect="1"/>
          </p:cNvPicPr>
          <p:nvPr/>
        </p:nvPicPr>
        <p:blipFill>
          <a:blip r:embed="rId6"/>
          <a:stretch>
            <a:fillRect/>
          </a:stretch>
        </p:blipFill>
        <p:spPr>
          <a:xfrm>
            <a:off x="169808" y="6012246"/>
            <a:ext cx="895350" cy="666750"/>
          </a:xfrm>
          <a:prstGeom prst="rect">
            <a:avLst/>
          </a:prstGeom>
        </p:spPr>
      </p:pic>
      <p:sp>
        <p:nvSpPr>
          <p:cNvPr id="6" name="TextBox 5">
            <a:extLst>
              <a:ext uri="{FF2B5EF4-FFF2-40B4-BE49-F238E27FC236}">
                <a16:creationId xmlns:a16="http://schemas.microsoft.com/office/drawing/2014/main" id="{969B6896-1808-4523-9FB2-5FDDEF1BDADD}"/>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13</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0CCF-4C5B-4740-A061-85CE5491D778}"/>
              </a:ext>
            </a:extLst>
          </p:cNvPr>
          <p:cNvSpPr>
            <a:spLocks noGrp="1"/>
          </p:cNvSpPr>
          <p:nvPr>
            <p:ph type="title"/>
          </p:nvPr>
        </p:nvSpPr>
        <p:spPr>
          <a:xfrm>
            <a:off x="2152650" y="503837"/>
            <a:ext cx="7886700" cy="524865"/>
          </a:xfrm>
        </p:spPr>
        <p:txBody>
          <a:bodyPr>
            <a:noAutofit/>
          </a:bodyPr>
          <a:lstStyle/>
          <a:p>
            <a:r>
              <a:rPr lang="en-US" dirty="0"/>
              <a:t>Let’s Look at a Flowchart Example</a:t>
            </a:r>
          </a:p>
        </p:txBody>
      </p:sp>
      <p:sp>
        <p:nvSpPr>
          <p:cNvPr id="5" name="TextBox 4">
            <a:extLst>
              <a:ext uri="{FF2B5EF4-FFF2-40B4-BE49-F238E27FC236}">
                <a16:creationId xmlns:a16="http://schemas.microsoft.com/office/drawing/2014/main" id="{86E92589-0666-4073-B251-B13858F487F0}"/>
              </a:ext>
            </a:extLst>
          </p:cNvPr>
          <p:cNvSpPr txBox="1"/>
          <p:nvPr/>
        </p:nvSpPr>
        <p:spPr>
          <a:xfrm>
            <a:off x="750039" y="1409424"/>
            <a:ext cx="1138989" cy="369332"/>
          </a:xfrm>
          <a:prstGeom prst="rect">
            <a:avLst/>
          </a:prstGeom>
          <a:noFill/>
        </p:spPr>
        <p:txBody>
          <a:bodyPr wrap="square" rtlCol="0">
            <a:spAutoFit/>
          </a:bodyPr>
          <a:lstStyle/>
          <a:p>
            <a:r>
              <a:rPr lang="en-US" sz="1800" dirty="0"/>
              <a:t>Beginning</a:t>
            </a:r>
          </a:p>
        </p:txBody>
      </p:sp>
      <p:cxnSp>
        <p:nvCxnSpPr>
          <p:cNvPr id="7" name="Straight Arrow Connector 6">
            <a:extLst>
              <a:ext uri="{FF2B5EF4-FFF2-40B4-BE49-F238E27FC236}">
                <a16:creationId xmlns:a16="http://schemas.microsoft.com/office/drawing/2014/main" id="{C4D14637-5759-46B7-B2B1-98672158CD78}"/>
              </a:ext>
            </a:extLst>
          </p:cNvPr>
          <p:cNvCxnSpPr>
            <a:cxnSpLocks/>
          </p:cNvCxnSpPr>
          <p:nvPr/>
        </p:nvCxnSpPr>
        <p:spPr>
          <a:xfrm>
            <a:off x="1844705" y="1622396"/>
            <a:ext cx="473381" cy="242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9FAF77-177F-468A-8B06-AE4D0F492F32}"/>
              </a:ext>
            </a:extLst>
          </p:cNvPr>
          <p:cNvSpPr txBox="1"/>
          <p:nvPr/>
        </p:nvSpPr>
        <p:spPr>
          <a:xfrm>
            <a:off x="10369836" y="4600731"/>
            <a:ext cx="681376" cy="369332"/>
          </a:xfrm>
          <a:prstGeom prst="rect">
            <a:avLst/>
          </a:prstGeom>
          <a:noFill/>
        </p:spPr>
        <p:txBody>
          <a:bodyPr wrap="square" rtlCol="0">
            <a:spAutoFit/>
          </a:bodyPr>
          <a:lstStyle/>
          <a:p>
            <a:r>
              <a:rPr lang="en-US" sz="1800" dirty="0"/>
              <a:t>End</a:t>
            </a:r>
          </a:p>
        </p:txBody>
      </p:sp>
      <p:sp>
        <p:nvSpPr>
          <p:cNvPr id="9" name="TextBox 8">
            <a:extLst>
              <a:ext uri="{FF2B5EF4-FFF2-40B4-BE49-F238E27FC236}">
                <a16:creationId xmlns:a16="http://schemas.microsoft.com/office/drawing/2014/main" id="{B8903CFE-4ED4-4EF9-A91E-0C62392AEC6D}"/>
              </a:ext>
            </a:extLst>
          </p:cNvPr>
          <p:cNvSpPr txBox="1"/>
          <p:nvPr/>
        </p:nvSpPr>
        <p:spPr>
          <a:xfrm>
            <a:off x="4797856" y="2371739"/>
            <a:ext cx="1743116" cy="369332"/>
          </a:xfrm>
          <a:prstGeom prst="rect">
            <a:avLst/>
          </a:prstGeom>
          <a:noFill/>
        </p:spPr>
        <p:txBody>
          <a:bodyPr wrap="square" rtlCol="0">
            <a:spAutoFit/>
          </a:bodyPr>
          <a:lstStyle/>
          <a:p>
            <a:r>
              <a:rPr lang="en-US" sz="1800" dirty="0"/>
              <a:t>Decision Point</a:t>
            </a:r>
          </a:p>
        </p:txBody>
      </p:sp>
      <p:cxnSp>
        <p:nvCxnSpPr>
          <p:cNvPr id="11" name="Straight Arrow Connector 10">
            <a:extLst>
              <a:ext uri="{FF2B5EF4-FFF2-40B4-BE49-F238E27FC236}">
                <a16:creationId xmlns:a16="http://schemas.microsoft.com/office/drawing/2014/main" id="{74350DAA-D335-46AA-84D9-B2482F90BE9C}"/>
              </a:ext>
            </a:extLst>
          </p:cNvPr>
          <p:cNvCxnSpPr>
            <a:cxnSpLocks/>
          </p:cNvCxnSpPr>
          <p:nvPr/>
        </p:nvCxnSpPr>
        <p:spPr>
          <a:xfrm flipH="1">
            <a:off x="9359155" y="4817876"/>
            <a:ext cx="985196" cy="159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5" descr="Screen Shot 2020-08-12 at 3.25.06 PM.png">
            <a:extLst>
              <a:ext uri="{FF2B5EF4-FFF2-40B4-BE49-F238E27FC236}">
                <a16:creationId xmlns:a16="http://schemas.microsoft.com/office/drawing/2014/main" id="{7EB5772F-6CBF-4F67-A774-C8E89E45C33F}"/>
              </a:ext>
            </a:extLst>
          </p:cNvPr>
          <p:cNvPicPr>
            <a:picLocks noChangeAspect="1"/>
          </p:cNvPicPr>
          <p:nvPr/>
        </p:nvPicPr>
        <p:blipFill>
          <a:blip r:embed="rId3"/>
          <a:stretch>
            <a:fillRect/>
          </a:stretch>
        </p:blipFill>
        <p:spPr>
          <a:xfrm>
            <a:off x="-5255" y="5927354"/>
            <a:ext cx="12195940" cy="928497"/>
          </a:xfrm>
          <a:prstGeom prst="rect">
            <a:avLst/>
          </a:prstGeom>
        </p:spPr>
      </p:pic>
      <p:pic>
        <p:nvPicPr>
          <p:cNvPr id="6" name="Picture 9" descr="Screen Shot 2020-08-13 at 1.12.12 PM.png">
            <a:extLst>
              <a:ext uri="{FF2B5EF4-FFF2-40B4-BE49-F238E27FC236}">
                <a16:creationId xmlns:a16="http://schemas.microsoft.com/office/drawing/2014/main" id="{E7BEA28F-2153-4E6B-91FC-14C0136D7C4A}"/>
              </a:ext>
            </a:extLst>
          </p:cNvPr>
          <p:cNvPicPr>
            <a:picLocks noChangeAspect="1"/>
          </p:cNvPicPr>
          <p:nvPr/>
        </p:nvPicPr>
        <p:blipFill>
          <a:blip r:embed="rId4"/>
          <a:stretch>
            <a:fillRect/>
          </a:stretch>
        </p:blipFill>
        <p:spPr>
          <a:xfrm>
            <a:off x="82112" y="5963635"/>
            <a:ext cx="1333500" cy="895350"/>
          </a:xfrm>
          <a:prstGeom prst="rect">
            <a:avLst/>
          </a:prstGeom>
        </p:spPr>
      </p:pic>
      <p:sp>
        <p:nvSpPr>
          <p:cNvPr id="12" name="Content Placeholder 2">
            <a:extLst>
              <a:ext uri="{FF2B5EF4-FFF2-40B4-BE49-F238E27FC236}">
                <a16:creationId xmlns:a16="http://schemas.microsoft.com/office/drawing/2014/main" id="{3B0DD563-9089-41E8-A394-A4DEB3056A51}"/>
              </a:ext>
            </a:extLst>
          </p:cNvPr>
          <p:cNvSpPr>
            <a:spLocks noGrp="1"/>
          </p:cNvSpPr>
          <p:nvPr>
            <p:ph idx="1"/>
          </p:nvPr>
        </p:nvSpPr>
        <p:spPr>
          <a:xfrm>
            <a:off x="838200" y="1513212"/>
            <a:ext cx="10515600" cy="4282751"/>
          </a:xfrm>
        </p:spPr>
        <p:txBody>
          <a:bodyPr/>
          <a:lstStyle/>
          <a:p>
            <a:pPr marL="0" indent="0">
              <a:buNone/>
            </a:pPr>
            <a:r>
              <a:rPr lang="en-US" dirty="0"/>
              <a:t> </a:t>
            </a:r>
          </a:p>
        </p:txBody>
      </p:sp>
      <p:sp>
        <p:nvSpPr>
          <p:cNvPr id="14" name="AutoShape 3">
            <a:extLst>
              <a:ext uri="{FF2B5EF4-FFF2-40B4-BE49-F238E27FC236}">
                <a16:creationId xmlns:a16="http://schemas.microsoft.com/office/drawing/2014/main" id="{836464F4-26F7-42B7-85E5-6955588057A6}"/>
              </a:ext>
            </a:extLst>
          </p:cNvPr>
          <p:cNvSpPr>
            <a:spLocks noChangeArrowheads="1"/>
          </p:cNvSpPr>
          <p:nvPr/>
        </p:nvSpPr>
        <p:spPr bwMode="auto">
          <a:xfrm>
            <a:off x="6063521" y="1737610"/>
            <a:ext cx="1447800" cy="1066800"/>
          </a:xfrm>
          <a:prstGeom prst="flowChartDecision">
            <a:avLst/>
          </a:prstGeom>
          <a:solidFill>
            <a:srgbClr val="DDEAF9"/>
          </a:solidFill>
          <a:ln w="9525">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latin typeface="Garamond" panose="02020404030301010803" pitchFamily="18" charset="0"/>
              </a:rPr>
              <a:t>Patient in </a:t>
            </a:r>
          </a:p>
          <a:p>
            <a:pPr algn="ctr" eaLnBrk="1" hangingPunct="1"/>
            <a:r>
              <a:rPr lang="en-US" altLang="en-US" sz="1600">
                <a:latin typeface="Garamond" panose="02020404030301010803" pitchFamily="18" charset="0"/>
              </a:rPr>
              <a:t>system?</a:t>
            </a:r>
          </a:p>
        </p:txBody>
      </p:sp>
      <p:sp>
        <p:nvSpPr>
          <p:cNvPr id="15" name="AutoShape 5">
            <a:extLst>
              <a:ext uri="{FF2B5EF4-FFF2-40B4-BE49-F238E27FC236}">
                <a16:creationId xmlns:a16="http://schemas.microsoft.com/office/drawing/2014/main" id="{EA7B0C88-7ECF-498E-AAC7-2F058D2CDB13}"/>
              </a:ext>
            </a:extLst>
          </p:cNvPr>
          <p:cNvSpPr>
            <a:spLocks noChangeArrowheads="1"/>
          </p:cNvSpPr>
          <p:nvPr/>
        </p:nvSpPr>
        <p:spPr bwMode="auto">
          <a:xfrm>
            <a:off x="4006121" y="1737610"/>
            <a:ext cx="1676400" cy="1066800"/>
          </a:xfrm>
          <a:prstGeom prst="flowChartProcess">
            <a:avLst/>
          </a:prstGeom>
          <a:solidFill>
            <a:srgbClr val="DDEAF9"/>
          </a:solidFill>
          <a:ln w="9525">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latin typeface="Garamond" panose="02020404030301010803" pitchFamily="18" charset="0"/>
              </a:rPr>
              <a:t>Staff asks name,</a:t>
            </a:r>
          </a:p>
          <a:p>
            <a:pPr algn="ctr" eaLnBrk="1" hangingPunct="1"/>
            <a:r>
              <a:rPr lang="en-US" altLang="en-US" sz="1600">
                <a:latin typeface="Garamond" panose="02020404030301010803" pitchFamily="18" charset="0"/>
              </a:rPr>
              <a:t>searches data-</a:t>
            </a:r>
          </a:p>
          <a:p>
            <a:pPr algn="ctr" eaLnBrk="1" hangingPunct="1"/>
            <a:r>
              <a:rPr lang="en-US" altLang="en-US" sz="1600">
                <a:latin typeface="Garamond" panose="02020404030301010803" pitchFamily="18" charset="0"/>
              </a:rPr>
              <a:t>base for file</a:t>
            </a:r>
          </a:p>
        </p:txBody>
      </p:sp>
      <p:sp>
        <p:nvSpPr>
          <p:cNvPr id="16" name="AutoShape 6">
            <a:extLst>
              <a:ext uri="{FF2B5EF4-FFF2-40B4-BE49-F238E27FC236}">
                <a16:creationId xmlns:a16="http://schemas.microsoft.com/office/drawing/2014/main" id="{B1AA18B9-7C77-4EDB-B2A0-BCED7F710446}"/>
              </a:ext>
            </a:extLst>
          </p:cNvPr>
          <p:cNvSpPr>
            <a:spLocks noChangeArrowheads="1"/>
          </p:cNvSpPr>
          <p:nvPr/>
        </p:nvSpPr>
        <p:spPr bwMode="auto">
          <a:xfrm>
            <a:off x="8044721" y="1813810"/>
            <a:ext cx="1219200" cy="914400"/>
          </a:xfrm>
          <a:prstGeom prst="flowChartProcess">
            <a:avLst/>
          </a:prstGeom>
          <a:solidFill>
            <a:srgbClr val="DDEAF9"/>
          </a:solidFill>
          <a:ln w="9525">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latin typeface="Garamond" panose="02020404030301010803" pitchFamily="18" charset="0"/>
              </a:rPr>
              <a:t>Staff asks</a:t>
            </a:r>
          </a:p>
          <a:p>
            <a:pPr algn="ctr" eaLnBrk="1" hangingPunct="1"/>
            <a:r>
              <a:rPr lang="en-US" altLang="en-US" sz="1600">
                <a:latin typeface="Garamond" panose="02020404030301010803" pitchFamily="18" charset="0"/>
              </a:rPr>
              <a:t>patient to </a:t>
            </a:r>
          </a:p>
          <a:p>
            <a:pPr algn="ctr" eaLnBrk="1" hangingPunct="1"/>
            <a:r>
              <a:rPr lang="en-US" altLang="en-US" sz="1600">
                <a:latin typeface="Garamond" panose="02020404030301010803" pitchFamily="18" charset="0"/>
              </a:rPr>
              <a:t>be seated</a:t>
            </a:r>
            <a:r>
              <a:rPr lang="en-US" altLang="en-US">
                <a:latin typeface="Garamond" panose="02020404030301010803" pitchFamily="18" charset="0"/>
              </a:rPr>
              <a:t> </a:t>
            </a:r>
          </a:p>
        </p:txBody>
      </p:sp>
      <p:sp>
        <p:nvSpPr>
          <p:cNvPr id="17" name="AutoShape 7">
            <a:extLst>
              <a:ext uri="{FF2B5EF4-FFF2-40B4-BE49-F238E27FC236}">
                <a16:creationId xmlns:a16="http://schemas.microsoft.com/office/drawing/2014/main" id="{C77067A9-0163-44D3-B9A1-EEBAFA7FEF06}"/>
              </a:ext>
            </a:extLst>
          </p:cNvPr>
          <p:cNvSpPr>
            <a:spLocks noChangeArrowheads="1"/>
          </p:cNvSpPr>
          <p:nvPr/>
        </p:nvSpPr>
        <p:spPr bwMode="auto">
          <a:xfrm>
            <a:off x="8120921" y="3261610"/>
            <a:ext cx="990600" cy="838200"/>
          </a:xfrm>
          <a:prstGeom prst="flowChartDelay">
            <a:avLst/>
          </a:prstGeom>
          <a:solidFill>
            <a:srgbClr val="DDEAF9"/>
          </a:solidFill>
          <a:ln w="9525">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latin typeface="Garamond" panose="02020404030301010803" pitchFamily="18" charset="0"/>
              </a:rPr>
              <a:t>Patient </a:t>
            </a:r>
          </a:p>
          <a:p>
            <a:pPr algn="ctr" eaLnBrk="1" hangingPunct="1"/>
            <a:r>
              <a:rPr lang="en-US" altLang="en-US" sz="1600">
                <a:latin typeface="Garamond" panose="02020404030301010803" pitchFamily="18" charset="0"/>
              </a:rPr>
              <a:t>waits </a:t>
            </a:r>
          </a:p>
        </p:txBody>
      </p:sp>
      <p:sp>
        <p:nvSpPr>
          <p:cNvPr id="18" name="AutoShape 8">
            <a:extLst>
              <a:ext uri="{FF2B5EF4-FFF2-40B4-BE49-F238E27FC236}">
                <a16:creationId xmlns:a16="http://schemas.microsoft.com/office/drawing/2014/main" id="{7656DCD4-FC8D-4F9F-BAF1-FE45842EA9F5}"/>
              </a:ext>
            </a:extLst>
          </p:cNvPr>
          <p:cNvSpPr>
            <a:spLocks noChangeArrowheads="1"/>
          </p:cNvSpPr>
          <p:nvPr/>
        </p:nvSpPr>
        <p:spPr bwMode="auto">
          <a:xfrm>
            <a:off x="7816121" y="4709410"/>
            <a:ext cx="1524000" cy="838200"/>
          </a:xfrm>
          <a:prstGeom prst="flowChartTerminator">
            <a:avLst/>
          </a:prstGeom>
          <a:solidFill>
            <a:srgbClr val="DDEAF9"/>
          </a:solidFill>
          <a:ln w="9525">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latin typeface="Garamond" panose="02020404030301010803" pitchFamily="18" charset="0"/>
              </a:rPr>
              <a:t>Nurse takes</a:t>
            </a:r>
          </a:p>
          <a:p>
            <a:pPr algn="ctr" eaLnBrk="1" hangingPunct="1"/>
            <a:r>
              <a:rPr lang="en-US" altLang="en-US" sz="1600">
                <a:latin typeface="Garamond" panose="02020404030301010803" pitchFamily="18" charset="0"/>
              </a:rPr>
              <a:t>patient to </a:t>
            </a:r>
          </a:p>
          <a:p>
            <a:pPr algn="ctr" eaLnBrk="1" hangingPunct="1"/>
            <a:r>
              <a:rPr lang="en-US" altLang="en-US" sz="1600">
                <a:latin typeface="Garamond" panose="02020404030301010803" pitchFamily="18" charset="0"/>
              </a:rPr>
              <a:t>exam room</a:t>
            </a:r>
          </a:p>
        </p:txBody>
      </p:sp>
      <p:sp>
        <p:nvSpPr>
          <p:cNvPr id="19" name="Line 9">
            <a:extLst>
              <a:ext uri="{FF2B5EF4-FFF2-40B4-BE49-F238E27FC236}">
                <a16:creationId xmlns:a16="http://schemas.microsoft.com/office/drawing/2014/main" id="{17417F93-6AAF-48F6-B663-CB230372FB1A}"/>
              </a:ext>
            </a:extLst>
          </p:cNvPr>
          <p:cNvSpPr>
            <a:spLocks noChangeShapeType="1"/>
          </p:cNvSpPr>
          <p:nvPr/>
        </p:nvSpPr>
        <p:spPr bwMode="auto">
          <a:xfrm>
            <a:off x="3625121" y="2271010"/>
            <a:ext cx="381000"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10">
            <a:extLst>
              <a:ext uri="{FF2B5EF4-FFF2-40B4-BE49-F238E27FC236}">
                <a16:creationId xmlns:a16="http://schemas.microsoft.com/office/drawing/2014/main" id="{EDAAE4E0-02CD-4022-886B-7C2AFA4C517F}"/>
              </a:ext>
            </a:extLst>
          </p:cNvPr>
          <p:cNvSpPr>
            <a:spLocks noChangeShapeType="1"/>
          </p:cNvSpPr>
          <p:nvPr/>
        </p:nvSpPr>
        <p:spPr bwMode="auto">
          <a:xfrm flipV="1">
            <a:off x="5682521" y="2271010"/>
            <a:ext cx="381000"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11">
            <a:extLst>
              <a:ext uri="{FF2B5EF4-FFF2-40B4-BE49-F238E27FC236}">
                <a16:creationId xmlns:a16="http://schemas.microsoft.com/office/drawing/2014/main" id="{9A40FEA5-6930-42E7-9C0F-23CEF53B31F7}"/>
              </a:ext>
            </a:extLst>
          </p:cNvPr>
          <p:cNvSpPr>
            <a:spLocks noChangeShapeType="1"/>
          </p:cNvSpPr>
          <p:nvPr/>
        </p:nvSpPr>
        <p:spPr bwMode="auto">
          <a:xfrm>
            <a:off x="8501921" y="2728210"/>
            <a:ext cx="0" cy="5334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12">
            <a:extLst>
              <a:ext uri="{FF2B5EF4-FFF2-40B4-BE49-F238E27FC236}">
                <a16:creationId xmlns:a16="http://schemas.microsoft.com/office/drawing/2014/main" id="{18FB77F3-8BCA-4857-980C-5A4E81922D21}"/>
              </a:ext>
            </a:extLst>
          </p:cNvPr>
          <p:cNvSpPr>
            <a:spLocks noChangeShapeType="1"/>
          </p:cNvSpPr>
          <p:nvPr/>
        </p:nvSpPr>
        <p:spPr bwMode="auto">
          <a:xfrm>
            <a:off x="8501921" y="4099810"/>
            <a:ext cx="0" cy="6096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13">
            <a:extLst>
              <a:ext uri="{FF2B5EF4-FFF2-40B4-BE49-F238E27FC236}">
                <a16:creationId xmlns:a16="http://schemas.microsoft.com/office/drawing/2014/main" id="{B3498E7E-CC0B-46C9-9812-1B3ABA771F7F}"/>
              </a:ext>
            </a:extLst>
          </p:cNvPr>
          <p:cNvSpPr>
            <a:spLocks noChangeShapeType="1"/>
          </p:cNvSpPr>
          <p:nvPr/>
        </p:nvSpPr>
        <p:spPr bwMode="auto">
          <a:xfrm flipV="1">
            <a:off x="5225321" y="2588510"/>
            <a:ext cx="1295400" cy="914400"/>
          </a:xfrm>
          <a:prstGeom prst="line">
            <a:avLst/>
          </a:prstGeom>
          <a:noFill/>
          <a:ln w="9525">
            <a:solidFill>
              <a:schemeClr val="bg1">
                <a:lumMod val="65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Arial" charset="0"/>
            </a:endParaRPr>
          </a:p>
        </p:txBody>
      </p:sp>
      <p:sp>
        <p:nvSpPr>
          <p:cNvPr id="24" name="Line 16">
            <a:extLst>
              <a:ext uri="{FF2B5EF4-FFF2-40B4-BE49-F238E27FC236}">
                <a16:creationId xmlns:a16="http://schemas.microsoft.com/office/drawing/2014/main" id="{06DCB724-0327-4F66-9533-2A96C2B2637A}"/>
              </a:ext>
            </a:extLst>
          </p:cNvPr>
          <p:cNvSpPr>
            <a:spLocks noChangeShapeType="1"/>
          </p:cNvSpPr>
          <p:nvPr/>
        </p:nvSpPr>
        <p:spPr bwMode="auto">
          <a:xfrm>
            <a:off x="7511321" y="2271010"/>
            <a:ext cx="533400"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Text Box 17">
            <a:extLst>
              <a:ext uri="{FF2B5EF4-FFF2-40B4-BE49-F238E27FC236}">
                <a16:creationId xmlns:a16="http://schemas.microsoft.com/office/drawing/2014/main" id="{C63C5F1D-2FB0-492C-A0CE-E70507B6013A}"/>
              </a:ext>
            </a:extLst>
          </p:cNvPr>
          <p:cNvSpPr txBox="1">
            <a:spLocks noChangeArrowheads="1"/>
          </p:cNvSpPr>
          <p:nvPr/>
        </p:nvSpPr>
        <p:spPr bwMode="auto">
          <a:xfrm>
            <a:off x="7435121" y="1901123"/>
            <a:ext cx="476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latin typeface="Garamond" panose="02020404030301010803" pitchFamily="18" charset="0"/>
              </a:rPr>
              <a:t>Yes</a:t>
            </a:r>
          </a:p>
        </p:txBody>
      </p:sp>
      <p:sp>
        <p:nvSpPr>
          <p:cNvPr id="26" name="Text Box 18">
            <a:extLst>
              <a:ext uri="{FF2B5EF4-FFF2-40B4-BE49-F238E27FC236}">
                <a16:creationId xmlns:a16="http://schemas.microsoft.com/office/drawing/2014/main" id="{E8CEAC07-4894-4B77-99CC-930AFDBABE75}"/>
              </a:ext>
            </a:extLst>
          </p:cNvPr>
          <p:cNvSpPr txBox="1">
            <a:spLocks noChangeArrowheads="1"/>
          </p:cNvSpPr>
          <p:nvPr/>
        </p:nvSpPr>
        <p:spPr bwMode="auto">
          <a:xfrm>
            <a:off x="6428646" y="2875848"/>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latin typeface="Garamond" panose="02020404030301010803" pitchFamily="18" charset="0"/>
              </a:rPr>
              <a:t>No</a:t>
            </a:r>
          </a:p>
        </p:txBody>
      </p:sp>
      <p:sp>
        <p:nvSpPr>
          <p:cNvPr id="28" name="AutoShape 5">
            <a:extLst>
              <a:ext uri="{FF2B5EF4-FFF2-40B4-BE49-F238E27FC236}">
                <a16:creationId xmlns:a16="http://schemas.microsoft.com/office/drawing/2014/main" id="{58E89AE0-5659-404B-AFB8-B1AAF9E7FF62}"/>
              </a:ext>
            </a:extLst>
          </p:cNvPr>
          <p:cNvSpPr>
            <a:spLocks noChangeArrowheads="1"/>
          </p:cNvSpPr>
          <p:nvPr/>
        </p:nvSpPr>
        <p:spPr bwMode="auto">
          <a:xfrm>
            <a:off x="4920521" y="3490210"/>
            <a:ext cx="1524000" cy="1143000"/>
          </a:xfrm>
          <a:prstGeom prst="flowChartProcess">
            <a:avLst/>
          </a:prstGeom>
          <a:solidFill>
            <a:srgbClr val="DDEAF9"/>
          </a:solidFill>
          <a:ln w="9525">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latin typeface="Garamond" panose="02020404030301010803" pitchFamily="18" charset="0"/>
              </a:rPr>
              <a:t>Staff asks</a:t>
            </a:r>
          </a:p>
          <a:p>
            <a:pPr algn="ctr" eaLnBrk="1" hangingPunct="1"/>
            <a:r>
              <a:rPr lang="en-US" altLang="en-US" sz="1600">
                <a:latin typeface="Garamond" panose="02020404030301010803" pitchFamily="18" charset="0"/>
              </a:rPr>
              <a:t> patient to </a:t>
            </a:r>
          </a:p>
          <a:p>
            <a:pPr algn="ctr" eaLnBrk="1" hangingPunct="1"/>
            <a:r>
              <a:rPr lang="en-US" altLang="en-US" sz="1600">
                <a:latin typeface="Garamond" panose="02020404030301010803" pitchFamily="18" charset="0"/>
              </a:rPr>
              <a:t>provide </a:t>
            </a:r>
          </a:p>
          <a:p>
            <a:pPr algn="ctr" eaLnBrk="1" hangingPunct="1"/>
            <a:r>
              <a:rPr lang="en-US" altLang="en-US" sz="1600">
                <a:latin typeface="Garamond" panose="02020404030301010803" pitchFamily="18" charset="0"/>
              </a:rPr>
              <a:t>information</a:t>
            </a:r>
          </a:p>
        </p:txBody>
      </p:sp>
      <p:cxnSp>
        <p:nvCxnSpPr>
          <p:cNvPr id="29" name="Straight Connector 28">
            <a:extLst>
              <a:ext uri="{FF2B5EF4-FFF2-40B4-BE49-F238E27FC236}">
                <a16:creationId xmlns:a16="http://schemas.microsoft.com/office/drawing/2014/main" id="{3F66B01D-B5A8-4878-BD24-39D0EA8A072F}"/>
              </a:ext>
            </a:extLst>
          </p:cNvPr>
          <p:cNvCxnSpPr>
            <a:stCxn id="14" idx="2"/>
          </p:cNvCxnSpPr>
          <p:nvPr/>
        </p:nvCxnSpPr>
        <p:spPr>
          <a:xfrm>
            <a:off x="6787421" y="2804410"/>
            <a:ext cx="0" cy="125730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30" name="Straight Arrow Connector 29">
            <a:extLst>
              <a:ext uri="{FF2B5EF4-FFF2-40B4-BE49-F238E27FC236}">
                <a16:creationId xmlns:a16="http://schemas.microsoft.com/office/drawing/2014/main" id="{77B90A87-3D03-4F19-93D2-DAD594C8404C}"/>
              </a:ext>
            </a:extLst>
          </p:cNvPr>
          <p:cNvCxnSpPr>
            <a:endCxn id="28" idx="3"/>
          </p:cNvCxnSpPr>
          <p:nvPr/>
        </p:nvCxnSpPr>
        <p:spPr>
          <a:xfrm flipH="1">
            <a:off x="6444521" y="4061710"/>
            <a:ext cx="342900" cy="0"/>
          </a:xfrm>
          <a:prstGeom prst="straightConnector1">
            <a:avLst/>
          </a:prstGeom>
          <a:ln>
            <a:solidFill>
              <a:schemeClr val="bg1">
                <a:lumMod val="85000"/>
              </a:schemeClr>
            </a:solidFill>
            <a:tailEnd type="arrow"/>
          </a:ln>
        </p:spPr>
        <p:style>
          <a:lnRef idx="1">
            <a:schemeClr val="accent3"/>
          </a:lnRef>
          <a:fillRef idx="0">
            <a:schemeClr val="accent3"/>
          </a:fillRef>
          <a:effectRef idx="0">
            <a:schemeClr val="accent3"/>
          </a:effectRef>
          <a:fontRef idx="minor">
            <a:schemeClr val="tx1"/>
          </a:fontRef>
        </p:style>
      </p:cxnSp>
      <p:sp>
        <p:nvSpPr>
          <p:cNvPr id="33" name="TextBox 32">
            <a:extLst>
              <a:ext uri="{FF2B5EF4-FFF2-40B4-BE49-F238E27FC236}">
                <a16:creationId xmlns:a16="http://schemas.microsoft.com/office/drawing/2014/main" id="{43D6F9A7-6680-48C6-9876-731A4429E284}"/>
              </a:ext>
            </a:extLst>
          </p:cNvPr>
          <p:cNvSpPr txBox="1"/>
          <p:nvPr/>
        </p:nvSpPr>
        <p:spPr>
          <a:xfrm>
            <a:off x="7361554" y="1274164"/>
            <a:ext cx="2206325" cy="369332"/>
          </a:xfrm>
          <a:prstGeom prst="rect">
            <a:avLst/>
          </a:prstGeom>
          <a:noFill/>
        </p:spPr>
        <p:txBody>
          <a:bodyPr wrap="square" rtlCol="0">
            <a:spAutoFit/>
          </a:bodyPr>
          <a:lstStyle/>
          <a:p>
            <a:r>
              <a:rPr lang="en-US" dirty="0"/>
              <a:t>Decision point</a:t>
            </a:r>
          </a:p>
        </p:txBody>
      </p:sp>
      <p:cxnSp>
        <p:nvCxnSpPr>
          <p:cNvPr id="35" name="Straight Arrow Connector 34">
            <a:extLst>
              <a:ext uri="{FF2B5EF4-FFF2-40B4-BE49-F238E27FC236}">
                <a16:creationId xmlns:a16="http://schemas.microsoft.com/office/drawing/2014/main" id="{458BFF6F-7A1F-4703-8199-779612059D71}"/>
              </a:ext>
            </a:extLst>
          </p:cNvPr>
          <p:cNvCxnSpPr/>
          <p:nvPr/>
        </p:nvCxnSpPr>
        <p:spPr>
          <a:xfrm flipH="1">
            <a:off x="7030387" y="1427427"/>
            <a:ext cx="243006" cy="411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AutoShape 8">
            <a:extLst>
              <a:ext uri="{FF2B5EF4-FFF2-40B4-BE49-F238E27FC236}">
                <a16:creationId xmlns:a16="http://schemas.microsoft.com/office/drawing/2014/main" id="{5DFFF93B-25A6-4636-AD69-D90934F94FEE}"/>
              </a:ext>
            </a:extLst>
          </p:cNvPr>
          <p:cNvSpPr>
            <a:spLocks noChangeArrowheads="1"/>
          </p:cNvSpPr>
          <p:nvPr/>
        </p:nvSpPr>
        <p:spPr bwMode="auto">
          <a:xfrm>
            <a:off x="2089956" y="1890010"/>
            <a:ext cx="1524000" cy="838200"/>
          </a:xfrm>
          <a:prstGeom prst="flowChartTerminator">
            <a:avLst/>
          </a:prstGeom>
          <a:solidFill>
            <a:srgbClr val="DDEAF9"/>
          </a:solidFill>
          <a:ln w="9525">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dirty="0">
                <a:latin typeface="Garamond" panose="02020404030301010803" pitchFamily="18" charset="0"/>
              </a:rPr>
              <a:t>Patient arrives at</a:t>
            </a:r>
          </a:p>
          <a:p>
            <a:pPr algn="ctr" eaLnBrk="1" hangingPunct="1"/>
            <a:r>
              <a:rPr lang="en-US" altLang="en-US" sz="1600" dirty="0">
                <a:latin typeface="Garamond" panose="02020404030301010803" pitchFamily="18" charset="0"/>
              </a:rPr>
              <a:t> front desk</a:t>
            </a:r>
          </a:p>
        </p:txBody>
      </p:sp>
      <p:sp>
        <p:nvSpPr>
          <p:cNvPr id="31" name="TextBox 30">
            <a:extLst>
              <a:ext uri="{FF2B5EF4-FFF2-40B4-BE49-F238E27FC236}">
                <a16:creationId xmlns:a16="http://schemas.microsoft.com/office/drawing/2014/main" id="{2BF941FE-9550-48DE-8DF1-66296A41A71E}"/>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14</a:t>
            </a:r>
          </a:p>
        </p:txBody>
      </p:sp>
    </p:spTree>
    <p:custDataLst>
      <p:tags r:id="rId1"/>
    </p:custDataLst>
    <p:extLst>
      <p:ext uri="{BB962C8B-B14F-4D97-AF65-F5344CB8AC3E}">
        <p14:creationId xmlns:p14="http://schemas.microsoft.com/office/powerpoint/2010/main" val="89505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20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0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26"/>
          <p:cNvSpPr txBox="1">
            <a:spLocks noGrp="1"/>
          </p:cNvSpPr>
          <p:nvPr>
            <p:ph type="title"/>
          </p:nvPr>
        </p:nvSpPr>
        <p:spPr>
          <a:xfrm>
            <a:off x="2152650" y="503836"/>
            <a:ext cx="7886700" cy="5582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Garamond"/>
              <a:buNone/>
            </a:pPr>
            <a:r>
              <a:rPr lang="en-US"/>
              <a:t>Spaghetti Map</a:t>
            </a:r>
            <a:endParaRPr/>
          </a:p>
        </p:txBody>
      </p:sp>
      <p:sp>
        <p:nvSpPr>
          <p:cNvPr id="260" name="Google Shape;260;p26"/>
          <p:cNvSpPr txBox="1">
            <a:spLocks noGrp="1"/>
          </p:cNvSpPr>
          <p:nvPr>
            <p:ph idx="1"/>
          </p:nvPr>
        </p:nvSpPr>
        <p:spPr>
          <a:xfrm>
            <a:off x="668065" y="1650328"/>
            <a:ext cx="10960974" cy="2861712"/>
          </a:xfrm>
          <a:prstGeom prst="rect">
            <a:avLst/>
          </a:prstGeom>
          <a:noFill/>
          <a:ln>
            <a:noFill/>
          </a:ln>
        </p:spPr>
        <p:txBody>
          <a:bodyPr spcFirstLastPara="1" wrap="square" lIns="91425" tIns="45700" rIns="91425" bIns="45700" anchor="t" anchorCtr="0">
            <a:normAutofit/>
          </a:bodyPr>
          <a:lstStyle/>
          <a:p>
            <a:pPr marL="171450" lvl="0" indent="-177800" algn="l" rtl="0">
              <a:lnSpc>
                <a:spcPct val="90000"/>
              </a:lnSpc>
              <a:spcBef>
                <a:spcPts val="0"/>
              </a:spcBef>
              <a:spcAft>
                <a:spcPts val="0"/>
              </a:spcAft>
              <a:buSzPts val="2800"/>
              <a:buChar char="•"/>
            </a:pPr>
            <a:r>
              <a:rPr lang="en-US" dirty="0"/>
              <a:t>Think of the Spaghetti Map as a more graphic flow chart</a:t>
            </a:r>
            <a:endParaRPr dirty="0"/>
          </a:p>
          <a:p>
            <a:pPr marL="171450" lvl="0" indent="-177800" algn="l" rtl="0">
              <a:lnSpc>
                <a:spcPct val="90000"/>
              </a:lnSpc>
              <a:spcBef>
                <a:spcPts val="750"/>
              </a:spcBef>
              <a:spcAft>
                <a:spcPts val="0"/>
              </a:spcAft>
              <a:buSzPts val="2800"/>
              <a:buChar char="•"/>
            </a:pPr>
            <a:r>
              <a:rPr lang="en-US" dirty="0"/>
              <a:t>This is another way of looking at the flow of work in a process</a:t>
            </a:r>
          </a:p>
          <a:p>
            <a:pPr marL="171450" lvl="0" indent="-177800" algn="l" rtl="0">
              <a:lnSpc>
                <a:spcPct val="90000"/>
              </a:lnSpc>
              <a:spcBef>
                <a:spcPts val="750"/>
              </a:spcBef>
              <a:spcAft>
                <a:spcPts val="0"/>
              </a:spcAft>
              <a:buSzPts val="2800"/>
              <a:buChar char="•"/>
            </a:pPr>
            <a:r>
              <a:rPr lang="en-US" dirty="0"/>
              <a:t>It tells a story without words</a:t>
            </a:r>
          </a:p>
          <a:p>
            <a:pPr indent="-177800">
              <a:buSzPts val="2800"/>
            </a:pPr>
            <a:r>
              <a:rPr lang="en-US" dirty="0"/>
              <a:t>Check out this video titled “</a:t>
            </a:r>
            <a:r>
              <a:rPr lang="en-US" dirty="0">
                <a:hlinkClick r:id="rId4"/>
              </a:rPr>
              <a:t>Lean Spaghetti Diagramming Case Study of Hospital Lab</a:t>
            </a:r>
            <a:r>
              <a:rPr lang="en-US" dirty="0"/>
              <a:t>” on YouTube.</a:t>
            </a:r>
          </a:p>
          <a:p>
            <a:pPr marL="171450" lvl="0" indent="-177800" algn="l" rtl="0">
              <a:lnSpc>
                <a:spcPct val="90000"/>
              </a:lnSpc>
              <a:spcBef>
                <a:spcPts val="750"/>
              </a:spcBef>
              <a:spcAft>
                <a:spcPts val="0"/>
              </a:spcAft>
              <a:buSzPts val="2800"/>
              <a:buChar char="•"/>
            </a:pPr>
            <a:endParaRPr dirty="0"/>
          </a:p>
          <a:p>
            <a:pPr marL="171450" lvl="0" indent="0" algn="l" rtl="0">
              <a:lnSpc>
                <a:spcPct val="90000"/>
              </a:lnSpc>
              <a:spcBef>
                <a:spcPts val="750"/>
              </a:spcBef>
              <a:spcAft>
                <a:spcPts val="0"/>
              </a:spcAft>
              <a:buSzPts val="2800"/>
              <a:buNone/>
            </a:pPr>
            <a:endParaRPr dirty="0"/>
          </a:p>
        </p:txBody>
      </p:sp>
      <p:pic>
        <p:nvPicPr>
          <p:cNvPr id="2" name="Picture 2" descr="Screen Shot 2020-08-12 at 3.25.06 PM.png">
            <a:extLst>
              <a:ext uri="{FF2B5EF4-FFF2-40B4-BE49-F238E27FC236}">
                <a16:creationId xmlns:a16="http://schemas.microsoft.com/office/drawing/2014/main" id="{EDC104D9-1D2C-4DF2-AA03-9D1CF77D1151}"/>
              </a:ext>
            </a:extLst>
          </p:cNvPr>
          <p:cNvPicPr>
            <a:picLocks noChangeAspect="1"/>
          </p:cNvPicPr>
          <p:nvPr/>
        </p:nvPicPr>
        <p:blipFill>
          <a:blip r:embed="rId5"/>
          <a:stretch>
            <a:fillRect/>
          </a:stretch>
        </p:blipFill>
        <p:spPr>
          <a:xfrm>
            <a:off x="-5255" y="5927354"/>
            <a:ext cx="12189371" cy="928498"/>
          </a:xfrm>
          <a:prstGeom prst="rect">
            <a:avLst/>
          </a:prstGeom>
        </p:spPr>
      </p:pic>
      <p:pic>
        <p:nvPicPr>
          <p:cNvPr id="3" name="Picture 3" descr="Screen Shot 2020-08-13 at 1.12.55 PM.png">
            <a:extLst>
              <a:ext uri="{FF2B5EF4-FFF2-40B4-BE49-F238E27FC236}">
                <a16:creationId xmlns:a16="http://schemas.microsoft.com/office/drawing/2014/main" id="{FCAD1E12-FD46-44C7-9F72-E43C3A7D2E75}"/>
              </a:ext>
            </a:extLst>
          </p:cNvPr>
          <p:cNvPicPr>
            <a:picLocks noChangeAspect="1"/>
          </p:cNvPicPr>
          <p:nvPr/>
        </p:nvPicPr>
        <p:blipFill>
          <a:blip r:embed="rId6"/>
          <a:stretch>
            <a:fillRect/>
          </a:stretch>
        </p:blipFill>
        <p:spPr>
          <a:xfrm>
            <a:off x="221374" y="5969547"/>
            <a:ext cx="1028700" cy="857250"/>
          </a:xfrm>
          <a:prstGeom prst="rect">
            <a:avLst/>
          </a:prstGeom>
        </p:spPr>
      </p:pic>
      <p:sp>
        <p:nvSpPr>
          <p:cNvPr id="4" name="TextBox 3">
            <a:extLst>
              <a:ext uri="{FF2B5EF4-FFF2-40B4-BE49-F238E27FC236}">
                <a16:creationId xmlns:a16="http://schemas.microsoft.com/office/drawing/2014/main" id="{B93E24F0-67FE-4A03-88F0-2A8D6E9AF2CE}"/>
              </a:ext>
            </a:extLst>
          </p:cNvPr>
          <p:cNvSpPr txBox="1"/>
          <p:nvPr/>
        </p:nvSpPr>
        <p:spPr>
          <a:xfrm>
            <a:off x="5076755" y="5035031"/>
            <a:ext cx="2143593" cy="369332"/>
          </a:xfrm>
          <a:prstGeom prst="rect">
            <a:avLst/>
          </a:prstGeom>
          <a:solidFill>
            <a:schemeClr val="accent1">
              <a:lumMod val="40000"/>
              <a:lumOff val="60000"/>
            </a:schemeClr>
          </a:solidFill>
        </p:spPr>
        <p:txBody>
          <a:bodyPr wrap="square" rtlCol="0">
            <a:spAutoFit/>
          </a:bodyPr>
          <a:lstStyle/>
          <a:p>
            <a:pPr algn="ctr"/>
            <a:r>
              <a:rPr lang="en-US" dirty="0">
                <a:latin typeface="Garamond" panose="02020404030301010803" pitchFamily="18" charset="0"/>
                <a:hlinkClick r:id="rId7" action="ppaction://hlinksldjump"/>
              </a:rPr>
              <a:t>Continue</a:t>
            </a:r>
            <a:endParaRPr lang="en-US" dirty="0">
              <a:latin typeface="Garamond" panose="02020404030301010803" pitchFamily="18" charset="0"/>
            </a:endParaRPr>
          </a:p>
        </p:txBody>
      </p:sp>
      <p:sp>
        <p:nvSpPr>
          <p:cNvPr id="7" name="TextBox 6">
            <a:extLst>
              <a:ext uri="{FF2B5EF4-FFF2-40B4-BE49-F238E27FC236}">
                <a16:creationId xmlns:a16="http://schemas.microsoft.com/office/drawing/2014/main" id="{30AC6BEF-7A7A-4B8C-92CA-F50A157A3B45}"/>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15</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8698-5420-4CC1-AFD6-B2F6855A1E66}"/>
              </a:ext>
            </a:extLst>
          </p:cNvPr>
          <p:cNvSpPr>
            <a:spLocks noGrp="1"/>
          </p:cNvSpPr>
          <p:nvPr>
            <p:ph type="title"/>
          </p:nvPr>
        </p:nvSpPr>
        <p:spPr/>
        <p:txBody>
          <a:bodyPr/>
          <a:lstStyle/>
          <a:p>
            <a:r>
              <a:rPr lang="en-US" dirty="0"/>
              <a:t>Spaghetti Map</a:t>
            </a:r>
          </a:p>
        </p:txBody>
      </p:sp>
      <p:pic>
        <p:nvPicPr>
          <p:cNvPr id="4" name="Content Placeholder 3">
            <a:extLst>
              <a:ext uri="{FF2B5EF4-FFF2-40B4-BE49-F238E27FC236}">
                <a16:creationId xmlns:a16="http://schemas.microsoft.com/office/drawing/2014/main" id="{12ED6CE6-9079-473A-89C3-74F3928E6246}"/>
              </a:ext>
            </a:extLst>
          </p:cNvPr>
          <p:cNvPicPr>
            <a:picLocks noGrp="1" noChangeAspect="1"/>
          </p:cNvPicPr>
          <p:nvPr>
            <p:ph idx="1"/>
          </p:nvPr>
        </p:nvPicPr>
        <p:blipFill>
          <a:blip r:embed="rId3"/>
          <a:stretch>
            <a:fillRect/>
          </a:stretch>
        </p:blipFill>
        <p:spPr>
          <a:xfrm>
            <a:off x="3412761" y="1482908"/>
            <a:ext cx="5366478" cy="4283075"/>
          </a:xfrm>
          <a:prstGeom prst="rect">
            <a:avLst/>
          </a:prstGeom>
        </p:spPr>
      </p:pic>
      <p:sp>
        <p:nvSpPr>
          <p:cNvPr id="5" name="TextBox 4">
            <a:extLst>
              <a:ext uri="{FF2B5EF4-FFF2-40B4-BE49-F238E27FC236}">
                <a16:creationId xmlns:a16="http://schemas.microsoft.com/office/drawing/2014/main" id="{D8131CE8-3DB0-47E1-A407-19F09FCE2CEE}"/>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16</a:t>
            </a:r>
          </a:p>
        </p:txBody>
      </p:sp>
    </p:spTree>
    <p:custDataLst>
      <p:tags r:id="rId1"/>
    </p:custDataLst>
    <p:extLst>
      <p:ext uri="{BB962C8B-B14F-4D97-AF65-F5344CB8AC3E}">
        <p14:creationId xmlns:p14="http://schemas.microsoft.com/office/powerpoint/2010/main" val="1809530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B9DA-9306-4D7C-BFED-953F48CB7ADB}"/>
              </a:ext>
            </a:extLst>
          </p:cNvPr>
          <p:cNvSpPr>
            <a:spLocks noGrp="1"/>
          </p:cNvSpPr>
          <p:nvPr>
            <p:ph type="title"/>
          </p:nvPr>
        </p:nvSpPr>
        <p:spPr>
          <a:xfrm>
            <a:off x="2202346" y="596349"/>
            <a:ext cx="7886700" cy="775251"/>
          </a:xfrm>
        </p:spPr>
        <p:txBody>
          <a:bodyPr>
            <a:normAutofit fontScale="90000"/>
          </a:bodyPr>
          <a:lstStyle/>
          <a:p>
            <a:r>
              <a:rPr lang="en-US" dirty="0"/>
              <a:t>Checklist Example</a:t>
            </a:r>
            <a:br>
              <a:rPr lang="en-US" dirty="0">
                <a:solidFill>
                  <a:srgbClr val="FF00FF"/>
                </a:solidFill>
              </a:rPr>
            </a:br>
            <a:r>
              <a:rPr lang="en-US" dirty="0"/>
              <a:t>Reasons for “No-Shows”</a:t>
            </a:r>
          </a:p>
        </p:txBody>
      </p:sp>
      <p:graphicFrame>
        <p:nvGraphicFramePr>
          <p:cNvPr id="3" name="Table 2">
            <a:extLst>
              <a:ext uri="{FF2B5EF4-FFF2-40B4-BE49-F238E27FC236}">
                <a16:creationId xmlns:a16="http://schemas.microsoft.com/office/drawing/2014/main" id="{6AA47D08-887E-4060-93F1-3FD54B7A6E4A}"/>
              </a:ext>
            </a:extLst>
          </p:cNvPr>
          <p:cNvGraphicFramePr>
            <a:graphicFrameLocks noGrp="1"/>
          </p:cNvGraphicFramePr>
          <p:nvPr>
            <p:extLst>
              <p:ext uri="{D42A27DB-BD31-4B8C-83A1-F6EECF244321}">
                <p14:modId xmlns:p14="http://schemas.microsoft.com/office/powerpoint/2010/main" val="3108498807"/>
              </p:ext>
            </p:extLst>
          </p:nvPr>
        </p:nvGraphicFramePr>
        <p:xfrm>
          <a:off x="1452142" y="1456040"/>
          <a:ext cx="9217912" cy="4414338"/>
        </p:xfrm>
        <a:graphic>
          <a:graphicData uri="http://schemas.openxmlformats.org/drawingml/2006/table">
            <a:tbl>
              <a:tblPr>
                <a:tableStyleId>{5C22544A-7EE6-4342-B048-85BDC9FD1C3A}</a:tableStyleId>
              </a:tblPr>
              <a:tblGrid>
                <a:gridCol w="3113211">
                  <a:extLst>
                    <a:ext uri="{9D8B030D-6E8A-4147-A177-3AD203B41FA5}">
                      <a16:colId xmlns:a16="http://schemas.microsoft.com/office/drawing/2014/main" val="3290016063"/>
                    </a:ext>
                  </a:extLst>
                </a:gridCol>
                <a:gridCol w="1005307">
                  <a:extLst>
                    <a:ext uri="{9D8B030D-6E8A-4147-A177-3AD203B41FA5}">
                      <a16:colId xmlns:a16="http://schemas.microsoft.com/office/drawing/2014/main" val="2601411854"/>
                    </a:ext>
                  </a:extLst>
                </a:gridCol>
                <a:gridCol w="929787">
                  <a:extLst>
                    <a:ext uri="{9D8B030D-6E8A-4147-A177-3AD203B41FA5}">
                      <a16:colId xmlns:a16="http://schemas.microsoft.com/office/drawing/2014/main" val="3617579736"/>
                    </a:ext>
                  </a:extLst>
                </a:gridCol>
                <a:gridCol w="1404794">
                  <a:extLst>
                    <a:ext uri="{9D8B030D-6E8A-4147-A177-3AD203B41FA5}">
                      <a16:colId xmlns:a16="http://schemas.microsoft.com/office/drawing/2014/main" val="1545778056"/>
                    </a:ext>
                  </a:extLst>
                </a:gridCol>
                <a:gridCol w="1102567">
                  <a:extLst>
                    <a:ext uri="{9D8B030D-6E8A-4147-A177-3AD203B41FA5}">
                      <a16:colId xmlns:a16="http://schemas.microsoft.com/office/drawing/2014/main" val="1772095531"/>
                    </a:ext>
                  </a:extLst>
                </a:gridCol>
                <a:gridCol w="794744">
                  <a:extLst>
                    <a:ext uri="{9D8B030D-6E8A-4147-A177-3AD203B41FA5}">
                      <a16:colId xmlns:a16="http://schemas.microsoft.com/office/drawing/2014/main" val="2674628941"/>
                    </a:ext>
                  </a:extLst>
                </a:gridCol>
                <a:gridCol w="867502">
                  <a:extLst>
                    <a:ext uri="{9D8B030D-6E8A-4147-A177-3AD203B41FA5}">
                      <a16:colId xmlns:a16="http://schemas.microsoft.com/office/drawing/2014/main" val="689640171"/>
                    </a:ext>
                  </a:extLst>
                </a:gridCol>
              </a:tblGrid>
              <a:tr h="382667">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Monday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Tuesday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Wednesday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Thursday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Friday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Total</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6279602"/>
                  </a:ext>
                </a:extLst>
              </a:tr>
              <a:tr h="382667">
                <a:tc>
                  <a:txBody>
                    <a:bodyPr/>
                    <a:lstStyle/>
                    <a:p>
                      <a:pPr algn="l" fontAlgn="b"/>
                      <a:r>
                        <a:rPr lang="en-US" sz="1800" u="none" strike="noStrike" dirty="0">
                          <a:effectLst/>
                        </a:rPr>
                        <a:t>No transportation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1263943"/>
                  </a:ext>
                </a:extLst>
              </a:tr>
              <a:tr h="382667">
                <a:tc>
                  <a:txBody>
                    <a:bodyPr/>
                    <a:lstStyle/>
                    <a:p>
                      <a:pPr algn="l" fontAlgn="b"/>
                      <a:r>
                        <a:rPr lang="en-US" sz="1800" u="none" strike="noStrike" dirty="0">
                          <a:effectLst/>
                        </a:rPr>
                        <a:t>No child care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7862745"/>
                  </a:ext>
                </a:extLst>
              </a:tr>
              <a:tr h="382667">
                <a:tc>
                  <a:txBody>
                    <a:bodyPr/>
                    <a:lstStyle/>
                    <a:p>
                      <a:pPr algn="l" fontAlgn="b"/>
                      <a:r>
                        <a:rPr lang="en-US" sz="1800" u="none" strike="noStrike" dirty="0">
                          <a:effectLst/>
                        </a:rPr>
                        <a:t>Bad </a:t>
                      </a:r>
                      <a:r>
                        <a:rPr lang="en-US" sz="1800" u="none" strike="noStrike">
                          <a:effectLst/>
                        </a:rPr>
                        <a:t>weather</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6545416"/>
                  </a:ext>
                </a:extLst>
              </a:tr>
              <a:tr h="382667">
                <a:tc>
                  <a:txBody>
                    <a:bodyPr/>
                    <a:lstStyle/>
                    <a:p>
                      <a:pPr algn="l" fontAlgn="b"/>
                      <a:r>
                        <a:rPr lang="en-US" sz="1800" u="none" strike="noStrike" dirty="0">
                          <a:effectLst/>
                        </a:rPr>
                        <a:t>No fare money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3393392"/>
                  </a:ext>
                </a:extLst>
              </a:tr>
              <a:tr h="587668">
                <a:tc>
                  <a:txBody>
                    <a:bodyPr/>
                    <a:lstStyle/>
                    <a:p>
                      <a:pPr algn="l" fontAlgn="b"/>
                      <a:r>
                        <a:rPr lang="en-US" sz="1800" u="none" strike="noStrike" dirty="0">
                          <a:effectLst/>
                        </a:rPr>
                        <a:t>Could not miss time from work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1234653"/>
                  </a:ext>
                </a:extLst>
              </a:tr>
              <a:tr h="382667">
                <a:tc>
                  <a:txBody>
                    <a:bodyPr/>
                    <a:lstStyle/>
                    <a:p>
                      <a:pPr algn="l" fontAlgn="b"/>
                      <a:r>
                        <a:rPr lang="en-US" sz="1800" u="none" strike="noStrike" dirty="0">
                          <a:effectLst/>
                        </a:rPr>
                        <a:t>Other priority that day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1697902"/>
                  </a:ext>
                </a:extLst>
              </a:tr>
              <a:tr h="382667">
                <a:tc>
                  <a:txBody>
                    <a:bodyPr/>
                    <a:lstStyle/>
                    <a:p>
                      <a:pPr algn="l" fontAlgn="b"/>
                      <a:r>
                        <a:rPr lang="en-US" sz="1800" u="none" strike="noStrike" dirty="0">
                          <a:effectLst/>
                        </a:rPr>
                        <a:t>Forgot</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3974080"/>
                  </a:ext>
                </a:extLst>
              </a:tr>
              <a:tr h="382667">
                <a:tc>
                  <a:txBody>
                    <a:bodyPr/>
                    <a:lstStyle/>
                    <a:p>
                      <a:pPr algn="l" fontAlgn="b"/>
                      <a:r>
                        <a:rPr lang="en-US" sz="1800" u="none" strike="noStrike" dirty="0">
                          <a:effectLst/>
                        </a:rPr>
                        <a:t>Feeling good; no need to go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6720804"/>
                  </a:ext>
                </a:extLst>
              </a:tr>
              <a:tr h="382667">
                <a:tc>
                  <a:txBody>
                    <a:bodyPr/>
                    <a:lstStyle/>
                    <a:p>
                      <a:pPr algn="l" fontAlgn="b"/>
                      <a:r>
                        <a:rPr lang="en-US" sz="1800" u="none" strike="noStrike" dirty="0">
                          <a:effectLst/>
                        </a:rPr>
                        <a:t>Other; list below</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1522908"/>
                  </a:ext>
                </a:extLst>
              </a:tr>
              <a:tr h="382667">
                <a:tc>
                  <a:txBody>
                    <a:bodyPr/>
                    <a:lstStyle/>
                    <a:p>
                      <a:pPr algn="r" fontAlgn="b"/>
                      <a:r>
                        <a:rPr lang="en-US" sz="1800" u="none" strike="noStrike" dirty="0">
                          <a:effectLst/>
                        </a:rPr>
                        <a:t>too sick to come in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6385694"/>
                  </a:ext>
                </a:extLst>
              </a:tr>
            </a:tbl>
          </a:graphicData>
        </a:graphic>
      </p:graphicFrame>
      <p:sp>
        <p:nvSpPr>
          <p:cNvPr id="6" name="TextBox 5">
            <a:extLst>
              <a:ext uri="{FF2B5EF4-FFF2-40B4-BE49-F238E27FC236}">
                <a16:creationId xmlns:a16="http://schemas.microsoft.com/office/drawing/2014/main" id="{D9DB4C74-8872-4E12-A8F4-5E5C3144D073}"/>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17</a:t>
            </a:r>
          </a:p>
        </p:txBody>
      </p:sp>
    </p:spTree>
    <p:custDataLst>
      <p:tags r:id="rId1"/>
    </p:custDataLst>
    <p:extLst>
      <p:ext uri="{BB962C8B-B14F-4D97-AF65-F5344CB8AC3E}">
        <p14:creationId xmlns:p14="http://schemas.microsoft.com/office/powerpoint/2010/main" val="946787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1541-0CBA-45C2-981C-D422ACC03DB6}"/>
              </a:ext>
            </a:extLst>
          </p:cNvPr>
          <p:cNvSpPr>
            <a:spLocks noGrp="1"/>
          </p:cNvSpPr>
          <p:nvPr>
            <p:ph type="title"/>
          </p:nvPr>
        </p:nvSpPr>
        <p:spPr>
          <a:xfrm>
            <a:off x="2152650" y="2499904"/>
            <a:ext cx="7886700" cy="487404"/>
          </a:xfrm>
        </p:spPr>
        <p:txBody>
          <a:bodyPr>
            <a:noAutofit/>
          </a:bodyPr>
          <a:lstStyle/>
          <a:p>
            <a:r>
              <a:rPr lang="en-US" sz="3600" dirty="0"/>
              <a:t>Outcome Analysis Tools</a:t>
            </a:r>
          </a:p>
        </p:txBody>
      </p:sp>
      <p:pic>
        <p:nvPicPr>
          <p:cNvPr id="3" name="Picture 3" descr="Screen Shot 2020-08-12 at 3.25.06 PM.png">
            <a:extLst>
              <a:ext uri="{FF2B5EF4-FFF2-40B4-BE49-F238E27FC236}">
                <a16:creationId xmlns:a16="http://schemas.microsoft.com/office/drawing/2014/main" id="{16ED6583-BAB9-43E6-91C0-326FA0A433A7}"/>
              </a:ext>
            </a:extLst>
          </p:cNvPr>
          <p:cNvPicPr>
            <a:picLocks noChangeAspect="1"/>
          </p:cNvPicPr>
          <p:nvPr/>
        </p:nvPicPr>
        <p:blipFill>
          <a:blip r:embed="rId3"/>
          <a:stretch>
            <a:fillRect/>
          </a:stretch>
        </p:blipFill>
        <p:spPr>
          <a:xfrm>
            <a:off x="1314" y="5927354"/>
            <a:ext cx="12189371" cy="928498"/>
          </a:xfrm>
          <a:prstGeom prst="rect">
            <a:avLst/>
          </a:prstGeom>
        </p:spPr>
      </p:pic>
      <p:pic>
        <p:nvPicPr>
          <p:cNvPr id="4" name="Picture 4" descr="Screen Shot 2020-08-13 at 1.20.32 PM.png">
            <a:extLst>
              <a:ext uri="{FF2B5EF4-FFF2-40B4-BE49-F238E27FC236}">
                <a16:creationId xmlns:a16="http://schemas.microsoft.com/office/drawing/2014/main" id="{50380947-CBCE-4B00-99F4-312E54B8655F}"/>
              </a:ext>
            </a:extLst>
          </p:cNvPr>
          <p:cNvPicPr>
            <a:picLocks noChangeAspect="1"/>
          </p:cNvPicPr>
          <p:nvPr/>
        </p:nvPicPr>
        <p:blipFill>
          <a:blip r:embed="rId4"/>
          <a:stretch>
            <a:fillRect/>
          </a:stretch>
        </p:blipFill>
        <p:spPr>
          <a:xfrm>
            <a:off x="143860" y="6146581"/>
            <a:ext cx="763314" cy="713390"/>
          </a:xfrm>
          <a:prstGeom prst="rect">
            <a:avLst/>
          </a:prstGeom>
        </p:spPr>
      </p:pic>
      <p:sp>
        <p:nvSpPr>
          <p:cNvPr id="5" name="TextBox 4">
            <a:extLst>
              <a:ext uri="{FF2B5EF4-FFF2-40B4-BE49-F238E27FC236}">
                <a16:creationId xmlns:a16="http://schemas.microsoft.com/office/drawing/2014/main" id="{56082CBF-4441-4009-A008-F828BF38DFD9}"/>
              </a:ext>
            </a:extLst>
          </p:cNvPr>
          <p:cNvSpPr txBox="1"/>
          <p:nvPr/>
        </p:nvSpPr>
        <p:spPr>
          <a:xfrm>
            <a:off x="584418" y="6206937"/>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18</a:t>
            </a:r>
          </a:p>
        </p:txBody>
      </p:sp>
    </p:spTree>
    <p:custDataLst>
      <p:tags r:id="rId1"/>
    </p:custDataLst>
    <p:extLst>
      <p:ext uri="{BB962C8B-B14F-4D97-AF65-F5344CB8AC3E}">
        <p14:creationId xmlns:p14="http://schemas.microsoft.com/office/powerpoint/2010/main" val="405372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2AC3-52E0-4608-8038-E21B6BF51053}"/>
              </a:ext>
            </a:extLst>
          </p:cNvPr>
          <p:cNvSpPr>
            <a:spLocks noGrp="1"/>
          </p:cNvSpPr>
          <p:nvPr>
            <p:ph type="title"/>
          </p:nvPr>
        </p:nvSpPr>
        <p:spPr>
          <a:xfrm>
            <a:off x="1987550" y="740057"/>
            <a:ext cx="7886700" cy="814424"/>
          </a:xfrm>
        </p:spPr>
        <p:txBody>
          <a:bodyPr>
            <a:normAutofit fontScale="90000"/>
          </a:bodyPr>
          <a:lstStyle/>
          <a:p>
            <a:r>
              <a:rPr lang="en-US" sz="3600" dirty="0"/>
              <a:t>Run Charts:</a:t>
            </a:r>
            <a:br>
              <a:rPr lang="en-US" sz="3600" dirty="0">
                <a:solidFill>
                  <a:srgbClr val="FF00FF"/>
                </a:solidFill>
              </a:rPr>
            </a:br>
            <a:r>
              <a:rPr lang="en-US" sz="3600" dirty="0"/>
              <a:t>Tracking Data Over Time</a:t>
            </a:r>
            <a:br>
              <a:rPr lang="en-US" dirty="0">
                <a:solidFill>
                  <a:srgbClr val="FF00FF"/>
                </a:solidFill>
              </a:rPr>
            </a:br>
            <a:endParaRPr lang="en-US" dirty="0">
              <a:solidFill>
                <a:srgbClr val="FF00FF"/>
              </a:solidFill>
            </a:endParaRPr>
          </a:p>
        </p:txBody>
      </p:sp>
      <p:sp>
        <p:nvSpPr>
          <p:cNvPr id="3" name="Content Placeholder 2">
            <a:extLst>
              <a:ext uri="{FF2B5EF4-FFF2-40B4-BE49-F238E27FC236}">
                <a16:creationId xmlns:a16="http://schemas.microsoft.com/office/drawing/2014/main" id="{1CF3B4F4-CFBB-4C30-AAD8-D5768E800D92}"/>
              </a:ext>
            </a:extLst>
          </p:cNvPr>
          <p:cNvSpPr>
            <a:spLocks noGrp="1"/>
          </p:cNvSpPr>
          <p:nvPr>
            <p:ph idx="1"/>
          </p:nvPr>
        </p:nvSpPr>
        <p:spPr>
          <a:xfrm>
            <a:off x="668064" y="1613603"/>
            <a:ext cx="10947835" cy="3469841"/>
          </a:xfrm>
        </p:spPr>
        <p:txBody>
          <a:bodyPr>
            <a:normAutofit lnSpcReduction="10000"/>
          </a:bodyPr>
          <a:lstStyle/>
          <a:p>
            <a:r>
              <a:rPr lang="en-US" dirty="0"/>
              <a:t>Run charts display a series of observations over time</a:t>
            </a:r>
          </a:p>
          <a:p>
            <a:r>
              <a:rPr lang="en-US" dirty="0"/>
              <a:t>Run </a:t>
            </a:r>
            <a:r>
              <a:rPr lang="en-US" dirty="0">
                <a:solidFill>
                  <a:srgbClr val="FF0000"/>
                </a:solidFill>
              </a:rPr>
              <a:t>c</a:t>
            </a:r>
            <a:r>
              <a:rPr lang="en-US" dirty="0"/>
              <a:t>harts are simple, easy to use, yet critical in showing progress towards your goal</a:t>
            </a:r>
          </a:p>
          <a:p>
            <a:r>
              <a:rPr lang="en-US" dirty="0"/>
              <a:t>They illuminate trends in data</a:t>
            </a:r>
          </a:p>
          <a:p>
            <a:r>
              <a:rPr lang="en-US" dirty="0"/>
              <a:t>Collect a minimum of 15 data points over time</a:t>
            </a:r>
          </a:p>
          <a:p>
            <a:r>
              <a:rPr lang="en-US" dirty="0"/>
              <a:t>Make the data collection periods consistent</a:t>
            </a:r>
          </a:p>
          <a:p>
            <a:r>
              <a:rPr lang="en-US" dirty="0"/>
              <a:t>Only have data relevant to that which you are measuring</a:t>
            </a:r>
          </a:p>
          <a:p>
            <a:r>
              <a:rPr lang="en-US" dirty="0"/>
              <a:t>Click here to download the run chart template</a:t>
            </a:r>
          </a:p>
          <a:p>
            <a:pPr marL="0" indent="0">
              <a:buNone/>
            </a:pPr>
            <a:endParaRPr lang="en-US" dirty="0"/>
          </a:p>
        </p:txBody>
      </p:sp>
      <p:pic>
        <p:nvPicPr>
          <p:cNvPr id="4" name="Picture 4" descr="Screen Shot 2020-08-12 at 3.25.06 PM.png">
            <a:extLst>
              <a:ext uri="{FF2B5EF4-FFF2-40B4-BE49-F238E27FC236}">
                <a16:creationId xmlns:a16="http://schemas.microsoft.com/office/drawing/2014/main" id="{960123E5-E41E-4FAE-9234-62A4406D1DA8}"/>
              </a:ext>
            </a:extLst>
          </p:cNvPr>
          <p:cNvPicPr>
            <a:picLocks noChangeAspect="1"/>
          </p:cNvPicPr>
          <p:nvPr/>
        </p:nvPicPr>
        <p:blipFill>
          <a:blip r:embed="rId4"/>
          <a:stretch>
            <a:fillRect/>
          </a:stretch>
        </p:blipFill>
        <p:spPr>
          <a:xfrm>
            <a:off x="-5255" y="5927355"/>
            <a:ext cx="12189372" cy="928498"/>
          </a:xfrm>
          <a:prstGeom prst="rect">
            <a:avLst/>
          </a:prstGeom>
        </p:spPr>
      </p:pic>
      <p:pic>
        <p:nvPicPr>
          <p:cNvPr id="5" name="Picture 5" descr="Screen Shot 2020-08-13 at 1.21.05 PM.png">
            <a:extLst>
              <a:ext uri="{FF2B5EF4-FFF2-40B4-BE49-F238E27FC236}">
                <a16:creationId xmlns:a16="http://schemas.microsoft.com/office/drawing/2014/main" id="{52B4DFFE-061A-4B85-96BF-8B001816E28B}"/>
              </a:ext>
            </a:extLst>
          </p:cNvPr>
          <p:cNvPicPr>
            <a:picLocks noChangeAspect="1"/>
          </p:cNvPicPr>
          <p:nvPr/>
        </p:nvPicPr>
        <p:blipFill>
          <a:blip r:embed="rId5"/>
          <a:stretch>
            <a:fillRect/>
          </a:stretch>
        </p:blipFill>
        <p:spPr>
          <a:xfrm>
            <a:off x="276554" y="6100598"/>
            <a:ext cx="550480" cy="483476"/>
          </a:xfrm>
          <a:prstGeom prst="rect">
            <a:avLst/>
          </a:prstGeom>
        </p:spPr>
      </p:pic>
      <p:sp>
        <p:nvSpPr>
          <p:cNvPr id="6" name="TextBox 5">
            <a:extLst>
              <a:ext uri="{FF2B5EF4-FFF2-40B4-BE49-F238E27FC236}">
                <a16:creationId xmlns:a16="http://schemas.microsoft.com/office/drawing/2014/main" id="{72D23311-3A28-4ADA-87B5-930E9709A6DA}"/>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19</a:t>
            </a:r>
          </a:p>
        </p:txBody>
      </p:sp>
    </p:spTree>
    <p:custDataLst>
      <p:tags r:id="rId1"/>
    </p:custDataLst>
    <p:extLst>
      <p:ext uri="{BB962C8B-B14F-4D97-AF65-F5344CB8AC3E}">
        <p14:creationId xmlns:p14="http://schemas.microsoft.com/office/powerpoint/2010/main" val="224298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C1E40-F52C-4FC0-9649-69CAE482F76E}"/>
              </a:ext>
            </a:extLst>
          </p:cNvPr>
          <p:cNvSpPr>
            <a:spLocks noGrp="1"/>
          </p:cNvSpPr>
          <p:nvPr>
            <p:ph type="title"/>
          </p:nvPr>
        </p:nvSpPr>
        <p:spPr/>
        <p:txBody>
          <a:bodyPr>
            <a:noAutofit/>
          </a:bodyPr>
          <a:lstStyle/>
          <a:p>
            <a:r>
              <a:rPr lang="en-US" sz="2900" dirty="0">
                <a:latin typeface="Garamond"/>
              </a:rPr>
              <a:t>Learning Objectives</a:t>
            </a:r>
          </a:p>
        </p:txBody>
      </p:sp>
      <p:sp>
        <p:nvSpPr>
          <p:cNvPr id="3" name="Content Placeholder 2">
            <a:extLst>
              <a:ext uri="{FF2B5EF4-FFF2-40B4-BE49-F238E27FC236}">
                <a16:creationId xmlns:a16="http://schemas.microsoft.com/office/drawing/2014/main" id="{828C6968-7305-4FAC-AA30-8874AA78726E}"/>
              </a:ext>
            </a:extLst>
          </p:cNvPr>
          <p:cNvSpPr>
            <a:spLocks noGrp="1"/>
          </p:cNvSpPr>
          <p:nvPr>
            <p:ph idx="1"/>
          </p:nvPr>
        </p:nvSpPr>
        <p:spPr>
          <a:xfrm>
            <a:off x="576098" y="1814961"/>
            <a:ext cx="11039803" cy="3807142"/>
          </a:xfrm>
        </p:spPr>
        <p:txBody>
          <a:bodyPr/>
          <a:lstStyle/>
          <a:p>
            <a:r>
              <a:rPr lang="en-US" dirty="0"/>
              <a:t>Understand the role of performance data in choosing a quality improvement (QI) project</a:t>
            </a:r>
          </a:p>
          <a:p>
            <a:r>
              <a:rPr lang="en-US" dirty="0"/>
              <a:t>Understand the ways you can collect and analyze data to provide direction and guidance</a:t>
            </a:r>
          </a:p>
          <a:p>
            <a:r>
              <a:rPr lang="en-US" dirty="0"/>
              <a:t>Become familiar with basic tools that help analyze your performance data</a:t>
            </a:r>
          </a:p>
        </p:txBody>
      </p:sp>
      <p:sp>
        <p:nvSpPr>
          <p:cNvPr id="4" name="TextBox 3">
            <a:extLst>
              <a:ext uri="{FF2B5EF4-FFF2-40B4-BE49-F238E27FC236}">
                <a16:creationId xmlns:a16="http://schemas.microsoft.com/office/drawing/2014/main" id="{1241A60F-7395-4418-97E3-D7CDDC305350}"/>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2</a:t>
            </a:r>
          </a:p>
        </p:txBody>
      </p:sp>
    </p:spTree>
    <p:custDataLst>
      <p:tags r:id="rId1"/>
    </p:custDataLst>
    <p:extLst>
      <p:ext uri="{BB962C8B-B14F-4D97-AF65-F5344CB8AC3E}">
        <p14:creationId xmlns:p14="http://schemas.microsoft.com/office/powerpoint/2010/main" val="3149250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26D8-8B0F-4186-BA48-70FD66867D2E}"/>
              </a:ext>
            </a:extLst>
          </p:cNvPr>
          <p:cNvSpPr>
            <a:spLocks noGrp="1"/>
          </p:cNvSpPr>
          <p:nvPr>
            <p:ph type="title"/>
          </p:nvPr>
        </p:nvSpPr>
        <p:spPr/>
        <p:txBody>
          <a:bodyPr/>
          <a:lstStyle/>
          <a:p>
            <a:r>
              <a:rPr lang="en-US" dirty="0"/>
              <a:t>Typical Run Chart</a:t>
            </a:r>
          </a:p>
        </p:txBody>
      </p:sp>
      <p:graphicFrame>
        <p:nvGraphicFramePr>
          <p:cNvPr id="4" name="Chart 3">
            <a:extLst>
              <a:ext uri="{FF2B5EF4-FFF2-40B4-BE49-F238E27FC236}">
                <a16:creationId xmlns:a16="http://schemas.microsoft.com/office/drawing/2014/main" id="{BD706C8E-64C1-4DB5-9DC6-F676116917DF}"/>
              </a:ext>
            </a:extLst>
          </p:cNvPr>
          <p:cNvGraphicFramePr>
            <a:graphicFrameLocks/>
          </p:cNvGraphicFramePr>
          <p:nvPr>
            <p:extLst>
              <p:ext uri="{D42A27DB-BD31-4B8C-83A1-F6EECF244321}">
                <p14:modId xmlns:p14="http://schemas.microsoft.com/office/powerpoint/2010/main" val="378623504"/>
              </p:ext>
            </p:extLst>
          </p:nvPr>
        </p:nvGraphicFramePr>
        <p:xfrm>
          <a:off x="838200" y="1269072"/>
          <a:ext cx="10363200" cy="3686976"/>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4" descr="Screen Shot 2020-08-12 at 3.25.06 PM.png">
            <a:extLst>
              <a:ext uri="{FF2B5EF4-FFF2-40B4-BE49-F238E27FC236}">
                <a16:creationId xmlns:a16="http://schemas.microsoft.com/office/drawing/2014/main" id="{A920A924-C4A2-4157-921B-F1CE26257D11}"/>
              </a:ext>
            </a:extLst>
          </p:cNvPr>
          <p:cNvPicPr>
            <a:picLocks noChangeAspect="1"/>
          </p:cNvPicPr>
          <p:nvPr/>
        </p:nvPicPr>
        <p:blipFill>
          <a:blip r:embed="rId5"/>
          <a:stretch>
            <a:fillRect/>
          </a:stretch>
        </p:blipFill>
        <p:spPr>
          <a:xfrm>
            <a:off x="-5255" y="5927355"/>
            <a:ext cx="12189372" cy="928498"/>
          </a:xfrm>
          <a:prstGeom prst="rect">
            <a:avLst/>
          </a:prstGeom>
        </p:spPr>
      </p:pic>
      <p:pic>
        <p:nvPicPr>
          <p:cNvPr id="5" name="Picture 5" descr="Screen Shot 2020-08-13 at 1.21.40 PM.png">
            <a:extLst>
              <a:ext uri="{FF2B5EF4-FFF2-40B4-BE49-F238E27FC236}">
                <a16:creationId xmlns:a16="http://schemas.microsoft.com/office/drawing/2014/main" id="{84B7FF06-A9D8-41DA-8F21-D8F2654C94C3}"/>
              </a:ext>
            </a:extLst>
          </p:cNvPr>
          <p:cNvPicPr>
            <a:picLocks noChangeAspect="1"/>
          </p:cNvPicPr>
          <p:nvPr/>
        </p:nvPicPr>
        <p:blipFill>
          <a:blip r:embed="rId6"/>
          <a:stretch>
            <a:fillRect/>
          </a:stretch>
        </p:blipFill>
        <p:spPr>
          <a:xfrm>
            <a:off x="229585" y="5926521"/>
            <a:ext cx="933450" cy="838200"/>
          </a:xfrm>
          <a:prstGeom prst="rect">
            <a:avLst/>
          </a:prstGeom>
        </p:spPr>
      </p:pic>
      <p:sp>
        <p:nvSpPr>
          <p:cNvPr id="6" name="Rectangle 5">
            <a:hlinkClick r:id="rId7" action="ppaction://hlinksldjump"/>
            <a:extLst>
              <a:ext uri="{FF2B5EF4-FFF2-40B4-BE49-F238E27FC236}">
                <a16:creationId xmlns:a16="http://schemas.microsoft.com/office/drawing/2014/main" id="{CB0D5EFF-FD47-4B5A-B29C-F46A280506D5}"/>
              </a:ext>
            </a:extLst>
          </p:cNvPr>
          <p:cNvSpPr/>
          <p:nvPr/>
        </p:nvSpPr>
        <p:spPr>
          <a:xfrm>
            <a:off x="5319963" y="5321744"/>
            <a:ext cx="1552073" cy="385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hlinkClick r:id="rId8" action="ppaction://hlinksldjump">
                  <a:extLst>
                    <a:ext uri="{A12FA001-AC4F-418D-AE19-62706E023703}">
                      <ahyp:hlinkClr xmlns:ahyp="http://schemas.microsoft.com/office/drawing/2018/hyperlinkcolor" val="tx"/>
                    </a:ext>
                  </a:extLst>
                </a:hlinkClick>
              </a:rPr>
              <a:t>Continue</a:t>
            </a:r>
            <a:endParaRPr lang="en-US" sz="1400" dirty="0">
              <a:solidFill>
                <a:schemeClr val="bg1"/>
              </a:solidFill>
            </a:endParaRPr>
          </a:p>
        </p:txBody>
      </p:sp>
      <p:sp>
        <p:nvSpPr>
          <p:cNvPr id="7" name="TextBox 6">
            <a:extLst>
              <a:ext uri="{FF2B5EF4-FFF2-40B4-BE49-F238E27FC236}">
                <a16:creationId xmlns:a16="http://schemas.microsoft.com/office/drawing/2014/main" id="{B2AFD642-AC94-4B77-A603-9267DD0C14FF}"/>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20</a:t>
            </a:r>
          </a:p>
        </p:txBody>
      </p:sp>
    </p:spTree>
    <p:custDataLst>
      <p:tags r:id="rId1"/>
    </p:custDataLst>
    <p:extLst>
      <p:ext uri="{BB962C8B-B14F-4D97-AF65-F5344CB8AC3E}">
        <p14:creationId xmlns:p14="http://schemas.microsoft.com/office/powerpoint/2010/main" val="862839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74AE-31B6-4864-93FE-77E9AAE11615}"/>
              </a:ext>
            </a:extLst>
          </p:cNvPr>
          <p:cNvSpPr>
            <a:spLocks noGrp="1"/>
          </p:cNvSpPr>
          <p:nvPr>
            <p:ph type="title"/>
          </p:nvPr>
        </p:nvSpPr>
        <p:spPr/>
        <p:txBody>
          <a:bodyPr/>
          <a:lstStyle/>
          <a:p>
            <a:r>
              <a:rPr lang="en-US" dirty="0"/>
              <a:t>Typical Run Chart</a:t>
            </a:r>
          </a:p>
        </p:txBody>
      </p:sp>
      <p:sp>
        <p:nvSpPr>
          <p:cNvPr id="3" name="Content Placeholder 2">
            <a:extLst>
              <a:ext uri="{FF2B5EF4-FFF2-40B4-BE49-F238E27FC236}">
                <a16:creationId xmlns:a16="http://schemas.microsoft.com/office/drawing/2014/main" id="{F13C59E6-6555-402C-B60B-B919122D4626}"/>
              </a:ext>
            </a:extLst>
          </p:cNvPr>
          <p:cNvSpPr>
            <a:spLocks noGrp="1"/>
          </p:cNvSpPr>
          <p:nvPr>
            <p:ph idx="1"/>
          </p:nvPr>
        </p:nvSpPr>
        <p:spPr>
          <a:xfrm>
            <a:off x="651861" y="1329500"/>
            <a:ext cx="11026663" cy="4663751"/>
          </a:xfrm>
        </p:spPr>
        <p:txBody>
          <a:bodyPr>
            <a:normAutofit/>
          </a:bodyPr>
          <a:lstStyle/>
          <a:p>
            <a:r>
              <a:rPr lang="en-US" dirty="0"/>
              <a:t>There were 20 observations (data points) over time</a:t>
            </a:r>
          </a:p>
          <a:p>
            <a:r>
              <a:rPr lang="en-US" dirty="0"/>
              <a:t>The run chart had some interesting information</a:t>
            </a:r>
          </a:p>
          <a:p>
            <a:pPr lvl="1"/>
            <a:r>
              <a:rPr lang="en-US" dirty="0"/>
              <a:t>In Sep. 2018, there was a jump to 99% in viral suppression</a:t>
            </a:r>
          </a:p>
          <a:p>
            <a:pPr lvl="1"/>
            <a:r>
              <a:rPr lang="en-US" dirty="0"/>
              <a:t>Between Nov 18 and Feb 2019, the observations were fairly consistent</a:t>
            </a:r>
          </a:p>
          <a:p>
            <a:pPr lvl="1"/>
            <a:r>
              <a:rPr lang="en-US" dirty="0"/>
              <a:t>There was a small spike in May 2019 </a:t>
            </a:r>
          </a:p>
          <a:p>
            <a:pPr lvl="1"/>
            <a:r>
              <a:rPr lang="en-US" dirty="0"/>
              <a:t>What else do you see?</a:t>
            </a:r>
          </a:p>
          <a:p>
            <a:r>
              <a:rPr lang="en-US" dirty="0"/>
              <a:t>All the chart information listed above lead to one question: why?</a:t>
            </a:r>
          </a:p>
          <a:p>
            <a:pPr lvl="2"/>
            <a:r>
              <a:rPr lang="en-US" dirty="0"/>
              <a:t>Why was there a spike?</a:t>
            </a:r>
          </a:p>
          <a:p>
            <a:pPr lvl="2"/>
            <a:r>
              <a:rPr lang="en-US" dirty="0"/>
              <a:t>Why aren’t the suppression results higher than they are?</a:t>
            </a:r>
          </a:p>
          <a:p>
            <a:pPr lvl="2"/>
            <a:r>
              <a:rPr lang="en-US" dirty="0"/>
              <a:t>Is one group (based on age or ethnicity) less suppressed?</a:t>
            </a:r>
          </a:p>
          <a:p>
            <a:endParaRPr lang="en-US" dirty="0"/>
          </a:p>
          <a:p>
            <a:pPr lvl="1"/>
            <a:endParaRPr lang="en-US" dirty="0"/>
          </a:p>
        </p:txBody>
      </p:sp>
      <p:pic>
        <p:nvPicPr>
          <p:cNvPr id="4" name="Picture 4" descr="Screen Shot 2020-08-12 at 3.25.06 PM.png">
            <a:extLst>
              <a:ext uri="{FF2B5EF4-FFF2-40B4-BE49-F238E27FC236}">
                <a16:creationId xmlns:a16="http://schemas.microsoft.com/office/drawing/2014/main" id="{6DBE2224-2680-4B3C-8A9F-E11503E0655D}"/>
              </a:ext>
            </a:extLst>
          </p:cNvPr>
          <p:cNvPicPr>
            <a:picLocks noChangeAspect="1"/>
          </p:cNvPicPr>
          <p:nvPr/>
        </p:nvPicPr>
        <p:blipFill>
          <a:blip r:embed="rId4"/>
          <a:stretch>
            <a:fillRect/>
          </a:stretch>
        </p:blipFill>
        <p:spPr>
          <a:xfrm>
            <a:off x="1314" y="5927355"/>
            <a:ext cx="12189371" cy="928498"/>
          </a:xfrm>
          <a:prstGeom prst="rect">
            <a:avLst/>
          </a:prstGeom>
        </p:spPr>
      </p:pic>
      <p:pic>
        <p:nvPicPr>
          <p:cNvPr id="5" name="Picture 5" descr="Screen Shot 2020-08-13 at 1.24.52 PM.png">
            <a:extLst>
              <a:ext uri="{FF2B5EF4-FFF2-40B4-BE49-F238E27FC236}">
                <a16:creationId xmlns:a16="http://schemas.microsoft.com/office/drawing/2014/main" id="{5CE0D7C6-AEDA-4F36-88F4-420ED35C7186}"/>
              </a:ext>
            </a:extLst>
          </p:cNvPr>
          <p:cNvPicPr>
            <a:picLocks noChangeAspect="1"/>
          </p:cNvPicPr>
          <p:nvPr/>
        </p:nvPicPr>
        <p:blipFill>
          <a:blip r:embed="rId5"/>
          <a:stretch>
            <a:fillRect/>
          </a:stretch>
        </p:blipFill>
        <p:spPr>
          <a:xfrm>
            <a:off x="288378" y="5991553"/>
            <a:ext cx="1104900" cy="800100"/>
          </a:xfrm>
          <a:prstGeom prst="rect">
            <a:avLst/>
          </a:prstGeom>
        </p:spPr>
      </p:pic>
      <p:sp>
        <p:nvSpPr>
          <p:cNvPr id="6" name="Rectangle 5">
            <a:extLst>
              <a:ext uri="{FF2B5EF4-FFF2-40B4-BE49-F238E27FC236}">
                <a16:creationId xmlns:a16="http://schemas.microsoft.com/office/drawing/2014/main" id="{89039516-FCFD-46FC-BDF6-9FAF3F195BAF}"/>
              </a:ext>
            </a:extLst>
          </p:cNvPr>
          <p:cNvSpPr/>
          <p:nvPr/>
        </p:nvSpPr>
        <p:spPr>
          <a:xfrm>
            <a:off x="1997243" y="5366084"/>
            <a:ext cx="1997242" cy="385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Go back to run chart</a:t>
            </a:r>
          </a:p>
        </p:txBody>
      </p:sp>
      <p:sp>
        <p:nvSpPr>
          <p:cNvPr id="7" name="Rectangle 6">
            <a:hlinkClick r:id="rId6" action="ppaction://hlinksldjump"/>
            <a:extLst>
              <a:ext uri="{FF2B5EF4-FFF2-40B4-BE49-F238E27FC236}">
                <a16:creationId xmlns:a16="http://schemas.microsoft.com/office/drawing/2014/main" id="{221AF969-FD9B-4BB6-8A65-8A1AC8115FBD}"/>
              </a:ext>
            </a:extLst>
          </p:cNvPr>
          <p:cNvSpPr/>
          <p:nvPr/>
        </p:nvSpPr>
        <p:spPr>
          <a:xfrm>
            <a:off x="8642684" y="5366083"/>
            <a:ext cx="1552073" cy="385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Continue</a:t>
            </a:r>
          </a:p>
        </p:txBody>
      </p:sp>
      <p:sp>
        <p:nvSpPr>
          <p:cNvPr id="8" name="TextBox 7">
            <a:extLst>
              <a:ext uri="{FF2B5EF4-FFF2-40B4-BE49-F238E27FC236}">
                <a16:creationId xmlns:a16="http://schemas.microsoft.com/office/drawing/2014/main" id="{A9DADB1F-F34A-4FB2-8A1A-A0BB97877015}"/>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21</a:t>
            </a:r>
          </a:p>
        </p:txBody>
      </p:sp>
    </p:spTree>
    <p:custDataLst>
      <p:tags r:id="rId1"/>
    </p:custDataLst>
    <p:extLst>
      <p:ext uri="{BB962C8B-B14F-4D97-AF65-F5344CB8AC3E}">
        <p14:creationId xmlns:p14="http://schemas.microsoft.com/office/powerpoint/2010/main" val="1665217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8334-E0CE-4605-8C54-B341756625B7}"/>
              </a:ext>
            </a:extLst>
          </p:cNvPr>
          <p:cNvSpPr>
            <a:spLocks noGrp="1"/>
          </p:cNvSpPr>
          <p:nvPr>
            <p:ph type="title"/>
          </p:nvPr>
        </p:nvSpPr>
        <p:spPr>
          <a:xfrm>
            <a:off x="1991360" y="550593"/>
            <a:ext cx="8229600" cy="588532"/>
          </a:xfrm>
        </p:spPr>
        <p:txBody>
          <a:bodyPr>
            <a:normAutofit/>
          </a:bodyPr>
          <a:lstStyle/>
          <a:p>
            <a:r>
              <a:rPr lang="en-US" dirty="0"/>
              <a:t>Column Chart</a:t>
            </a:r>
          </a:p>
        </p:txBody>
      </p:sp>
      <p:sp>
        <p:nvSpPr>
          <p:cNvPr id="3" name="Content Placeholder 2">
            <a:extLst>
              <a:ext uri="{FF2B5EF4-FFF2-40B4-BE49-F238E27FC236}">
                <a16:creationId xmlns:a16="http://schemas.microsoft.com/office/drawing/2014/main" id="{526B8048-9134-404E-9153-5A3F2DC23562}"/>
              </a:ext>
            </a:extLst>
          </p:cNvPr>
          <p:cNvSpPr>
            <a:spLocks noGrp="1"/>
          </p:cNvSpPr>
          <p:nvPr>
            <p:ph idx="1"/>
          </p:nvPr>
        </p:nvSpPr>
        <p:spPr>
          <a:xfrm>
            <a:off x="617483" y="1477951"/>
            <a:ext cx="4999776" cy="3958529"/>
          </a:xfrm>
        </p:spPr>
        <p:txBody>
          <a:bodyPr anchor="t">
            <a:normAutofit/>
          </a:bodyPr>
          <a:lstStyle/>
          <a:p>
            <a:r>
              <a:rPr lang="en-US" sz="2200" dirty="0"/>
              <a:t>Column charts use categories on their X axis; frequency of occurrence on the Y axis</a:t>
            </a:r>
          </a:p>
          <a:p>
            <a:r>
              <a:rPr lang="en-US" sz="2200" dirty="0"/>
              <a:t>This is an example of a column chart and the breakdown of our client population by sex</a:t>
            </a:r>
          </a:p>
          <a:p>
            <a:r>
              <a:rPr lang="en-US" sz="2200" dirty="0">
                <a:latin typeface="Garamond"/>
              </a:rPr>
              <a:t>They are used to compare different categories of data (e.g., patient breakdown)</a:t>
            </a:r>
          </a:p>
          <a:p>
            <a:r>
              <a:rPr lang="en-US" sz="2200" dirty="0">
                <a:latin typeface="Garamond"/>
              </a:rPr>
              <a:t>Let’s explore why our viral suppression jumped to 84% in May 2019</a:t>
            </a:r>
          </a:p>
        </p:txBody>
      </p:sp>
      <p:sp>
        <p:nvSpPr>
          <p:cNvPr id="7" name="TextBox 6"/>
          <p:cNvSpPr txBox="1"/>
          <p:nvPr/>
        </p:nvSpPr>
        <p:spPr>
          <a:xfrm>
            <a:off x="7958027" y="4938825"/>
            <a:ext cx="1739900" cy="276999"/>
          </a:xfrm>
          <a:prstGeom prst="rect">
            <a:avLst/>
          </a:prstGeom>
          <a:noFill/>
        </p:spPr>
        <p:txBody>
          <a:bodyPr wrap="square" rtlCol="0">
            <a:spAutoFit/>
          </a:bodyPr>
          <a:lstStyle/>
          <a:p>
            <a:pPr algn="ctr"/>
            <a:r>
              <a:rPr lang="en-US" sz="1200" dirty="0"/>
              <a:t>X Axis</a:t>
            </a:r>
          </a:p>
        </p:txBody>
      </p:sp>
      <p:sp>
        <p:nvSpPr>
          <p:cNvPr id="8" name="TextBox 7"/>
          <p:cNvSpPr txBox="1"/>
          <p:nvPr/>
        </p:nvSpPr>
        <p:spPr>
          <a:xfrm rot="16200000">
            <a:off x="5467329" y="3100760"/>
            <a:ext cx="981774" cy="285856"/>
          </a:xfrm>
          <a:prstGeom prst="rect">
            <a:avLst/>
          </a:prstGeom>
          <a:noFill/>
        </p:spPr>
        <p:txBody>
          <a:bodyPr wrap="square" rtlCol="0">
            <a:spAutoFit/>
          </a:bodyPr>
          <a:lstStyle/>
          <a:p>
            <a:pPr algn="ctr"/>
            <a:r>
              <a:rPr lang="en-US" sz="1200" dirty="0"/>
              <a:t>Y Axis</a:t>
            </a:r>
          </a:p>
        </p:txBody>
      </p:sp>
      <p:pic>
        <p:nvPicPr>
          <p:cNvPr id="5" name="Picture 8" descr="Screen Shot 2020-08-13 at 1.25.36 PM.png">
            <a:extLst>
              <a:ext uri="{FF2B5EF4-FFF2-40B4-BE49-F238E27FC236}">
                <a16:creationId xmlns:a16="http://schemas.microsoft.com/office/drawing/2014/main" id="{DACB42FF-FA6C-4BFC-8A8D-2D11CB1B7E5E}"/>
              </a:ext>
            </a:extLst>
          </p:cNvPr>
          <p:cNvPicPr>
            <a:picLocks noChangeAspect="1"/>
          </p:cNvPicPr>
          <p:nvPr/>
        </p:nvPicPr>
        <p:blipFill>
          <a:blip r:embed="rId5"/>
          <a:stretch>
            <a:fillRect/>
          </a:stretch>
        </p:blipFill>
        <p:spPr>
          <a:xfrm>
            <a:off x="207908" y="6105853"/>
            <a:ext cx="819150" cy="571500"/>
          </a:xfrm>
          <a:prstGeom prst="rect">
            <a:avLst/>
          </a:prstGeom>
        </p:spPr>
      </p:pic>
      <p:graphicFrame>
        <p:nvGraphicFramePr>
          <p:cNvPr id="9" name="Object 8">
            <a:extLst>
              <a:ext uri="{FF2B5EF4-FFF2-40B4-BE49-F238E27FC236}">
                <a16:creationId xmlns:a16="http://schemas.microsoft.com/office/drawing/2014/main" id="{19F36B18-8F5F-4937-B870-55DED69DBE55}"/>
              </a:ext>
            </a:extLst>
          </p:cNvPr>
          <p:cNvGraphicFramePr>
            <a:graphicFrameLocks noChangeAspect="1"/>
          </p:cNvGraphicFramePr>
          <p:nvPr>
            <p:extLst>
              <p:ext uri="{D42A27DB-BD31-4B8C-83A1-F6EECF244321}">
                <p14:modId xmlns:p14="http://schemas.microsoft.com/office/powerpoint/2010/main" val="2129345975"/>
              </p:ext>
            </p:extLst>
          </p:nvPr>
        </p:nvGraphicFramePr>
        <p:xfrm>
          <a:off x="6146967" y="1878155"/>
          <a:ext cx="4999776" cy="2999866"/>
        </p:xfrm>
        <a:graphic>
          <a:graphicData uri="http://schemas.openxmlformats.org/presentationml/2006/ole">
            <mc:AlternateContent xmlns:mc="http://schemas.openxmlformats.org/markup-compatibility/2006">
              <mc:Choice xmlns:v="urn:schemas-microsoft-com:vml" Requires="v">
                <p:oleObj spid="_x0000_s1050" name="Worksheet" r:id="rId6" imgW="4572000" imgH="2743360" progId="Excel.Sheet.12">
                  <p:link updateAutomatic="1"/>
                </p:oleObj>
              </mc:Choice>
              <mc:Fallback>
                <p:oleObj name="Worksheet" r:id="rId6" imgW="4572000" imgH="2743360" progId="Excel.Sheet.12">
                  <p:link updateAutomatic="1"/>
                  <p:pic>
                    <p:nvPicPr>
                      <p:cNvPr id="0" name=""/>
                      <p:cNvPicPr/>
                      <p:nvPr/>
                    </p:nvPicPr>
                    <p:blipFill>
                      <a:blip r:embed="rId7"/>
                      <a:stretch>
                        <a:fillRect/>
                      </a:stretch>
                    </p:blipFill>
                    <p:spPr>
                      <a:xfrm>
                        <a:off x="6146967" y="1878155"/>
                        <a:ext cx="4999776" cy="2999866"/>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089C2E13-1294-41EC-BE83-1060F3C4BCF5}"/>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22</a:t>
            </a:r>
          </a:p>
        </p:txBody>
      </p:sp>
    </p:spTree>
    <p:custDataLst>
      <p:tags r:id="rId2"/>
    </p:custDataLst>
    <p:extLst>
      <p:ext uri="{BB962C8B-B14F-4D97-AF65-F5344CB8AC3E}">
        <p14:creationId xmlns:p14="http://schemas.microsoft.com/office/powerpoint/2010/main" val="4092421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46BF976-EE8D-4B50-AC39-BFEEADD9F994}"/>
              </a:ext>
            </a:extLst>
          </p:cNvPr>
          <p:cNvSpPr>
            <a:spLocks noGrp="1"/>
          </p:cNvSpPr>
          <p:nvPr>
            <p:ph type="title"/>
          </p:nvPr>
        </p:nvSpPr>
        <p:spPr>
          <a:xfrm>
            <a:off x="1991360" y="550593"/>
            <a:ext cx="8229600" cy="728017"/>
          </a:xfrm>
        </p:spPr>
        <p:txBody>
          <a:bodyPr>
            <a:normAutofit/>
          </a:bodyPr>
          <a:lstStyle/>
          <a:p>
            <a:r>
              <a:rPr lang="en-US" dirty="0"/>
              <a:t>Column Chart</a:t>
            </a:r>
          </a:p>
        </p:txBody>
      </p:sp>
      <p:sp>
        <p:nvSpPr>
          <p:cNvPr id="3" name="Content Placeholder 2">
            <a:extLst>
              <a:ext uri="{FF2B5EF4-FFF2-40B4-BE49-F238E27FC236}">
                <a16:creationId xmlns:a16="http://schemas.microsoft.com/office/drawing/2014/main" id="{6ECBB908-AB15-41E7-8115-69CF6B8E5CAF}"/>
              </a:ext>
            </a:extLst>
          </p:cNvPr>
          <p:cNvSpPr>
            <a:spLocks noGrp="1"/>
          </p:cNvSpPr>
          <p:nvPr>
            <p:ph idx="1"/>
          </p:nvPr>
        </p:nvSpPr>
        <p:spPr>
          <a:xfrm>
            <a:off x="525517" y="1551178"/>
            <a:ext cx="5079071" cy="3754748"/>
          </a:xfrm>
        </p:spPr>
        <p:txBody>
          <a:bodyPr/>
          <a:lstStyle/>
          <a:p>
            <a:r>
              <a:rPr lang="en-US" sz="2400" dirty="0"/>
              <a:t>Remember that our run chart showed viral suppression jumped to 84% in May 2019</a:t>
            </a:r>
          </a:p>
          <a:p>
            <a:pPr lvl="1"/>
            <a:r>
              <a:rPr lang="en-US" sz="2000" dirty="0"/>
              <a:t>Do we know why?</a:t>
            </a:r>
          </a:p>
          <a:p>
            <a:pPr lvl="1"/>
            <a:r>
              <a:rPr lang="en-US" sz="2000" dirty="0"/>
              <a:t>Where was the greatest increase?</a:t>
            </a:r>
          </a:p>
          <a:p>
            <a:r>
              <a:rPr lang="en-US" sz="2400" dirty="0"/>
              <a:t>We need to do a deeper dive into our data. We could:</a:t>
            </a:r>
          </a:p>
          <a:p>
            <a:pPr marL="573088" lvl="1"/>
            <a:r>
              <a:rPr lang="en-US" sz="2000" dirty="0"/>
              <a:t>Look at particular age groups</a:t>
            </a:r>
          </a:p>
          <a:p>
            <a:pPr marL="573088" lvl="1"/>
            <a:r>
              <a:rPr lang="en-US" sz="2000" dirty="0"/>
              <a:t>Look at age groups by gender</a:t>
            </a:r>
          </a:p>
          <a:p>
            <a:pPr marL="573088" lvl="1"/>
            <a:r>
              <a:rPr lang="en-US" sz="2000" dirty="0"/>
              <a:t>Look for disparities in our patient population</a:t>
            </a:r>
          </a:p>
          <a:p>
            <a:pPr marL="573088" lvl="1"/>
            <a:endParaRPr lang="en-US" sz="1600" dirty="0"/>
          </a:p>
          <a:p>
            <a:endParaRPr lang="en-US" dirty="0"/>
          </a:p>
        </p:txBody>
      </p:sp>
      <p:sp>
        <p:nvSpPr>
          <p:cNvPr id="5" name="TextBox 4"/>
          <p:cNvSpPr txBox="1"/>
          <p:nvPr/>
        </p:nvSpPr>
        <p:spPr>
          <a:xfrm rot="16200000">
            <a:off x="5472345" y="3000322"/>
            <a:ext cx="981774" cy="285856"/>
          </a:xfrm>
          <a:prstGeom prst="rect">
            <a:avLst/>
          </a:prstGeom>
          <a:noFill/>
        </p:spPr>
        <p:txBody>
          <a:bodyPr wrap="square" rtlCol="0">
            <a:spAutoFit/>
          </a:bodyPr>
          <a:lstStyle/>
          <a:p>
            <a:pPr algn="ctr"/>
            <a:r>
              <a:rPr lang="en-US" sz="1200" dirty="0"/>
              <a:t>Y Axis</a:t>
            </a:r>
          </a:p>
        </p:txBody>
      </p:sp>
      <p:sp>
        <p:nvSpPr>
          <p:cNvPr id="6" name="TextBox 5"/>
          <p:cNvSpPr txBox="1"/>
          <p:nvPr/>
        </p:nvSpPr>
        <p:spPr>
          <a:xfrm>
            <a:off x="8003759" y="4872308"/>
            <a:ext cx="1739900" cy="276999"/>
          </a:xfrm>
          <a:prstGeom prst="rect">
            <a:avLst/>
          </a:prstGeom>
          <a:noFill/>
        </p:spPr>
        <p:txBody>
          <a:bodyPr wrap="square" rtlCol="0">
            <a:spAutoFit/>
          </a:bodyPr>
          <a:lstStyle/>
          <a:p>
            <a:pPr algn="ctr"/>
            <a:r>
              <a:rPr lang="en-US" sz="1200" dirty="0"/>
              <a:t>X Axis</a:t>
            </a:r>
          </a:p>
        </p:txBody>
      </p:sp>
      <p:graphicFrame>
        <p:nvGraphicFramePr>
          <p:cNvPr id="7" name="Object 6">
            <a:extLst>
              <a:ext uri="{FF2B5EF4-FFF2-40B4-BE49-F238E27FC236}">
                <a16:creationId xmlns:a16="http://schemas.microsoft.com/office/drawing/2014/main" id="{DAA32D3A-8032-4D75-A18D-7EA5E68612B1}"/>
              </a:ext>
            </a:extLst>
          </p:cNvPr>
          <p:cNvGraphicFramePr>
            <a:graphicFrameLocks noChangeAspect="1"/>
          </p:cNvGraphicFramePr>
          <p:nvPr>
            <p:extLst>
              <p:ext uri="{D42A27DB-BD31-4B8C-83A1-F6EECF244321}">
                <p14:modId xmlns:p14="http://schemas.microsoft.com/office/powerpoint/2010/main" val="581706495"/>
              </p:ext>
            </p:extLst>
          </p:nvPr>
        </p:nvGraphicFramePr>
        <p:xfrm>
          <a:off x="6106160" y="1703858"/>
          <a:ext cx="5269747" cy="3168449"/>
        </p:xfrm>
        <a:graphic>
          <a:graphicData uri="http://schemas.openxmlformats.org/presentationml/2006/ole">
            <mc:AlternateContent xmlns:mc="http://schemas.openxmlformats.org/markup-compatibility/2006">
              <mc:Choice xmlns:v="urn:schemas-microsoft-com:vml" Requires="v">
                <p:oleObj spid="_x0000_s2074" name="Worksheet" r:id="rId5" imgW="4562400" imgH="2743360" progId="Excel.Sheet.12">
                  <p:link updateAutomatic="1"/>
                </p:oleObj>
              </mc:Choice>
              <mc:Fallback>
                <p:oleObj name="Worksheet" r:id="rId5" imgW="4562400" imgH="2743360" progId="Excel.Sheet.12">
                  <p:link updateAutomatic="1"/>
                  <p:pic>
                    <p:nvPicPr>
                      <p:cNvPr id="0" name=""/>
                      <p:cNvPicPr/>
                      <p:nvPr/>
                    </p:nvPicPr>
                    <p:blipFill>
                      <a:blip r:embed="rId6"/>
                      <a:stretch>
                        <a:fillRect/>
                      </a:stretch>
                    </p:blipFill>
                    <p:spPr>
                      <a:xfrm>
                        <a:off x="6106160" y="1703858"/>
                        <a:ext cx="5269747" cy="3168449"/>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C1046CEB-EBF0-491D-90A0-B22FCE57A249}"/>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23</a:t>
            </a:r>
          </a:p>
        </p:txBody>
      </p:sp>
    </p:spTree>
    <p:custDataLst>
      <p:tags r:id="rId2"/>
    </p:custDataLst>
    <p:extLst>
      <p:ext uri="{BB962C8B-B14F-4D97-AF65-F5344CB8AC3E}">
        <p14:creationId xmlns:p14="http://schemas.microsoft.com/office/powerpoint/2010/main" val="1941976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CF4C-D016-47A7-B31F-E7D504107C29}"/>
              </a:ext>
            </a:extLst>
          </p:cNvPr>
          <p:cNvSpPr>
            <a:spLocks noGrp="1"/>
          </p:cNvSpPr>
          <p:nvPr>
            <p:ph type="title"/>
          </p:nvPr>
        </p:nvSpPr>
        <p:spPr/>
        <p:txBody>
          <a:bodyPr/>
          <a:lstStyle/>
          <a:p>
            <a:r>
              <a:rPr lang="en-US" dirty="0"/>
              <a:t>Bar Chart</a:t>
            </a:r>
          </a:p>
        </p:txBody>
      </p:sp>
      <p:graphicFrame>
        <p:nvGraphicFramePr>
          <p:cNvPr id="4" name="Content Placeholder 3">
            <a:extLst>
              <a:ext uri="{FF2B5EF4-FFF2-40B4-BE49-F238E27FC236}">
                <a16:creationId xmlns:a16="http://schemas.microsoft.com/office/drawing/2014/main" id="{3F440571-A056-4525-A4BC-E310CBB51826}"/>
              </a:ext>
            </a:extLst>
          </p:cNvPr>
          <p:cNvGraphicFramePr>
            <a:graphicFrameLocks noGrp="1"/>
          </p:cNvGraphicFramePr>
          <p:nvPr>
            <p:ph idx="1"/>
            <p:extLst>
              <p:ext uri="{D42A27DB-BD31-4B8C-83A1-F6EECF244321}">
                <p14:modId xmlns:p14="http://schemas.microsoft.com/office/powerpoint/2010/main" val="3478724445"/>
              </p:ext>
            </p:extLst>
          </p:nvPr>
        </p:nvGraphicFramePr>
        <p:xfrm>
          <a:off x="6429773" y="1674140"/>
          <a:ext cx="5373206" cy="3918791"/>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2">
            <a:extLst>
              <a:ext uri="{FF2B5EF4-FFF2-40B4-BE49-F238E27FC236}">
                <a16:creationId xmlns:a16="http://schemas.microsoft.com/office/drawing/2014/main" id="{AD3DD84A-5863-4B58-8490-060E23523E6B}"/>
              </a:ext>
            </a:extLst>
          </p:cNvPr>
          <p:cNvSpPr txBox="1">
            <a:spLocks/>
          </p:cNvSpPr>
          <p:nvPr/>
        </p:nvSpPr>
        <p:spPr>
          <a:xfrm>
            <a:off x="537549" y="1674140"/>
            <a:ext cx="5079071" cy="375474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C00000"/>
              </a:buClr>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514350" indent="-171450" algn="l" defTabSz="685800" rtl="0" eaLnBrk="1" latinLnBrk="0" hangingPunct="1">
              <a:lnSpc>
                <a:spcPct val="90000"/>
              </a:lnSpc>
              <a:spcBef>
                <a:spcPts val="375"/>
              </a:spcBef>
              <a:buClr>
                <a:srgbClr val="C00000"/>
              </a:buClr>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857250" indent="-171450" algn="l" defTabSz="685800" rtl="0" eaLnBrk="1" latinLnBrk="0" hangingPunct="1">
              <a:lnSpc>
                <a:spcPct val="90000"/>
              </a:lnSpc>
              <a:spcBef>
                <a:spcPts val="375"/>
              </a:spcBef>
              <a:buClr>
                <a:srgbClr val="C00000"/>
              </a:buClr>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200150" indent="-171450" algn="l" defTabSz="685800" rtl="0" eaLnBrk="1" latinLnBrk="0" hangingPunct="1">
              <a:lnSpc>
                <a:spcPct val="90000"/>
              </a:lnSpc>
              <a:spcBef>
                <a:spcPts val="375"/>
              </a:spcBef>
              <a:buClr>
                <a:srgbClr val="C00000"/>
              </a:buClr>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1543050" indent="-171450" algn="l" defTabSz="685800" rtl="0" eaLnBrk="1" latinLnBrk="0" hangingPunct="1">
              <a:lnSpc>
                <a:spcPct val="90000"/>
              </a:lnSpc>
              <a:spcBef>
                <a:spcPts val="375"/>
              </a:spcBef>
              <a:buClr>
                <a:srgbClr val="C00000"/>
              </a:buClr>
              <a:buFont typeface="Arial" panose="020B0604020202020204" pitchFamily="34" charset="0"/>
              <a:buChar char="•"/>
              <a:defRPr sz="1600" kern="1200">
                <a:solidFill>
                  <a:schemeClr val="tx1"/>
                </a:solidFill>
                <a:latin typeface="Garamond" panose="020204040303010108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lvl="1"/>
            <a:r>
              <a:rPr lang="en-US" dirty="0"/>
              <a:t>Bar charts show categories on the Y axis and numerical values on the X axis</a:t>
            </a:r>
          </a:p>
          <a:p>
            <a:pPr marL="171450" lvl="1"/>
            <a:r>
              <a:rPr lang="en-US" dirty="0"/>
              <a:t>Bar charts are used to show comparisons on a specific topic</a:t>
            </a:r>
          </a:p>
          <a:p>
            <a:pPr marL="514350" lvl="2"/>
            <a:r>
              <a:rPr lang="en-US" dirty="0"/>
              <a:t>This shows units of service breakdown for a Part A program</a:t>
            </a:r>
          </a:p>
          <a:p>
            <a:pPr marL="514350" lvl="2"/>
            <a:r>
              <a:rPr lang="en-US" dirty="0"/>
              <a:t>The information on the chart helps us determine service utilization</a:t>
            </a:r>
          </a:p>
          <a:p>
            <a:pPr marL="171450" lvl="1"/>
            <a:r>
              <a:rPr lang="en-US" dirty="0"/>
              <a:t>Even with a large number of categories, this chart is easy to understand</a:t>
            </a:r>
          </a:p>
          <a:p>
            <a:pPr marL="514350" lvl="2"/>
            <a:endParaRPr lang="en-US" dirty="0"/>
          </a:p>
          <a:p>
            <a:endParaRPr lang="en-US" dirty="0"/>
          </a:p>
        </p:txBody>
      </p:sp>
      <p:sp>
        <p:nvSpPr>
          <p:cNvPr id="11" name="TextBox 10">
            <a:extLst>
              <a:ext uri="{FF2B5EF4-FFF2-40B4-BE49-F238E27FC236}">
                <a16:creationId xmlns:a16="http://schemas.microsoft.com/office/drawing/2014/main" id="{1F23F418-FB4E-41F9-8B37-3B45DC95296E}"/>
              </a:ext>
            </a:extLst>
          </p:cNvPr>
          <p:cNvSpPr txBox="1"/>
          <p:nvPr/>
        </p:nvSpPr>
        <p:spPr>
          <a:xfrm>
            <a:off x="8427259" y="5683155"/>
            <a:ext cx="1739900" cy="276999"/>
          </a:xfrm>
          <a:prstGeom prst="rect">
            <a:avLst/>
          </a:prstGeom>
          <a:noFill/>
        </p:spPr>
        <p:txBody>
          <a:bodyPr wrap="square" rtlCol="0">
            <a:spAutoFit/>
          </a:bodyPr>
          <a:lstStyle/>
          <a:p>
            <a:pPr algn="ctr"/>
            <a:r>
              <a:rPr lang="en-US" sz="1200" dirty="0"/>
              <a:t>X Axis</a:t>
            </a:r>
          </a:p>
        </p:txBody>
      </p:sp>
      <p:sp>
        <p:nvSpPr>
          <p:cNvPr id="12" name="TextBox 11">
            <a:extLst>
              <a:ext uri="{FF2B5EF4-FFF2-40B4-BE49-F238E27FC236}">
                <a16:creationId xmlns:a16="http://schemas.microsoft.com/office/drawing/2014/main" id="{2685186E-D4C2-4062-BA8C-6FB01EBB7975}"/>
              </a:ext>
            </a:extLst>
          </p:cNvPr>
          <p:cNvSpPr txBox="1"/>
          <p:nvPr/>
        </p:nvSpPr>
        <p:spPr>
          <a:xfrm rot="16200000">
            <a:off x="5719967" y="3285624"/>
            <a:ext cx="981774" cy="285856"/>
          </a:xfrm>
          <a:prstGeom prst="rect">
            <a:avLst/>
          </a:prstGeom>
          <a:noFill/>
        </p:spPr>
        <p:txBody>
          <a:bodyPr wrap="square" rtlCol="0">
            <a:spAutoFit/>
          </a:bodyPr>
          <a:lstStyle/>
          <a:p>
            <a:pPr algn="ctr"/>
            <a:r>
              <a:rPr lang="en-US" sz="1200" dirty="0"/>
              <a:t>Y Axis</a:t>
            </a:r>
          </a:p>
        </p:txBody>
      </p:sp>
      <p:sp>
        <p:nvSpPr>
          <p:cNvPr id="8" name="TextBox 7">
            <a:extLst>
              <a:ext uri="{FF2B5EF4-FFF2-40B4-BE49-F238E27FC236}">
                <a16:creationId xmlns:a16="http://schemas.microsoft.com/office/drawing/2014/main" id="{D4D29738-E3DA-42D5-A0A6-56DD29F00C40}"/>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24</a:t>
            </a:r>
          </a:p>
        </p:txBody>
      </p:sp>
      <p:graphicFrame>
        <p:nvGraphicFramePr>
          <p:cNvPr id="3" name="Object 2">
            <a:extLst>
              <a:ext uri="{FF2B5EF4-FFF2-40B4-BE49-F238E27FC236}">
                <a16:creationId xmlns:a16="http://schemas.microsoft.com/office/drawing/2014/main" id="{7B6C6681-3309-430C-A052-7D003EBC1765}"/>
              </a:ext>
            </a:extLst>
          </p:cNvPr>
          <p:cNvGraphicFramePr>
            <a:graphicFrameLocks noChangeAspect="1"/>
          </p:cNvGraphicFramePr>
          <p:nvPr>
            <p:extLst>
              <p:ext uri="{D42A27DB-BD31-4B8C-83A1-F6EECF244321}">
                <p14:modId xmlns:p14="http://schemas.microsoft.com/office/powerpoint/2010/main" val="697536455"/>
              </p:ext>
            </p:extLst>
          </p:nvPr>
        </p:nvGraphicFramePr>
        <p:xfrm>
          <a:off x="12021307" y="567211"/>
          <a:ext cx="5173746" cy="2645410"/>
        </p:xfrm>
        <a:graphic>
          <a:graphicData uri="http://schemas.openxmlformats.org/presentationml/2006/ole">
            <mc:AlternateContent xmlns:mc="http://schemas.openxmlformats.org/markup-compatibility/2006">
              <mc:Choice xmlns:v="urn:schemas-microsoft-com:vml" Requires="v">
                <p:oleObj spid="_x0000_s3076" name="Worksheet" r:id="rId5" imgW="6534240" imgH="3190893" progId="Excel.Sheet.12">
                  <p:link updateAutomatic="1"/>
                </p:oleObj>
              </mc:Choice>
              <mc:Fallback>
                <p:oleObj name="Worksheet" r:id="rId5" imgW="6534240" imgH="3190893" progId="Excel.Sheet.12">
                  <p:link updateAutomatic="1"/>
                  <p:pic>
                    <p:nvPicPr>
                      <p:cNvPr id="0" name=""/>
                      <p:cNvPicPr/>
                      <p:nvPr/>
                    </p:nvPicPr>
                    <p:blipFill>
                      <a:blip r:embed="rId6"/>
                      <a:stretch>
                        <a:fillRect/>
                      </a:stretch>
                    </p:blipFill>
                    <p:spPr>
                      <a:xfrm>
                        <a:off x="12021307" y="567211"/>
                        <a:ext cx="5173746" cy="264541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511027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B2532CA-B135-41E1-A9CF-99256E1533AA}"/>
              </a:ext>
            </a:extLst>
          </p:cNvPr>
          <p:cNvGraphicFramePr>
            <a:graphicFrameLocks noGrp="1"/>
          </p:cNvGraphicFramePr>
          <p:nvPr>
            <p:extLst>
              <p:ext uri="{D42A27DB-BD31-4B8C-83A1-F6EECF244321}">
                <p14:modId xmlns:p14="http://schemas.microsoft.com/office/powerpoint/2010/main" val="3242150696"/>
              </p:ext>
            </p:extLst>
          </p:nvPr>
        </p:nvGraphicFramePr>
        <p:xfrm>
          <a:off x="6768603" y="1740098"/>
          <a:ext cx="4853902" cy="1688901"/>
        </p:xfrm>
        <a:graphic>
          <a:graphicData uri="http://schemas.openxmlformats.org/drawingml/2006/table">
            <a:tbl>
              <a:tblPr>
                <a:tableStyleId>{5C22544A-7EE6-4342-B048-85BDC9FD1C3A}</a:tableStyleId>
              </a:tblPr>
              <a:tblGrid>
                <a:gridCol w="2164577">
                  <a:extLst>
                    <a:ext uri="{9D8B030D-6E8A-4147-A177-3AD203B41FA5}">
                      <a16:colId xmlns:a16="http://schemas.microsoft.com/office/drawing/2014/main" val="1874115447"/>
                    </a:ext>
                  </a:extLst>
                </a:gridCol>
                <a:gridCol w="1290001">
                  <a:extLst>
                    <a:ext uri="{9D8B030D-6E8A-4147-A177-3AD203B41FA5}">
                      <a16:colId xmlns:a16="http://schemas.microsoft.com/office/drawing/2014/main" val="1224592404"/>
                    </a:ext>
                  </a:extLst>
                </a:gridCol>
                <a:gridCol w="1399324">
                  <a:extLst>
                    <a:ext uri="{9D8B030D-6E8A-4147-A177-3AD203B41FA5}">
                      <a16:colId xmlns:a16="http://schemas.microsoft.com/office/drawing/2014/main" val="722042499"/>
                    </a:ext>
                  </a:extLst>
                </a:gridCol>
              </a:tblGrid>
              <a:tr h="618381">
                <a:tc>
                  <a:txBody>
                    <a:bodyPr/>
                    <a:lstStyle/>
                    <a:p>
                      <a:pPr algn="l" fontAlgn="b"/>
                      <a:endParaRPr lang="en-US" sz="1800" b="0" i="0" u="none" strike="noStrike" dirty="0">
                        <a:solidFill>
                          <a:srgbClr val="000000"/>
                        </a:solidFill>
                        <a:effectLst/>
                        <a:latin typeface="Calibri" panose="020F0502020204030204" pitchFamily="34" charset="0"/>
                      </a:endParaRPr>
                    </a:p>
                  </a:txBody>
                  <a:tcPr marL="3175" marR="3175" marT="3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Retained</a:t>
                      </a:r>
                      <a:endParaRPr lang="en-US" sz="1400" b="0" i="0" u="none" strike="noStrike" dirty="0">
                        <a:solidFill>
                          <a:srgbClr val="000000"/>
                        </a:solidFill>
                        <a:effectLst/>
                        <a:latin typeface="Calibri" panose="020F0502020204030204" pitchFamily="34" charset="0"/>
                      </a:endParaRPr>
                    </a:p>
                  </a:txBody>
                  <a:tcPr marL="3175" marR="3175" marT="3175"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Virally Suppressed</a:t>
                      </a:r>
                      <a:endParaRPr lang="en-US" sz="14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46551818"/>
                  </a:ext>
                </a:extLst>
              </a:tr>
              <a:tr h="267630">
                <a:tc>
                  <a:txBody>
                    <a:bodyPr/>
                    <a:lstStyle/>
                    <a:p>
                      <a:pPr algn="ctr" fontAlgn="b"/>
                      <a:r>
                        <a:rPr lang="en-US" sz="1200" u="none" strike="noStrike" dirty="0">
                          <a:effectLst/>
                        </a:rPr>
                        <a:t>Black Non-</a:t>
                      </a:r>
                      <a:r>
                        <a:rPr lang="en-US" sz="1200" u="none" strike="noStrike" dirty="0" err="1">
                          <a:effectLst/>
                        </a:rPr>
                        <a:t>hispanic</a:t>
                      </a:r>
                      <a:endParaRPr lang="en-US" sz="1200" b="0" i="0" u="none" strike="noStrike" dirty="0" err="1">
                        <a:solidFill>
                          <a:srgbClr val="000000"/>
                        </a:solidFill>
                        <a:effectLst/>
                        <a:latin typeface="Calibri" panose="020F0502020204030204" pitchFamily="34" charset="0"/>
                      </a:endParaRPr>
                    </a:p>
                  </a:txBody>
                  <a:tcPr marL="3175" marR="3175" marT="3175"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effectLst/>
                        </a:rPr>
                        <a:t>100</a:t>
                      </a:r>
                      <a:endParaRPr lang="en-US" sz="1200" b="0"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US" sz="1200" u="none" strike="noStrike" dirty="0">
                          <a:effectLst/>
                        </a:rPr>
                        <a:t>80</a:t>
                      </a:r>
                      <a:endParaRPr lang="en-US" sz="12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1363446159"/>
                  </a:ext>
                </a:extLst>
              </a:tr>
              <a:tr h="267630">
                <a:tc>
                  <a:txBody>
                    <a:bodyPr/>
                    <a:lstStyle/>
                    <a:p>
                      <a:pPr algn="ctr" fontAlgn="b"/>
                      <a:r>
                        <a:rPr lang="en-US" sz="1200" u="none" strike="noStrike" dirty="0">
                          <a:effectLst/>
                        </a:rPr>
                        <a:t>White Non-</a:t>
                      </a:r>
                      <a:r>
                        <a:rPr lang="en-US" sz="1200" u="none" strike="noStrike" dirty="0" err="1">
                          <a:effectLst/>
                        </a:rPr>
                        <a:t>hispanic</a:t>
                      </a:r>
                      <a:endParaRPr lang="en-US" sz="1200" b="0" i="0" u="none" strike="noStrike" dirty="0" err="1">
                        <a:solidFill>
                          <a:srgbClr val="000000"/>
                        </a:solidFill>
                        <a:effectLst/>
                        <a:latin typeface="Calibri" panose="020F0502020204030204" pitchFamily="34" charset="0"/>
                      </a:endParaRPr>
                    </a:p>
                  </a:txBody>
                  <a:tcPr marL="3175" marR="3175" marT="3175" marB="0" anchor="b"/>
                </a:tc>
                <a:tc>
                  <a:txBody>
                    <a:bodyPr/>
                    <a:lstStyle/>
                    <a:p>
                      <a:pPr algn="ctr" fontAlgn="b"/>
                      <a:r>
                        <a:rPr lang="en-US" sz="1200" u="none" strike="noStrike" dirty="0">
                          <a:effectLst/>
                        </a:rPr>
                        <a:t>200</a:t>
                      </a:r>
                      <a:endParaRPr lang="en-US" sz="1200" b="0"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US" sz="1200" u="none" strike="noStrike" dirty="0">
                          <a:effectLst/>
                        </a:rPr>
                        <a:t>180</a:t>
                      </a:r>
                      <a:endParaRPr lang="en-US" sz="12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2449260390"/>
                  </a:ext>
                </a:extLst>
              </a:tr>
              <a:tr h="267630">
                <a:tc>
                  <a:txBody>
                    <a:bodyPr/>
                    <a:lstStyle/>
                    <a:p>
                      <a:pPr algn="ctr" fontAlgn="b"/>
                      <a:r>
                        <a:rPr lang="en-US" sz="1200" u="none" strike="noStrike" dirty="0">
                          <a:effectLst/>
                        </a:rPr>
                        <a:t>Hispanic Black/white</a:t>
                      </a:r>
                      <a:endParaRPr lang="en-US" sz="1200" b="0"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US" sz="1200" u="none" strike="noStrike" dirty="0">
                          <a:effectLst/>
                        </a:rPr>
                        <a:t>200</a:t>
                      </a:r>
                      <a:endParaRPr lang="en-US" sz="1200" b="0"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US" sz="1200" u="none" strike="noStrike" dirty="0">
                          <a:effectLst/>
                        </a:rPr>
                        <a:t>125</a:t>
                      </a:r>
                      <a:endParaRPr lang="en-US" sz="12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1681706320"/>
                  </a:ext>
                </a:extLst>
              </a:tr>
              <a:tr h="267630">
                <a:tc>
                  <a:txBody>
                    <a:bodyPr/>
                    <a:lstStyle/>
                    <a:p>
                      <a:pPr algn="ctr" fontAlgn="b"/>
                      <a:r>
                        <a:rPr lang="en-US" sz="1200" u="none" strike="noStrike" dirty="0">
                          <a:effectLst/>
                        </a:rPr>
                        <a:t>Total</a:t>
                      </a:r>
                      <a:endParaRPr lang="en-US" sz="1200" b="0"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US" sz="1200" u="none" strike="noStrike" dirty="0">
                          <a:effectLst/>
                        </a:rPr>
                        <a:t>500</a:t>
                      </a:r>
                      <a:endParaRPr lang="en-US" sz="1200" b="0"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US" sz="1200" u="none" strike="noStrike" dirty="0">
                          <a:effectLst/>
                        </a:rPr>
                        <a:t>385</a:t>
                      </a:r>
                      <a:endParaRPr lang="en-US" sz="12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2767069961"/>
                  </a:ext>
                </a:extLst>
              </a:tr>
            </a:tbl>
          </a:graphicData>
        </a:graphic>
      </p:graphicFrame>
      <p:graphicFrame>
        <p:nvGraphicFramePr>
          <p:cNvPr id="4" name="Chart 3">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743529391"/>
              </p:ext>
            </p:extLst>
          </p:nvPr>
        </p:nvGraphicFramePr>
        <p:xfrm>
          <a:off x="1097347" y="1099750"/>
          <a:ext cx="5507990" cy="415804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8C02C7B-CE86-4137-BE72-655CFA9A16B5}"/>
              </a:ext>
            </a:extLst>
          </p:cNvPr>
          <p:cNvSpPr txBox="1"/>
          <p:nvPr/>
        </p:nvSpPr>
        <p:spPr>
          <a:xfrm>
            <a:off x="1984565" y="551967"/>
            <a:ext cx="8222870" cy="523220"/>
          </a:xfrm>
          <a:prstGeom prst="rect">
            <a:avLst/>
          </a:prstGeom>
          <a:noFill/>
        </p:spPr>
        <p:txBody>
          <a:bodyPr wrap="square" rtlCol="0">
            <a:spAutoFit/>
          </a:bodyPr>
          <a:lstStyle/>
          <a:p>
            <a:pPr algn="ctr"/>
            <a:r>
              <a:rPr lang="en-US" sz="2800" dirty="0"/>
              <a:t>Stacked Column Chart</a:t>
            </a:r>
          </a:p>
        </p:txBody>
      </p:sp>
      <p:pic>
        <p:nvPicPr>
          <p:cNvPr id="2" name="Picture 2" descr="Screen Shot 2020-08-12 at 3.25.06 PM.png">
            <a:extLst>
              <a:ext uri="{FF2B5EF4-FFF2-40B4-BE49-F238E27FC236}">
                <a16:creationId xmlns:a16="http://schemas.microsoft.com/office/drawing/2014/main" id="{037794C8-3532-48D6-8561-696A9EAA5A4E}"/>
              </a:ext>
            </a:extLst>
          </p:cNvPr>
          <p:cNvPicPr>
            <a:picLocks noChangeAspect="1"/>
          </p:cNvPicPr>
          <p:nvPr/>
        </p:nvPicPr>
        <p:blipFill>
          <a:blip r:embed="rId5"/>
          <a:stretch>
            <a:fillRect/>
          </a:stretch>
        </p:blipFill>
        <p:spPr>
          <a:xfrm>
            <a:off x="1314" y="5927354"/>
            <a:ext cx="12189371" cy="928497"/>
          </a:xfrm>
          <a:prstGeom prst="rect">
            <a:avLst/>
          </a:prstGeom>
        </p:spPr>
      </p:pic>
      <p:pic>
        <p:nvPicPr>
          <p:cNvPr id="3" name="Picture 4" descr="Screen Shot 2020-08-13 at 1.26.37 PM.png">
            <a:extLst>
              <a:ext uri="{FF2B5EF4-FFF2-40B4-BE49-F238E27FC236}">
                <a16:creationId xmlns:a16="http://schemas.microsoft.com/office/drawing/2014/main" id="{84CE58C5-9903-4D2E-8F91-3E764E77EF3D}"/>
              </a:ext>
            </a:extLst>
          </p:cNvPr>
          <p:cNvPicPr>
            <a:picLocks noChangeAspect="1"/>
          </p:cNvPicPr>
          <p:nvPr/>
        </p:nvPicPr>
        <p:blipFill>
          <a:blip r:embed="rId6"/>
          <a:stretch>
            <a:fillRect/>
          </a:stretch>
        </p:blipFill>
        <p:spPr>
          <a:xfrm>
            <a:off x="196741" y="6019471"/>
            <a:ext cx="900606" cy="744264"/>
          </a:xfrm>
          <a:prstGeom prst="rect">
            <a:avLst/>
          </a:prstGeom>
        </p:spPr>
      </p:pic>
      <p:sp>
        <p:nvSpPr>
          <p:cNvPr id="9" name="TextBox 8">
            <a:extLst>
              <a:ext uri="{FF2B5EF4-FFF2-40B4-BE49-F238E27FC236}">
                <a16:creationId xmlns:a16="http://schemas.microsoft.com/office/drawing/2014/main" id="{055F8F6D-5728-4944-8960-51D59ACF1FA5}"/>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25</a:t>
            </a:r>
          </a:p>
        </p:txBody>
      </p:sp>
    </p:spTree>
    <p:custDataLst>
      <p:tags r:id="rId1"/>
    </p:custDataLst>
    <p:extLst>
      <p:ext uri="{BB962C8B-B14F-4D97-AF65-F5344CB8AC3E}">
        <p14:creationId xmlns:p14="http://schemas.microsoft.com/office/powerpoint/2010/main" val="2241540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Histograms</a:t>
            </a:r>
          </a:p>
        </p:txBody>
      </p:sp>
      <p:sp>
        <p:nvSpPr>
          <p:cNvPr id="3" name="Content Placeholder 2"/>
          <p:cNvSpPr>
            <a:spLocks noGrp="1"/>
          </p:cNvSpPr>
          <p:nvPr>
            <p:ph idx="1"/>
          </p:nvPr>
        </p:nvSpPr>
        <p:spPr>
          <a:xfrm>
            <a:off x="631586" y="1239567"/>
            <a:ext cx="11073960" cy="4351338"/>
          </a:xfrm>
        </p:spPr>
        <p:txBody>
          <a:bodyPr anchor="t"/>
          <a:lstStyle/>
          <a:p>
            <a:r>
              <a:rPr lang="en-US" dirty="0"/>
              <a:t>You should have a minimum of 50 data points for a histogram</a:t>
            </a:r>
          </a:p>
          <a:p>
            <a:r>
              <a:rPr lang="en-US" dirty="0"/>
              <a:t>Used for one continuous variable, such as:</a:t>
            </a:r>
          </a:p>
          <a:p>
            <a:pPr lvl="1"/>
            <a:r>
              <a:rPr lang="en-US" dirty="0">
                <a:latin typeface="Garamond"/>
              </a:rPr>
              <a:t>Average viral suppression by week</a:t>
            </a:r>
          </a:p>
          <a:p>
            <a:pPr lvl="1"/>
            <a:r>
              <a:rPr lang="en-US" dirty="0"/>
              <a:t>Number of intakes done by day</a:t>
            </a:r>
          </a:p>
          <a:p>
            <a:r>
              <a:rPr lang="en-US" dirty="0"/>
              <a:t>Uses categories called bins (or classes) to show data</a:t>
            </a:r>
          </a:p>
          <a:p>
            <a:r>
              <a:rPr lang="en-US" dirty="0"/>
              <a:t>There are no gaps between the bars in a histogram</a:t>
            </a:r>
          </a:p>
          <a:p>
            <a:r>
              <a:rPr lang="en-US" dirty="0"/>
              <a:t>Microsoft Excel is useful to build a histogram </a:t>
            </a:r>
          </a:p>
          <a:p>
            <a:endParaRPr lang="en-US" i="1" dirty="0"/>
          </a:p>
          <a:p>
            <a:pPr lvl="1"/>
            <a:endParaRPr lang="en-US" dirty="0"/>
          </a:p>
        </p:txBody>
      </p:sp>
      <p:pic>
        <p:nvPicPr>
          <p:cNvPr id="4" name="Picture 4" descr="Screen Shot 2020-08-12 at 3.25.06 PM.png">
            <a:extLst>
              <a:ext uri="{FF2B5EF4-FFF2-40B4-BE49-F238E27FC236}">
                <a16:creationId xmlns:a16="http://schemas.microsoft.com/office/drawing/2014/main" id="{A140121C-59F1-4ED9-B295-74014D18FE22}"/>
              </a:ext>
            </a:extLst>
          </p:cNvPr>
          <p:cNvPicPr>
            <a:picLocks noChangeAspect="1"/>
          </p:cNvPicPr>
          <p:nvPr/>
        </p:nvPicPr>
        <p:blipFill>
          <a:blip r:embed="rId4"/>
          <a:stretch>
            <a:fillRect/>
          </a:stretch>
        </p:blipFill>
        <p:spPr>
          <a:xfrm>
            <a:off x="1314" y="5927354"/>
            <a:ext cx="12189371" cy="928498"/>
          </a:xfrm>
          <a:prstGeom prst="rect">
            <a:avLst/>
          </a:prstGeom>
        </p:spPr>
      </p:pic>
      <p:pic>
        <p:nvPicPr>
          <p:cNvPr id="5" name="Picture 5" descr="Screen Shot 2020-08-13 at 1.28.29 PM.png">
            <a:extLst>
              <a:ext uri="{FF2B5EF4-FFF2-40B4-BE49-F238E27FC236}">
                <a16:creationId xmlns:a16="http://schemas.microsoft.com/office/drawing/2014/main" id="{F46E04BC-A2DA-4C75-A1C4-F9CD9C1DA511}"/>
              </a:ext>
            </a:extLst>
          </p:cNvPr>
          <p:cNvPicPr>
            <a:picLocks noChangeAspect="1"/>
          </p:cNvPicPr>
          <p:nvPr/>
        </p:nvPicPr>
        <p:blipFill>
          <a:blip r:embed="rId5"/>
          <a:stretch>
            <a:fillRect/>
          </a:stretch>
        </p:blipFill>
        <p:spPr>
          <a:xfrm>
            <a:off x="189186" y="5927178"/>
            <a:ext cx="1066800" cy="876300"/>
          </a:xfrm>
          <a:prstGeom prst="rect">
            <a:avLst/>
          </a:prstGeom>
        </p:spPr>
      </p:pic>
      <p:sp>
        <p:nvSpPr>
          <p:cNvPr id="6" name="TextBox 5">
            <a:extLst>
              <a:ext uri="{FF2B5EF4-FFF2-40B4-BE49-F238E27FC236}">
                <a16:creationId xmlns:a16="http://schemas.microsoft.com/office/drawing/2014/main" id="{5CE26446-6EB0-4FFF-96E3-D179231C4D33}"/>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26</a:t>
            </a:r>
          </a:p>
        </p:txBody>
      </p:sp>
    </p:spTree>
    <p:custDataLst>
      <p:tags r:id="rId1"/>
    </p:custDataLst>
    <p:extLst>
      <p:ext uri="{BB962C8B-B14F-4D97-AF65-F5344CB8AC3E}">
        <p14:creationId xmlns:p14="http://schemas.microsoft.com/office/powerpoint/2010/main" val="1544964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4486-3E13-4D42-B400-E43BF917DD7D}"/>
              </a:ext>
            </a:extLst>
          </p:cNvPr>
          <p:cNvSpPr>
            <a:spLocks noGrp="1"/>
          </p:cNvSpPr>
          <p:nvPr>
            <p:ph type="title"/>
          </p:nvPr>
        </p:nvSpPr>
        <p:spPr/>
        <p:txBody>
          <a:bodyPr>
            <a:normAutofit/>
          </a:bodyPr>
          <a:lstStyle/>
          <a:p>
            <a:r>
              <a:rPr lang="en-US" dirty="0"/>
              <a:t>Frequency Histogram</a:t>
            </a:r>
          </a:p>
        </p:txBody>
      </p:sp>
      <p:graphicFrame>
        <p:nvGraphicFramePr>
          <p:cNvPr id="4" name="Chart 3">
            <a:extLst>
              <a:ext uri="{FF2B5EF4-FFF2-40B4-BE49-F238E27FC236}">
                <a16:creationId xmlns:a16="http://schemas.microsoft.com/office/drawing/2014/main" id="{F9EB61C1-8C67-4D97-BC4A-E9835DF634E1}"/>
              </a:ext>
            </a:extLst>
          </p:cNvPr>
          <p:cNvGraphicFramePr>
            <a:graphicFrameLocks/>
          </p:cNvGraphicFramePr>
          <p:nvPr>
            <p:extLst>
              <p:ext uri="{D42A27DB-BD31-4B8C-83A1-F6EECF244321}">
                <p14:modId xmlns:p14="http://schemas.microsoft.com/office/powerpoint/2010/main" val="4183127369"/>
              </p:ext>
            </p:extLst>
          </p:nvPr>
        </p:nvGraphicFramePr>
        <p:xfrm>
          <a:off x="2306540" y="1037645"/>
          <a:ext cx="7072603" cy="435739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6317947F-D650-4185-9F53-97913FAA8213}"/>
              </a:ext>
            </a:extLst>
          </p:cNvPr>
          <p:cNvSpPr txBox="1"/>
          <p:nvPr/>
        </p:nvSpPr>
        <p:spPr>
          <a:xfrm>
            <a:off x="4332515" y="5395040"/>
            <a:ext cx="3452327" cy="307777"/>
          </a:xfrm>
          <a:prstGeom prst="rect">
            <a:avLst/>
          </a:prstGeom>
          <a:noFill/>
        </p:spPr>
        <p:txBody>
          <a:bodyPr wrap="square" rtlCol="0">
            <a:spAutoFit/>
          </a:bodyPr>
          <a:lstStyle/>
          <a:p>
            <a:pPr algn="ctr"/>
            <a:r>
              <a:rPr lang="en-US" sz="1400" dirty="0">
                <a:solidFill>
                  <a:prstClr val="black"/>
                </a:solidFill>
                <a:latin typeface="Garamond" panose="02020404030301010803" pitchFamily="18" charset="0"/>
              </a:rPr>
              <a:t>Range</a:t>
            </a:r>
          </a:p>
        </p:txBody>
      </p:sp>
      <p:sp>
        <p:nvSpPr>
          <p:cNvPr id="6" name="TextBox 5">
            <a:extLst>
              <a:ext uri="{FF2B5EF4-FFF2-40B4-BE49-F238E27FC236}">
                <a16:creationId xmlns:a16="http://schemas.microsoft.com/office/drawing/2014/main" id="{8BB13902-EDCC-4F3A-B12D-6663EF31FA55}"/>
              </a:ext>
            </a:extLst>
          </p:cNvPr>
          <p:cNvSpPr txBox="1"/>
          <p:nvPr/>
        </p:nvSpPr>
        <p:spPr>
          <a:xfrm rot="16200000">
            <a:off x="389164" y="3009188"/>
            <a:ext cx="3526973" cy="307777"/>
          </a:xfrm>
          <a:prstGeom prst="rect">
            <a:avLst/>
          </a:prstGeom>
          <a:noFill/>
        </p:spPr>
        <p:txBody>
          <a:bodyPr wrap="square" rtlCol="0">
            <a:spAutoFit/>
          </a:bodyPr>
          <a:lstStyle/>
          <a:p>
            <a:pPr algn="ctr"/>
            <a:r>
              <a:rPr lang="en-US" sz="1400" dirty="0">
                <a:solidFill>
                  <a:prstClr val="black"/>
                </a:solidFill>
                <a:latin typeface="Garamond" panose="02020404030301010803" pitchFamily="18" charset="0"/>
              </a:rPr>
              <a:t>Number of People with HIV</a:t>
            </a:r>
          </a:p>
        </p:txBody>
      </p:sp>
      <p:pic>
        <p:nvPicPr>
          <p:cNvPr id="3" name="Picture 6" descr="Screen Shot 2020-08-12 at 3.25.06 PM.png">
            <a:extLst>
              <a:ext uri="{FF2B5EF4-FFF2-40B4-BE49-F238E27FC236}">
                <a16:creationId xmlns:a16="http://schemas.microsoft.com/office/drawing/2014/main" id="{F9FC4AF0-0F1A-4BD6-A7D8-B3896FB2068C}"/>
              </a:ext>
            </a:extLst>
          </p:cNvPr>
          <p:cNvPicPr>
            <a:picLocks noChangeAspect="1"/>
          </p:cNvPicPr>
          <p:nvPr/>
        </p:nvPicPr>
        <p:blipFill>
          <a:blip r:embed="rId5"/>
          <a:stretch>
            <a:fillRect/>
          </a:stretch>
        </p:blipFill>
        <p:spPr>
          <a:xfrm>
            <a:off x="1314" y="5927355"/>
            <a:ext cx="12189371" cy="928498"/>
          </a:xfrm>
          <a:prstGeom prst="rect">
            <a:avLst/>
          </a:prstGeom>
        </p:spPr>
      </p:pic>
      <p:pic>
        <p:nvPicPr>
          <p:cNvPr id="7" name="Picture 7" descr="Screen Shot 2020-08-13 at 1.29.07 PM.png">
            <a:extLst>
              <a:ext uri="{FF2B5EF4-FFF2-40B4-BE49-F238E27FC236}">
                <a16:creationId xmlns:a16="http://schemas.microsoft.com/office/drawing/2014/main" id="{E8FB97B9-24D9-4E1A-B628-6C533BED7730}"/>
              </a:ext>
            </a:extLst>
          </p:cNvPr>
          <p:cNvPicPr>
            <a:picLocks noChangeAspect="1"/>
          </p:cNvPicPr>
          <p:nvPr/>
        </p:nvPicPr>
        <p:blipFill>
          <a:blip r:embed="rId6"/>
          <a:stretch>
            <a:fillRect/>
          </a:stretch>
        </p:blipFill>
        <p:spPr>
          <a:xfrm>
            <a:off x="165866" y="5996809"/>
            <a:ext cx="666750" cy="723900"/>
          </a:xfrm>
          <a:prstGeom prst="rect">
            <a:avLst/>
          </a:prstGeom>
        </p:spPr>
      </p:pic>
      <p:sp>
        <p:nvSpPr>
          <p:cNvPr id="8" name="TextBox 7">
            <a:extLst>
              <a:ext uri="{FF2B5EF4-FFF2-40B4-BE49-F238E27FC236}">
                <a16:creationId xmlns:a16="http://schemas.microsoft.com/office/drawing/2014/main" id="{708A96A8-BE81-44BC-8A3A-B848BE066F27}"/>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27</a:t>
            </a:r>
          </a:p>
        </p:txBody>
      </p:sp>
    </p:spTree>
    <p:custDataLst>
      <p:tags r:id="rId1"/>
    </p:custDataLst>
    <p:extLst>
      <p:ext uri="{BB962C8B-B14F-4D97-AF65-F5344CB8AC3E}">
        <p14:creationId xmlns:p14="http://schemas.microsoft.com/office/powerpoint/2010/main" val="3708642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Analysis Tools</a:t>
            </a:r>
          </a:p>
        </p:txBody>
      </p:sp>
      <p:sp>
        <p:nvSpPr>
          <p:cNvPr id="3" name="Content Placeholder 2"/>
          <p:cNvSpPr>
            <a:spLocks noGrp="1"/>
          </p:cNvSpPr>
          <p:nvPr>
            <p:ph idx="1"/>
          </p:nvPr>
        </p:nvSpPr>
        <p:spPr>
          <a:xfrm>
            <a:off x="588580" y="1488936"/>
            <a:ext cx="11133082" cy="4307027"/>
          </a:xfrm>
        </p:spPr>
        <p:txBody>
          <a:bodyPr/>
          <a:lstStyle/>
          <a:p>
            <a:r>
              <a:rPr lang="en-US" dirty="0"/>
              <a:t>There are a plethora of data analysis tools to assist you</a:t>
            </a:r>
          </a:p>
          <a:p>
            <a:r>
              <a:rPr lang="en-US" dirty="0"/>
              <a:t>Your choice of tools should be guided by the type of data you have and what you’re trying to discover</a:t>
            </a:r>
          </a:p>
          <a:p>
            <a:r>
              <a:rPr lang="en-US" dirty="0"/>
              <a:t>See the resource slide for help with finding helpful resources on tools</a:t>
            </a:r>
          </a:p>
          <a:p>
            <a:endParaRPr lang="en-US" dirty="0"/>
          </a:p>
        </p:txBody>
      </p:sp>
      <p:pic>
        <p:nvPicPr>
          <p:cNvPr id="5" name="Picture 5" descr="Screen Shot 2020-08-13 at 1.29.47 PM.png">
            <a:extLst>
              <a:ext uri="{FF2B5EF4-FFF2-40B4-BE49-F238E27FC236}">
                <a16:creationId xmlns:a16="http://schemas.microsoft.com/office/drawing/2014/main" id="{45F93985-B2E0-4AE2-B160-A33ACC8AE189}"/>
              </a:ext>
            </a:extLst>
          </p:cNvPr>
          <p:cNvPicPr>
            <a:picLocks noChangeAspect="1"/>
          </p:cNvPicPr>
          <p:nvPr/>
        </p:nvPicPr>
        <p:blipFill>
          <a:blip r:embed="rId4"/>
          <a:stretch>
            <a:fillRect/>
          </a:stretch>
        </p:blipFill>
        <p:spPr>
          <a:xfrm>
            <a:off x="191157" y="6145267"/>
            <a:ext cx="800100" cy="571500"/>
          </a:xfrm>
          <a:prstGeom prst="rect">
            <a:avLst/>
          </a:prstGeom>
        </p:spPr>
      </p:pic>
      <p:sp>
        <p:nvSpPr>
          <p:cNvPr id="6" name="TextBox 5">
            <a:extLst>
              <a:ext uri="{FF2B5EF4-FFF2-40B4-BE49-F238E27FC236}">
                <a16:creationId xmlns:a16="http://schemas.microsoft.com/office/drawing/2014/main" id="{568C8987-7B55-480C-AEEE-797D065E2B4E}"/>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28</a:t>
            </a:r>
          </a:p>
        </p:txBody>
      </p:sp>
    </p:spTree>
    <p:custDataLst>
      <p:tags r:id="rId1"/>
    </p:custDataLst>
    <p:extLst>
      <p:ext uri="{BB962C8B-B14F-4D97-AF65-F5344CB8AC3E}">
        <p14:creationId xmlns:p14="http://schemas.microsoft.com/office/powerpoint/2010/main" val="837167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5F40-988A-46EE-A337-E6A592515414}"/>
              </a:ext>
            </a:extLst>
          </p:cNvPr>
          <p:cNvSpPr>
            <a:spLocks noGrp="1"/>
          </p:cNvSpPr>
          <p:nvPr>
            <p:ph type="title"/>
          </p:nvPr>
        </p:nvSpPr>
        <p:spPr>
          <a:xfrm>
            <a:off x="838200" y="721958"/>
            <a:ext cx="10515600" cy="487404"/>
          </a:xfrm>
        </p:spPr>
        <p:txBody>
          <a:bodyPr>
            <a:normAutofit fontScale="90000"/>
          </a:bodyPr>
          <a:lstStyle/>
          <a:p>
            <a:r>
              <a:rPr lang="en-US" dirty="0"/>
              <a:t>What do we know so far?</a:t>
            </a:r>
          </a:p>
        </p:txBody>
      </p:sp>
      <p:sp>
        <p:nvSpPr>
          <p:cNvPr id="5" name="Content Placeholder 4">
            <a:extLst>
              <a:ext uri="{FF2B5EF4-FFF2-40B4-BE49-F238E27FC236}">
                <a16:creationId xmlns:a16="http://schemas.microsoft.com/office/drawing/2014/main" id="{523EDBEC-3823-46D7-9A17-033357D9BB7F}"/>
              </a:ext>
            </a:extLst>
          </p:cNvPr>
          <p:cNvSpPr>
            <a:spLocks noGrp="1"/>
          </p:cNvSpPr>
          <p:nvPr>
            <p:ph idx="1"/>
          </p:nvPr>
        </p:nvSpPr>
        <p:spPr>
          <a:xfrm>
            <a:off x="608410" y="1758352"/>
            <a:ext cx="10993820" cy="2047530"/>
          </a:xfrm>
        </p:spPr>
        <p:txBody>
          <a:bodyPr vert="horz" lIns="91440" tIns="45720" rIns="91440" bIns="45720" rtlCol="0" anchor="t">
            <a:normAutofit/>
          </a:bodyPr>
          <a:lstStyle/>
          <a:p>
            <a:r>
              <a:rPr lang="en-US" dirty="0"/>
              <a:t>You have analyzed your data</a:t>
            </a:r>
          </a:p>
          <a:p>
            <a:r>
              <a:rPr lang="en-US" dirty="0"/>
              <a:t>You have identified an area for improvement</a:t>
            </a:r>
          </a:p>
          <a:p>
            <a:r>
              <a:rPr lang="en-US" dirty="0"/>
              <a:t>You have possibly selected a sub-population of focus</a:t>
            </a:r>
          </a:p>
        </p:txBody>
      </p:sp>
      <p:sp>
        <p:nvSpPr>
          <p:cNvPr id="4" name="TextBox 3">
            <a:extLst>
              <a:ext uri="{FF2B5EF4-FFF2-40B4-BE49-F238E27FC236}">
                <a16:creationId xmlns:a16="http://schemas.microsoft.com/office/drawing/2014/main" id="{AB1EABC3-BED6-41A8-92EC-06EFCFFD74D6}"/>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29</a:t>
            </a:r>
          </a:p>
        </p:txBody>
      </p:sp>
    </p:spTree>
    <p:custDataLst>
      <p:tags r:id="rId1"/>
    </p:custDataLst>
    <p:extLst>
      <p:ext uri="{BB962C8B-B14F-4D97-AF65-F5344CB8AC3E}">
        <p14:creationId xmlns:p14="http://schemas.microsoft.com/office/powerpoint/2010/main" val="1113838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C04257-62E4-4C99-B9E0-3DDDD97C26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9966" y="3117461"/>
            <a:ext cx="5879953" cy="2802456"/>
          </a:xfrm>
          <a:prstGeom prst="rect">
            <a:avLst/>
          </a:prstGeom>
        </p:spPr>
      </p:pic>
      <p:sp>
        <p:nvSpPr>
          <p:cNvPr id="2" name="Title 1">
            <a:extLst>
              <a:ext uri="{FF2B5EF4-FFF2-40B4-BE49-F238E27FC236}">
                <a16:creationId xmlns:a16="http://schemas.microsoft.com/office/drawing/2014/main" id="{D8D4F62C-DCB1-4112-8962-49AE6B37D918}"/>
              </a:ext>
            </a:extLst>
          </p:cNvPr>
          <p:cNvSpPr>
            <a:spLocks noGrp="1"/>
          </p:cNvSpPr>
          <p:nvPr>
            <p:ph type="title"/>
          </p:nvPr>
        </p:nvSpPr>
        <p:spPr>
          <a:xfrm>
            <a:off x="835356" y="644679"/>
            <a:ext cx="10515600" cy="558202"/>
          </a:xfrm>
        </p:spPr>
        <p:txBody>
          <a:bodyPr>
            <a:normAutofit/>
          </a:bodyPr>
          <a:lstStyle/>
          <a:p>
            <a:r>
              <a:rPr lang="en-US" dirty="0"/>
              <a:t>Why Data Are</a:t>
            </a:r>
            <a:r>
              <a:rPr lang="en-US" dirty="0">
                <a:solidFill>
                  <a:srgbClr val="FF0000"/>
                </a:solidFill>
              </a:rPr>
              <a:t> </a:t>
            </a:r>
            <a:r>
              <a:rPr lang="en-US" dirty="0"/>
              <a:t>Important</a:t>
            </a:r>
          </a:p>
        </p:txBody>
      </p:sp>
      <p:sp>
        <p:nvSpPr>
          <p:cNvPr id="3" name="Content Placeholder 2">
            <a:extLst>
              <a:ext uri="{FF2B5EF4-FFF2-40B4-BE49-F238E27FC236}">
                <a16:creationId xmlns:a16="http://schemas.microsoft.com/office/drawing/2014/main" id="{CC243F66-39DB-4CD5-92B9-5ED03B29DAFD}"/>
              </a:ext>
            </a:extLst>
          </p:cNvPr>
          <p:cNvSpPr>
            <a:spLocks noGrp="1"/>
          </p:cNvSpPr>
          <p:nvPr>
            <p:ph idx="1"/>
          </p:nvPr>
        </p:nvSpPr>
        <p:spPr>
          <a:xfrm>
            <a:off x="586392" y="1663700"/>
            <a:ext cx="11013527" cy="2168936"/>
          </a:xfrm>
        </p:spPr>
        <p:txBody>
          <a:bodyPr vert="horz" lIns="91440" tIns="45720" rIns="91440" bIns="45720" rtlCol="0" anchor="t">
            <a:normAutofit/>
          </a:bodyPr>
          <a:lstStyle/>
          <a:p>
            <a:r>
              <a:rPr lang="en-US" dirty="0"/>
              <a:t>Data are the first step in any improvement project</a:t>
            </a:r>
          </a:p>
          <a:p>
            <a:r>
              <a:rPr lang="en-US" dirty="0">
                <a:latin typeface="Garamond"/>
              </a:rPr>
              <a:t>Data allow you to be proactive; to get in front of trends</a:t>
            </a:r>
          </a:p>
          <a:p>
            <a:r>
              <a:rPr lang="en-US" dirty="0">
                <a:latin typeface="Garamond"/>
              </a:rPr>
              <a:t>Data offer concrete evidence</a:t>
            </a:r>
          </a:p>
          <a:p>
            <a:r>
              <a:rPr lang="en-US" dirty="0">
                <a:latin typeface="Garamond"/>
              </a:rPr>
              <a:t>Data provide guidance and direction</a:t>
            </a:r>
          </a:p>
          <a:p>
            <a:endParaRPr lang="en-US" dirty="0"/>
          </a:p>
        </p:txBody>
      </p:sp>
      <p:sp>
        <p:nvSpPr>
          <p:cNvPr id="8" name="TextBox 7">
            <a:extLst>
              <a:ext uri="{FF2B5EF4-FFF2-40B4-BE49-F238E27FC236}">
                <a16:creationId xmlns:a16="http://schemas.microsoft.com/office/drawing/2014/main" id="{FE919970-5FCC-4BF0-AC80-4C1D7C6C27CB}"/>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3</a:t>
            </a:r>
          </a:p>
        </p:txBody>
      </p:sp>
    </p:spTree>
    <p:custDataLst>
      <p:tags r:id="rId1"/>
    </p:custDataLst>
    <p:extLst>
      <p:ext uri="{BB962C8B-B14F-4D97-AF65-F5344CB8AC3E}">
        <p14:creationId xmlns:p14="http://schemas.microsoft.com/office/powerpoint/2010/main" val="1342386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D48E-3095-49F0-AD68-F546BFC3A67C}"/>
              </a:ext>
            </a:extLst>
          </p:cNvPr>
          <p:cNvSpPr>
            <a:spLocks noGrp="1"/>
          </p:cNvSpPr>
          <p:nvPr>
            <p:ph type="title"/>
          </p:nvPr>
        </p:nvSpPr>
        <p:spPr>
          <a:xfrm>
            <a:off x="838200" y="648129"/>
            <a:ext cx="10515600" cy="487404"/>
          </a:xfrm>
        </p:spPr>
        <p:txBody>
          <a:bodyPr>
            <a:normAutofit fontScale="90000"/>
          </a:bodyPr>
          <a:lstStyle/>
          <a:p>
            <a:r>
              <a:rPr lang="en-US" dirty="0"/>
              <a:t>What’s Next?</a:t>
            </a:r>
          </a:p>
        </p:txBody>
      </p:sp>
      <p:sp>
        <p:nvSpPr>
          <p:cNvPr id="3" name="Content Placeholder 2">
            <a:extLst>
              <a:ext uri="{FF2B5EF4-FFF2-40B4-BE49-F238E27FC236}">
                <a16:creationId xmlns:a16="http://schemas.microsoft.com/office/drawing/2014/main" id="{1A266245-48CD-4171-97B6-997DA3A9B9FC}"/>
              </a:ext>
            </a:extLst>
          </p:cNvPr>
          <p:cNvSpPr>
            <a:spLocks noGrp="1"/>
          </p:cNvSpPr>
          <p:nvPr>
            <p:ph idx="1"/>
          </p:nvPr>
        </p:nvSpPr>
        <p:spPr>
          <a:xfrm>
            <a:off x="838200" y="1791730"/>
            <a:ext cx="10515600" cy="4004233"/>
          </a:xfrm>
        </p:spPr>
        <p:txBody>
          <a:bodyPr/>
          <a:lstStyle/>
          <a:p>
            <a:r>
              <a:rPr lang="en-US" dirty="0"/>
              <a:t>Put your data to use</a:t>
            </a:r>
          </a:p>
          <a:p>
            <a:r>
              <a:rPr lang="en-US" dirty="0"/>
              <a:t>Next week: Structuring the </a:t>
            </a:r>
            <a:r>
              <a:rPr lang="en-US"/>
              <a:t>improvement project</a:t>
            </a:r>
            <a:endParaRPr lang="en-US" dirty="0"/>
          </a:p>
          <a:p>
            <a:endParaRPr lang="en-US" dirty="0"/>
          </a:p>
        </p:txBody>
      </p:sp>
      <p:sp>
        <p:nvSpPr>
          <p:cNvPr id="4" name="TextBox 3">
            <a:extLst>
              <a:ext uri="{FF2B5EF4-FFF2-40B4-BE49-F238E27FC236}">
                <a16:creationId xmlns:a16="http://schemas.microsoft.com/office/drawing/2014/main" id="{65746CC0-A523-4CE2-BFE0-F1B61B1DA6A9}"/>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30</a:t>
            </a:r>
          </a:p>
        </p:txBody>
      </p:sp>
    </p:spTree>
    <p:custDataLst>
      <p:tags r:id="rId1"/>
    </p:custDataLst>
    <p:extLst>
      <p:ext uri="{BB962C8B-B14F-4D97-AF65-F5344CB8AC3E}">
        <p14:creationId xmlns:p14="http://schemas.microsoft.com/office/powerpoint/2010/main" val="3547483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a:t>
            </a:r>
          </a:p>
        </p:txBody>
      </p:sp>
      <p:sp>
        <p:nvSpPr>
          <p:cNvPr id="3" name="Content Placeholder 2"/>
          <p:cNvSpPr>
            <a:spLocks noGrp="1"/>
          </p:cNvSpPr>
          <p:nvPr>
            <p:ph idx="1"/>
          </p:nvPr>
        </p:nvSpPr>
        <p:spPr>
          <a:xfrm>
            <a:off x="608287" y="1641280"/>
            <a:ext cx="10745513" cy="4154683"/>
          </a:xfrm>
        </p:spPr>
        <p:txBody>
          <a:bodyPr/>
          <a:lstStyle/>
          <a:p>
            <a:r>
              <a:rPr lang="en-US" dirty="0"/>
              <a:t>ASQ.org  -  The 7 Tools of Process Improvement</a:t>
            </a:r>
          </a:p>
          <a:p>
            <a:pPr marL="342900" lvl="1" indent="0">
              <a:buNone/>
            </a:pPr>
            <a:r>
              <a:rPr lang="en-US" dirty="0">
                <a:hlinkClick r:id="rId4"/>
              </a:rPr>
              <a:t>https://asq.org/quality-resources/seven-basic-quality-tools</a:t>
            </a:r>
            <a:endParaRPr lang="en-US" dirty="0"/>
          </a:p>
          <a:p>
            <a:r>
              <a:rPr lang="en-US" dirty="0"/>
              <a:t>The Memory Jogger   </a:t>
            </a:r>
            <a:r>
              <a:rPr lang="en-US" dirty="0">
                <a:hlinkClick r:id="rId5"/>
              </a:rPr>
              <a:t>https://goalqpc.com/</a:t>
            </a:r>
            <a:endParaRPr lang="en-US" dirty="0"/>
          </a:p>
          <a:p>
            <a:r>
              <a:rPr lang="en-US" dirty="0"/>
              <a:t>Making Graphs in Excel  </a:t>
            </a:r>
            <a:r>
              <a:rPr lang="en-US" dirty="0">
                <a:hlinkClick r:id="rId6"/>
              </a:rPr>
              <a:t>https://targethiv.org/library/cqii/qa-graphs-excel</a:t>
            </a:r>
            <a:endParaRPr lang="en-US" dirty="0"/>
          </a:p>
          <a:p>
            <a:r>
              <a:rPr lang="en-US" dirty="0">
                <a:hlinkClick r:id="rId7"/>
              </a:rPr>
              <a:t>Run Charts</a:t>
            </a:r>
            <a:r>
              <a:rPr lang="en-US" dirty="0"/>
              <a:t> </a:t>
            </a:r>
          </a:p>
          <a:p>
            <a:r>
              <a:rPr lang="en-US" dirty="0">
                <a:hlinkClick r:id="rId8"/>
              </a:rPr>
              <a:t>Histograms</a:t>
            </a:r>
            <a:endParaRPr lang="en-US" dirty="0"/>
          </a:p>
          <a:p>
            <a:r>
              <a:rPr lang="en-US" dirty="0">
                <a:hlinkClick r:id="rId9"/>
              </a:rPr>
              <a:t>Making a Histogram in Excel tutorial</a:t>
            </a:r>
            <a:endParaRPr lang="en-US" dirty="0"/>
          </a:p>
          <a:p>
            <a:endParaRPr lang="en-US" dirty="0"/>
          </a:p>
          <a:p>
            <a:pPr lvl="1"/>
            <a:endParaRPr lang="en-US" dirty="0"/>
          </a:p>
        </p:txBody>
      </p:sp>
      <p:sp>
        <p:nvSpPr>
          <p:cNvPr id="4" name="TextBox 3">
            <a:extLst>
              <a:ext uri="{FF2B5EF4-FFF2-40B4-BE49-F238E27FC236}">
                <a16:creationId xmlns:a16="http://schemas.microsoft.com/office/drawing/2014/main" id="{DE6BD674-9BAB-4AEA-98DA-95AEC45FD96B}"/>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31</a:t>
            </a:r>
          </a:p>
        </p:txBody>
      </p:sp>
    </p:spTree>
    <p:custDataLst>
      <p:tags r:id="rId1"/>
    </p:custDataLst>
    <p:extLst>
      <p:ext uri="{BB962C8B-B14F-4D97-AF65-F5344CB8AC3E}">
        <p14:creationId xmlns:p14="http://schemas.microsoft.com/office/powerpoint/2010/main" val="2501373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B30F4B5-2248-4881-9A88-ABB03E9E64BC}"/>
              </a:ext>
            </a:extLst>
          </p:cNvPr>
          <p:cNvGrpSpPr/>
          <p:nvPr>
            <p:custDataLst>
              <p:tags r:id="rId2"/>
            </p:custDataLst>
          </p:nvPr>
        </p:nvGrpSpPr>
        <p:grpSpPr>
          <a:xfrm>
            <a:off x="657225" y="2800350"/>
            <a:ext cx="10925175" cy="2270109"/>
            <a:chOff x="657225" y="2800350"/>
            <a:chExt cx="10925175" cy="2270109"/>
          </a:xfrm>
        </p:grpSpPr>
        <p:sp>
          <p:nvSpPr>
            <p:cNvPr id="23" name="sc02b1de25c8473f8a32d72cb1256e2b">
              <a:extLst>
                <a:ext uri="{FF2B5EF4-FFF2-40B4-BE49-F238E27FC236}">
                  <a16:creationId xmlns:a16="http://schemas.microsoft.com/office/drawing/2014/main" id="{E9212A74-152C-4CD1-8605-324730844F00}"/>
                </a:ext>
              </a:extLst>
            </p:cNvPr>
            <p:cNvSpPr/>
            <p:nvPr/>
          </p:nvSpPr>
          <p:spPr>
            <a:xfrm>
              <a:off x="657225" y="2800350"/>
              <a:ext cx="10925175" cy="2270109"/>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pPr>
                <a:lnSpc>
                  <a:spcPct val="150000"/>
                </a:lnSpc>
                <a:spcBef>
                  <a:spcPct val="0"/>
                </a:spcBef>
                <a:spcAft>
                  <a:spcPct val="0"/>
                </a:spcAft>
                <a:tabLst>
                  <a:tab pos="2743200" algn="l"/>
                </a:tabLst>
              </a:pPr>
              <a:r>
                <a:rPr lang="en-US" sz="1600" b="1">
                  <a:solidFill>
                    <a:srgbClr val="000000"/>
                  </a:solidFill>
                  <a:latin typeface="Calibri" panose="020F0502020204030204" pitchFamily="34" charset="0"/>
                </a:rPr>
                <a:t>Properties</a:t>
              </a:r>
            </a:p>
            <a:p>
              <a:pPr>
                <a:lnSpc>
                  <a:spcPct val="150000"/>
                </a:lnSpc>
                <a:spcBef>
                  <a:spcPct val="0"/>
                </a:spcBef>
                <a:spcAft>
                  <a:spcPct val="0"/>
                </a:spcAft>
                <a:tabLst>
                  <a:tab pos="2743200" algn="l"/>
                </a:tabLst>
              </a:pPr>
              <a:r>
                <a:rPr lang="en-US" sz="1600">
                  <a:solidFill>
                    <a:srgbClr val="000000"/>
                  </a:solidFill>
                  <a:latin typeface="Calibri" panose="020F0502020204030204" pitchFamily="34" charset="0"/>
                </a:rPr>
                <a:t>On passing, 'Finish' button:	</a:t>
              </a:r>
              <a:r>
                <a:rPr kumimoji="0" lang="en-US" sz="1600" b="0" i="0" u="sng" strike="noStrike" kern="0" cap="none" spc="0" normalizeH="0" baseline="0" noProof="0" dirty="0">
                  <a:ln>
                    <a:noFill/>
                  </a:ln>
                  <a:solidFill>
                    <a:srgbClr val="4F81BD"/>
                  </a:solidFill>
                  <a:effectLst/>
                  <a:uLnTx/>
                  <a:uFill>
                    <a:solidFill>
                      <a:srgbClr val="4F81BD"/>
                    </a:solidFill>
                  </a:uFill>
                  <a:latin typeface="Calibri" panose="020F0502020204030204" pitchFamily="34" charset="0"/>
                </a:rPr>
                <a:t>Goes to next slide</a:t>
              </a:r>
            </a:p>
            <a:p>
              <a:pPr>
                <a:lnSpc>
                  <a:spcPct val="150000"/>
                </a:lnSpc>
                <a:spcBef>
                  <a:spcPct val="0"/>
                </a:spcBef>
                <a:spcAft>
                  <a:spcPct val="0"/>
                </a:spcAft>
                <a:tabLst>
                  <a:tab pos="2743200" algn="l"/>
                </a:tabLst>
              </a:pPr>
              <a:r>
                <a:rPr lang="en-US" sz="1600">
                  <a:solidFill>
                    <a:srgbClr val="000000"/>
                  </a:solidFill>
                  <a:latin typeface="Calibri" panose="020F0502020204030204" pitchFamily="34" charset="0"/>
                </a:rPr>
                <a:t>On failing, 'Finish' button:	</a:t>
              </a:r>
              <a:r>
                <a:rPr kumimoji="0" lang="en-US" sz="1600" b="0" i="0" u="sng" strike="noStrike" kern="0" cap="none" spc="0" normalizeH="0" baseline="0" noProof="0" dirty="0">
                  <a:ln>
                    <a:noFill/>
                  </a:ln>
                  <a:solidFill>
                    <a:srgbClr val="4F81BD"/>
                  </a:solidFill>
                  <a:effectLst/>
                  <a:uLnTx/>
                  <a:uFill>
                    <a:solidFill>
                      <a:srgbClr val="4F81BD"/>
                    </a:solidFill>
                  </a:uFill>
                  <a:latin typeface="Calibri" panose="020F0502020204030204" pitchFamily="34" charset="0"/>
                </a:rPr>
                <a:t>Goes to next slide</a:t>
              </a:r>
            </a:p>
            <a:p>
              <a:pPr>
                <a:lnSpc>
                  <a:spcPct val="150000"/>
                </a:lnSpc>
                <a:spcBef>
                  <a:spcPct val="0"/>
                </a:spcBef>
                <a:spcAft>
                  <a:spcPct val="0"/>
                </a:spcAft>
                <a:tabLst>
                  <a:tab pos="2743200" algn="l"/>
                </a:tabLst>
              </a:pPr>
              <a:r>
                <a:rPr lang="en-US" sz="1600">
                  <a:solidFill>
                    <a:srgbClr val="000000"/>
                  </a:solidFill>
                  <a:latin typeface="Calibri" panose="020F0502020204030204" pitchFamily="34" charset="0"/>
                </a:rPr>
                <a:t>Allow user to leave quiz:	</a:t>
              </a:r>
              <a:r>
                <a:rPr kumimoji="0" lang="en-US" sz="1600" b="0" i="0" u="sng" strike="noStrike" kern="0" cap="none" spc="0" normalizeH="0" baseline="0" noProof="0" dirty="0">
                  <a:ln>
                    <a:noFill/>
                  </a:ln>
                  <a:solidFill>
                    <a:srgbClr val="4F81BD"/>
                  </a:solidFill>
                  <a:effectLst/>
                  <a:uLnTx/>
                  <a:uFill>
                    <a:solidFill>
                      <a:srgbClr val="4F81BD"/>
                    </a:solidFill>
                  </a:uFill>
                  <a:latin typeface="Calibri" panose="020F0502020204030204" pitchFamily="34" charset="0"/>
                </a:rPr>
                <a:t>After user has completed quiz</a:t>
              </a:r>
            </a:p>
            <a:p>
              <a:pPr>
                <a:lnSpc>
                  <a:spcPct val="150000"/>
                </a:lnSpc>
                <a:spcBef>
                  <a:spcPct val="0"/>
                </a:spcBef>
                <a:spcAft>
                  <a:spcPct val="0"/>
                </a:spcAft>
                <a:tabLst>
                  <a:tab pos="2743200" algn="l"/>
                </a:tabLst>
              </a:pPr>
              <a:r>
                <a:rPr lang="en-US" sz="1600">
                  <a:solidFill>
                    <a:srgbClr val="000000"/>
                  </a:solidFill>
                  <a:latin typeface="Calibri" panose="020F0502020204030204" pitchFamily="34" charset="0"/>
                </a:rPr>
                <a:t>User may view slides after quiz:	</a:t>
              </a:r>
              <a:r>
                <a:rPr kumimoji="0" lang="en-US" sz="1600" b="0" i="0" u="sng" strike="noStrike" kern="0" cap="none" spc="0" normalizeH="0" baseline="0" noProof="0" dirty="0">
                  <a:ln>
                    <a:noFill/>
                  </a:ln>
                  <a:solidFill>
                    <a:srgbClr val="4F81BD"/>
                  </a:solidFill>
                  <a:effectLst/>
                  <a:uLnTx/>
                  <a:uFill>
                    <a:solidFill>
                      <a:srgbClr val="4F81BD"/>
                    </a:solidFill>
                  </a:uFill>
                  <a:latin typeface="Calibri" panose="020F0502020204030204" pitchFamily="34" charset="0"/>
                </a:rPr>
                <a:t>Any time</a:t>
              </a:r>
            </a:p>
            <a:p>
              <a:pPr>
                <a:lnSpc>
                  <a:spcPct val="150000"/>
                </a:lnSpc>
                <a:spcBef>
                  <a:spcPct val="0"/>
                </a:spcBef>
                <a:spcAft>
                  <a:spcPct val="0"/>
                </a:spcAft>
                <a:tabLst>
                  <a:tab pos="2743200" algn="l"/>
                </a:tabLst>
              </a:pPr>
              <a:r>
                <a:rPr lang="en-US" sz="1600">
                  <a:solidFill>
                    <a:srgbClr val="000000"/>
                  </a:solidFill>
                  <a:latin typeface="Calibri" panose="020F0502020204030204" pitchFamily="34" charset="0"/>
                </a:rPr>
                <a:t>Show quiz in menu as:	</a:t>
              </a:r>
              <a:r>
                <a:rPr kumimoji="0" lang="en-US" sz="1600" b="0" i="0" u="sng" strike="noStrike" kern="0" cap="none" spc="0" normalizeH="0" baseline="0" noProof="0" dirty="0">
                  <a:ln>
                    <a:noFill/>
                  </a:ln>
                  <a:solidFill>
                    <a:srgbClr val="4F81BD"/>
                  </a:solidFill>
                  <a:effectLst/>
                  <a:uLnTx/>
                  <a:uFill>
                    <a:solidFill>
                      <a:srgbClr val="4F81BD"/>
                    </a:solidFill>
                  </a:uFill>
                  <a:latin typeface="Calibri" panose="020F0502020204030204" pitchFamily="34" charset="0"/>
                </a:rPr>
                <a:t>Multiple Items</a:t>
              </a:r>
            </a:p>
          </p:txBody>
        </p:sp>
        <p:sp>
          <p:nvSpPr>
            <p:cNvPr id="24" name="s77aea0deca847baa851168813d2510f">
              <a:extLst>
                <a:ext uri="{FF2B5EF4-FFF2-40B4-BE49-F238E27FC236}">
                  <a16:creationId xmlns:a16="http://schemas.microsoft.com/office/drawing/2014/main" id="{CC2A9B1B-2AB7-4DFF-9C0C-EC9E0C9A63F9}"/>
                </a:ext>
              </a:extLst>
            </p:cNvPr>
            <p:cNvSpPr/>
            <p:nvPr/>
          </p:nvSpPr>
          <p:spPr>
            <a:xfrm>
              <a:off x="657225" y="2800350"/>
              <a:ext cx="10925175" cy="2270109"/>
            </a:xfrm>
            <a:prstGeom prst="rect">
              <a:avLst/>
            </a:prstGeom>
            <a:solidFill>
              <a:srgbClr val="D9D9D9">
                <a:alpha val="39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412C1B7-11DC-4463-9816-64F7928D012F}"/>
              </a:ext>
            </a:extLst>
          </p:cNvPr>
          <p:cNvGrpSpPr/>
          <p:nvPr>
            <p:custDataLst>
              <p:tags r:id="rId3"/>
            </p:custDataLst>
          </p:nvPr>
        </p:nvGrpSpPr>
        <p:grpSpPr>
          <a:xfrm>
            <a:off x="3619881" y="5591175"/>
            <a:ext cx="2421827" cy="685800"/>
            <a:chOff x="762001" y="5591175"/>
            <a:chExt cx="2421827" cy="685800"/>
          </a:xfrm>
        </p:grpSpPr>
        <p:sp>
          <p:nvSpPr>
            <p:cNvPr id="13" name="sa14f4d5770e4c8e9177a3fd829c7466">
              <a:extLst>
                <a:ext uri="{FF2B5EF4-FFF2-40B4-BE49-F238E27FC236}">
                  <a16:creationId xmlns:a16="http://schemas.microsoft.com/office/drawing/2014/main" id="{5E1C2976-FBD2-4402-A995-90745E45E32D}"/>
                </a:ext>
              </a:extLst>
            </p:cNvPr>
            <p:cNvSpPr/>
            <p:nvPr/>
          </p:nvSpPr>
          <p:spPr>
            <a:xfrm>
              <a:off x="762001" y="5591175"/>
              <a:ext cx="2421827" cy="685800"/>
            </a:xfrm>
            <a:prstGeom prst="roundRect">
              <a:avLst/>
            </a:prstGeom>
            <a:solidFill>
              <a:srgbClr val="BFBFBF"/>
            </a:solidFill>
            <a:ln w="28575">
              <a:solidFill>
                <a:srgbClr val="55555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Autofit/>
            </a:bodyPr>
            <a:lstStyle/>
            <a:p>
              <a:pPr indent="666750"/>
              <a:r>
                <a:rPr lang="en-US">
                  <a:solidFill>
                    <a:srgbClr val="000000"/>
                  </a:solidFill>
                  <a:latin typeface="Calibri" panose="020F0502020204030204" pitchFamily="34" charset="0"/>
                </a:rPr>
                <a:t>Edit Properties</a:t>
              </a:r>
            </a:p>
          </p:txBody>
        </p:sp>
        <p:pic>
          <p:nvPicPr>
            <p:cNvPr id="15" name="sc8b65ba24574cbebf413683a499d3f4">
              <a:extLst>
                <a:ext uri="{FF2B5EF4-FFF2-40B4-BE49-F238E27FC236}">
                  <a16:creationId xmlns:a16="http://schemas.microsoft.com/office/drawing/2014/main" id="{F1F5716E-D010-4E07-ACC1-0F370D5679A2}"/>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933451" y="5705475"/>
              <a:ext cx="457200" cy="457200"/>
            </a:xfrm>
            <a:prstGeom prst="rect">
              <a:avLst/>
            </a:prstGeom>
          </p:spPr>
        </p:pic>
        <p:sp>
          <p:nvSpPr>
            <p:cNvPr id="16" name="sf715223eb22420f803d5bf8277de9a8">
              <a:extLst>
                <a:ext uri="{FF2B5EF4-FFF2-40B4-BE49-F238E27FC236}">
                  <a16:creationId xmlns:a16="http://schemas.microsoft.com/office/drawing/2014/main" id="{C72ED429-1337-4C33-BA29-C3DBA91CDA92}"/>
                </a:ext>
              </a:extLst>
            </p:cNvPr>
            <p:cNvSpPr/>
            <p:nvPr/>
          </p:nvSpPr>
          <p:spPr>
            <a:xfrm>
              <a:off x="762001" y="5591175"/>
              <a:ext cx="2421827" cy="685800"/>
            </a:xfrm>
            <a:prstGeom prst="rect">
              <a:avLst/>
            </a:prstGeom>
            <a:solidFill>
              <a:srgbClr val="D9D9D9">
                <a:alpha val="39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74988E9-0584-46F9-AC4B-70355E7DA620}"/>
              </a:ext>
            </a:extLst>
          </p:cNvPr>
          <p:cNvGrpSpPr/>
          <p:nvPr>
            <p:custDataLst>
              <p:tags r:id="rId4"/>
            </p:custDataLst>
          </p:nvPr>
        </p:nvGrpSpPr>
        <p:grpSpPr>
          <a:xfrm>
            <a:off x="762000" y="5591175"/>
            <a:ext cx="2686431" cy="685800"/>
            <a:chOff x="762000" y="5591175"/>
            <a:chExt cx="2686431" cy="685800"/>
          </a:xfrm>
        </p:grpSpPr>
        <p:sp>
          <p:nvSpPr>
            <p:cNvPr id="18" name="sb32df2f3f9648efaaf96c7fa6623774">
              <a:extLst>
                <a:ext uri="{FF2B5EF4-FFF2-40B4-BE49-F238E27FC236}">
                  <a16:creationId xmlns:a16="http://schemas.microsoft.com/office/drawing/2014/main" id="{4B5642D1-9CCD-4593-B786-3A1EE1364F93}"/>
                </a:ext>
              </a:extLst>
            </p:cNvPr>
            <p:cNvSpPr/>
            <p:nvPr/>
          </p:nvSpPr>
          <p:spPr>
            <a:xfrm>
              <a:off x="762000" y="5591175"/>
              <a:ext cx="2686431" cy="685800"/>
            </a:xfrm>
            <a:prstGeom prst="roundRect">
              <a:avLst/>
            </a:prstGeom>
            <a:solidFill>
              <a:srgbClr val="BFBFBF"/>
            </a:solidFill>
            <a:ln w="28575">
              <a:solidFill>
                <a:srgbClr val="55555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Autofit/>
            </a:bodyPr>
            <a:lstStyle/>
            <a:p>
              <a:pPr indent="666750"/>
              <a:r>
                <a:rPr lang="en-US">
                  <a:solidFill>
                    <a:srgbClr val="000000"/>
                  </a:solidFill>
                  <a:latin typeface="Calibri" panose="020F0502020204030204" pitchFamily="34" charset="0"/>
                </a:rPr>
                <a:t>Edit in Quizmaker</a:t>
              </a:r>
            </a:p>
          </p:txBody>
        </p:sp>
        <p:pic>
          <p:nvPicPr>
            <p:cNvPr id="20" name="sdc7277823b84ecf8a0f892ffa485ae3">
              <a:extLst>
                <a:ext uri="{FF2B5EF4-FFF2-40B4-BE49-F238E27FC236}">
                  <a16:creationId xmlns:a16="http://schemas.microsoft.com/office/drawing/2014/main" id="{8A208D9B-367C-4DC2-8CE7-9480EDAD4864}"/>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933450" y="5705475"/>
              <a:ext cx="457200" cy="457200"/>
            </a:xfrm>
            <a:prstGeom prst="rect">
              <a:avLst/>
            </a:prstGeom>
          </p:spPr>
        </p:pic>
        <p:sp>
          <p:nvSpPr>
            <p:cNvPr id="21" name="s33a1280d24a426083da57999e6f9748">
              <a:extLst>
                <a:ext uri="{FF2B5EF4-FFF2-40B4-BE49-F238E27FC236}">
                  <a16:creationId xmlns:a16="http://schemas.microsoft.com/office/drawing/2014/main" id="{692A6190-EB6D-4F6A-907F-E92298A212EE}"/>
                </a:ext>
              </a:extLst>
            </p:cNvPr>
            <p:cNvSpPr/>
            <p:nvPr/>
          </p:nvSpPr>
          <p:spPr>
            <a:xfrm>
              <a:off x="762000" y="5591175"/>
              <a:ext cx="2686431" cy="685800"/>
            </a:xfrm>
            <a:prstGeom prst="rect">
              <a:avLst/>
            </a:prstGeom>
            <a:solidFill>
              <a:srgbClr val="D9D9D9">
                <a:alpha val="39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93769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CA93-2BF9-4B6B-B543-2DF8F2050A05}"/>
              </a:ext>
            </a:extLst>
          </p:cNvPr>
          <p:cNvSpPr>
            <a:spLocks noGrp="1"/>
          </p:cNvSpPr>
          <p:nvPr>
            <p:ph type="title"/>
          </p:nvPr>
        </p:nvSpPr>
        <p:spPr/>
        <p:txBody>
          <a:bodyPr>
            <a:normAutofit/>
          </a:bodyPr>
          <a:lstStyle/>
          <a:p>
            <a:r>
              <a:rPr lang="en-US" dirty="0"/>
              <a:t>Data Basics</a:t>
            </a:r>
          </a:p>
        </p:txBody>
      </p:sp>
      <p:sp>
        <p:nvSpPr>
          <p:cNvPr id="3" name="Content Placeholder 2">
            <a:extLst>
              <a:ext uri="{FF2B5EF4-FFF2-40B4-BE49-F238E27FC236}">
                <a16:creationId xmlns:a16="http://schemas.microsoft.com/office/drawing/2014/main" id="{B0D5AFEC-FAE5-4B8D-88FD-A00B77127985}"/>
              </a:ext>
            </a:extLst>
          </p:cNvPr>
          <p:cNvSpPr>
            <a:spLocks noGrp="1"/>
          </p:cNvSpPr>
          <p:nvPr>
            <p:ph idx="1"/>
          </p:nvPr>
        </p:nvSpPr>
        <p:spPr>
          <a:xfrm>
            <a:off x="714047" y="1649668"/>
            <a:ext cx="11026664" cy="3042253"/>
          </a:xfrm>
        </p:spPr>
        <p:txBody>
          <a:bodyPr/>
          <a:lstStyle/>
          <a:p>
            <a:r>
              <a:rPr lang="en-US" dirty="0"/>
              <a:t>Each organization should have a data collection plan</a:t>
            </a:r>
          </a:p>
          <a:p>
            <a:r>
              <a:rPr lang="en-US" dirty="0"/>
              <a:t>Collect data that you will actually use</a:t>
            </a:r>
          </a:p>
          <a:p>
            <a:r>
              <a:rPr lang="en-US" dirty="0"/>
              <a:t>Consider how the data will be shared and with whom</a:t>
            </a:r>
          </a:p>
          <a:p>
            <a:r>
              <a:rPr lang="en-US" dirty="0"/>
              <a:t>Use tools to analyze your data</a:t>
            </a:r>
          </a:p>
          <a:p>
            <a:pPr marL="0" indent="0">
              <a:buNone/>
            </a:pPr>
            <a:endParaRPr lang="en-US" dirty="0"/>
          </a:p>
          <a:p>
            <a:endParaRPr lang="en-US" dirty="0"/>
          </a:p>
        </p:txBody>
      </p:sp>
      <p:pic>
        <p:nvPicPr>
          <p:cNvPr id="4" name="Picture 4" descr="Screen Shot 2020-08-12 at 3.25.06 PM.png">
            <a:extLst>
              <a:ext uri="{FF2B5EF4-FFF2-40B4-BE49-F238E27FC236}">
                <a16:creationId xmlns:a16="http://schemas.microsoft.com/office/drawing/2014/main" id="{158769CF-A4A1-410A-996B-EF3508BBB9BD}"/>
              </a:ext>
            </a:extLst>
          </p:cNvPr>
          <p:cNvPicPr>
            <a:picLocks noChangeAspect="1"/>
          </p:cNvPicPr>
          <p:nvPr/>
        </p:nvPicPr>
        <p:blipFill>
          <a:blip r:embed="rId4"/>
          <a:stretch>
            <a:fillRect/>
          </a:stretch>
        </p:blipFill>
        <p:spPr>
          <a:xfrm>
            <a:off x="1314" y="5927354"/>
            <a:ext cx="12189371" cy="928497"/>
          </a:xfrm>
          <a:prstGeom prst="rect">
            <a:avLst/>
          </a:prstGeom>
        </p:spPr>
      </p:pic>
      <p:pic>
        <p:nvPicPr>
          <p:cNvPr id="5" name="Picture 5" descr="Screen Shot 2020-08-12 at 3.26.51 PM.png">
            <a:extLst>
              <a:ext uri="{FF2B5EF4-FFF2-40B4-BE49-F238E27FC236}">
                <a16:creationId xmlns:a16="http://schemas.microsoft.com/office/drawing/2014/main" id="{74061E88-F28B-4161-A0DF-E1B98E8FE157}"/>
              </a:ext>
            </a:extLst>
          </p:cNvPr>
          <p:cNvPicPr>
            <a:picLocks noChangeAspect="1"/>
          </p:cNvPicPr>
          <p:nvPr/>
        </p:nvPicPr>
        <p:blipFill>
          <a:blip r:embed="rId5"/>
          <a:stretch>
            <a:fillRect/>
          </a:stretch>
        </p:blipFill>
        <p:spPr>
          <a:xfrm>
            <a:off x="115285" y="5928491"/>
            <a:ext cx="1017533" cy="834259"/>
          </a:xfrm>
          <a:prstGeom prst="rect">
            <a:avLst/>
          </a:prstGeom>
        </p:spPr>
      </p:pic>
      <p:sp>
        <p:nvSpPr>
          <p:cNvPr id="6" name="TextBox 5">
            <a:extLst>
              <a:ext uri="{FF2B5EF4-FFF2-40B4-BE49-F238E27FC236}">
                <a16:creationId xmlns:a16="http://schemas.microsoft.com/office/drawing/2014/main" id="{440F7174-600E-42BA-821C-277CDB5E2AC8}"/>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4</a:t>
            </a:r>
          </a:p>
        </p:txBody>
      </p:sp>
    </p:spTree>
    <p:custDataLst>
      <p:tags r:id="rId1"/>
    </p:custDataLst>
    <p:extLst>
      <p:ext uri="{BB962C8B-B14F-4D97-AF65-F5344CB8AC3E}">
        <p14:creationId xmlns:p14="http://schemas.microsoft.com/office/powerpoint/2010/main" val="2981863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5F40-988A-46EE-A337-E6A592515414}"/>
              </a:ext>
            </a:extLst>
          </p:cNvPr>
          <p:cNvSpPr>
            <a:spLocks noGrp="1"/>
          </p:cNvSpPr>
          <p:nvPr>
            <p:ph type="title"/>
          </p:nvPr>
        </p:nvSpPr>
        <p:spPr/>
        <p:txBody>
          <a:bodyPr>
            <a:normAutofit/>
          </a:bodyPr>
          <a:lstStyle/>
          <a:p>
            <a:r>
              <a:rPr lang="en-US" dirty="0"/>
              <a:t>What Defines “Good” Data?</a:t>
            </a:r>
          </a:p>
        </p:txBody>
      </p:sp>
      <p:sp>
        <p:nvSpPr>
          <p:cNvPr id="3" name="Content Placeholder 2">
            <a:extLst>
              <a:ext uri="{FF2B5EF4-FFF2-40B4-BE49-F238E27FC236}">
                <a16:creationId xmlns:a16="http://schemas.microsoft.com/office/drawing/2014/main" id="{9C38B0D3-1264-4D3F-8AC9-C544B66C4F7B}"/>
              </a:ext>
            </a:extLst>
          </p:cNvPr>
          <p:cNvSpPr>
            <a:spLocks noGrp="1"/>
          </p:cNvSpPr>
          <p:nvPr>
            <p:ph idx="1"/>
          </p:nvPr>
        </p:nvSpPr>
        <p:spPr>
          <a:xfrm>
            <a:off x="696311" y="1546051"/>
            <a:ext cx="6473560" cy="3575827"/>
          </a:xfrm>
        </p:spPr>
        <p:txBody>
          <a:bodyPr/>
          <a:lstStyle/>
          <a:p>
            <a:r>
              <a:rPr lang="en-US" dirty="0"/>
              <a:t>Comprehensive – Does the database and/or data entry form have all the fields you need to capture usable and actionable data?</a:t>
            </a:r>
          </a:p>
          <a:p>
            <a:r>
              <a:rPr lang="en-US" dirty="0"/>
              <a:t>Current – What is the lag time for data entry? Point of contact: daily, weekly, monthly</a:t>
            </a:r>
          </a:p>
          <a:p>
            <a:r>
              <a:rPr lang="en-US" dirty="0"/>
              <a:t>Clean – Are all the needed fields completed?  Can you check for inconsistencies?</a:t>
            </a:r>
          </a:p>
        </p:txBody>
      </p:sp>
      <p:pic>
        <p:nvPicPr>
          <p:cNvPr id="5" name="Picture 4">
            <a:extLst>
              <a:ext uri="{FF2B5EF4-FFF2-40B4-BE49-F238E27FC236}">
                <a16:creationId xmlns:a16="http://schemas.microsoft.com/office/drawing/2014/main" id="{319D9E40-3EBB-4CB6-9433-B914E13AE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3275" y="1640095"/>
            <a:ext cx="4776487" cy="3575827"/>
          </a:xfrm>
          <a:prstGeom prst="rect">
            <a:avLst/>
          </a:prstGeom>
        </p:spPr>
      </p:pic>
      <p:sp>
        <p:nvSpPr>
          <p:cNvPr id="7" name="TextBox 6">
            <a:extLst>
              <a:ext uri="{FF2B5EF4-FFF2-40B4-BE49-F238E27FC236}">
                <a16:creationId xmlns:a16="http://schemas.microsoft.com/office/drawing/2014/main" id="{2062F30A-B1FE-4B20-8E61-455A7558372E}"/>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5</a:t>
            </a:r>
          </a:p>
        </p:txBody>
      </p:sp>
    </p:spTree>
    <p:custDataLst>
      <p:tags r:id="rId1"/>
    </p:custDataLst>
    <p:extLst>
      <p:ext uri="{BB962C8B-B14F-4D97-AF65-F5344CB8AC3E}">
        <p14:creationId xmlns:p14="http://schemas.microsoft.com/office/powerpoint/2010/main" val="2443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5F40-988A-46EE-A337-E6A592515414}"/>
              </a:ext>
            </a:extLst>
          </p:cNvPr>
          <p:cNvSpPr>
            <a:spLocks noGrp="1"/>
          </p:cNvSpPr>
          <p:nvPr>
            <p:ph type="title"/>
          </p:nvPr>
        </p:nvSpPr>
        <p:spPr/>
        <p:txBody>
          <a:bodyPr>
            <a:normAutofit/>
          </a:bodyPr>
          <a:lstStyle/>
          <a:p>
            <a:r>
              <a:rPr lang="en-US" dirty="0"/>
              <a:t>The Consequences of “Poor” Data</a:t>
            </a:r>
          </a:p>
        </p:txBody>
      </p:sp>
      <p:sp>
        <p:nvSpPr>
          <p:cNvPr id="5" name="Content Placeholder 4">
            <a:extLst>
              <a:ext uri="{FF2B5EF4-FFF2-40B4-BE49-F238E27FC236}">
                <a16:creationId xmlns:a16="http://schemas.microsoft.com/office/drawing/2014/main" id="{523EDBEC-3823-46D7-9A17-033357D9BB7F}"/>
              </a:ext>
            </a:extLst>
          </p:cNvPr>
          <p:cNvSpPr>
            <a:spLocks noGrp="1"/>
          </p:cNvSpPr>
          <p:nvPr>
            <p:ph idx="1"/>
          </p:nvPr>
        </p:nvSpPr>
        <p:spPr>
          <a:xfrm>
            <a:off x="643760" y="1479246"/>
            <a:ext cx="11263146" cy="3694856"/>
          </a:xfrm>
        </p:spPr>
        <p:txBody>
          <a:bodyPr vert="horz" lIns="91440" tIns="45720" rIns="91440" bIns="45720" rtlCol="0" anchor="t">
            <a:normAutofit/>
          </a:bodyPr>
          <a:lstStyle/>
          <a:p>
            <a:r>
              <a:rPr lang="en-US" dirty="0"/>
              <a:t>Inaccurate picture of your current performance status</a:t>
            </a:r>
          </a:p>
          <a:p>
            <a:r>
              <a:rPr lang="en-US" dirty="0"/>
              <a:t>Strong and weak points may not be correctly identified</a:t>
            </a:r>
          </a:p>
          <a:p>
            <a:r>
              <a:rPr lang="en-US" dirty="0"/>
              <a:t>The QI project you choose may not the most appropriate</a:t>
            </a:r>
          </a:p>
          <a:p>
            <a:r>
              <a:rPr lang="en-US" dirty="0"/>
              <a:t>The intervention you choose may not lead to any improvements</a:t>
            </a:r>
          </a:p>
          <a:p>
            <a:r>
              <a:rPr lang="en-US" dirty="0"/>
              <a:t>If success is not realized, frustration, as well as a waste of time, energy, money, and resources may result</a:t>
            </a:r>
          </a:p>
          <a:p>
            <a:r>
              <a:rPr lang="en-US" dirty="0">
                <a:latin typeface="Garamond"/>
              </a:rPr>
              <a:t>That spark to do good QI work may be extinguished</a:t>
            </a:r>
          </a:p>
          <a:p>
            <a:endParaRPr lang="en-US" dirty="0"/>
          </a:p>
        </p:txBody>
      </p:sp>
      <p:pic>
        <p:nvPicPr>
          <p:cNvPr id="3" name="Picture 3" descr="Screen Shot 2020-08-12 at 3.25.06 PM.png">
            <a:extLst>
              <a:ext uri="{FF2B5EF4-FFF2-40B4-BE49-F238E27FC236}">
                <a16:creationId xmlns:a16="http://schemas.microsoft.com/office/drawing/2014/main" id="{0C390666-B7B1-4DBC-82CF-E03F4BB7C2D5}"/>
              </a:ext>
            </a:extLst>
          </p:cNvPr>
          <p:cNvPicPr>
            <a:picLocks noChangeAspect="1"/>
          </p:cNvPicPr>
          <p:nvPr/>
        </p:nvPicPr>
        <p:blipFill>
          <a:blip r:embed="rId4"/>
          <a:stretch>
            <a:fillRect/>
          </a:stretch>
        </p:blipFill>
        <p:spPr>
          <a:xfrm>
            <a:off x="-5255" y="5927355"/>
            <a:ext cx="12189371" cy="928498"/>
          </a:xfrm>
          <a:prstGeom prst="rect">
            <a:avLst/>
          </a:prstGeom>
        </p:spPr>
      </p:pic>
      <p:pic>
        <p:nvPicPr>
          <p:cNvPr id="4" name="Picture 5" descr="Screen Shot 2020-08-12 at 3.28.05 PM.png">
            <a:extLst>
              <a:ext uri="{FF2B5EF4-FFF2-40B4-BE49-F238E27FC236}">
                <a16:creationId xmlns:a16="http://schemas.microsoft.com/office/drawing/2014/main" id="{875D1037-C79A-45C9-8D42-5C6C795B6A65}"/>
              </a:ext>
            </a:extLst>
          </p:cNvPr>
          <p:cNvPicPr>
            <a:picLocks noChangeAspect="1"/>
          </p:cNvPicPr>
          <p:nvPr/>
        </p:nvPicPr>
        <p:blipFill>
          <a:blip r:embed="rId5"/>
          <a:stretch>
            <a:fillRect/>
          </a:stretch>
        </p:blipFill>
        <p:spPr>
          <a:xfrm>
            <a:off x="91309" y="5927178"/>
            <a:ext cx="1104900" cy="876300"/>
          </a:xfrm>
          <a:prstGeom prst="rect">
            <a:avLst/>
          </a:prstGeom>
        </p:spPr>
      </p:pic>
      <p:pic>
        <p:nvPicPr>
          <p:cNvPr id="7" name="Picture 7" descr="Screen Shot 2020-08-13 at 1.04.07 PM.png">
            <a:extLst>
              <a:ext uri="{FF2B5EF4-FFF2-40B4-BE49-F238E27FC236}">
                <a16:creationId xmlns:a16="http://schemas.microsoft.com/office/drawing/2014/main" id="{B5D825EB-74B3-484D-9AF8-603A5C2639FC}"/>
              </a:ext>
            </a:extLst>
          </p:cNvPr>
          <p:cNvPicPr>
            <a:picLocks noChangeAspect="1"/>
          </p:cNvPicPr>
          <p:nvPr/>
        </p:nvPicPr>
        <p:blipFill>
          <a:blip r:embed="rId6"/>
          <a:stretch>
            <a:fillRect/>
          </a:stretch>
        </p:blipFill>
        <p:spPr>
          <a:xfrm>
            <a:off x="130066" y="5953453"/>
            <a:ext cx="1066800" cy="876300"/>
          </a:xfrm>
          <a:prstGeom prst="rect">
            <a:avLst/>
          </a:prstGeom>
        </p:spPr>
      </p:pic>
      <p:sp>
        <p:nvSpPr>
          <p:cNvPr id="8" name="TextBox 7">
            <a:extLst>
              <a:ext uri="{FF2B5EF4-FFF2-40B4-BE49-F238E27FC236}">
                <a16:creationId xmlns:a16="http://schemas.microsoft.com/office/drawing/2014/main" id="{54A002C5-414B-4AE8-9714-60F646CA6C05}"/>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6</a:t>
            </a:r>
          </a:p>
        </p:txBody>
      </p:sp>
    </p:spTree>
    <p:custDataLst>
      <p:tags r:id="rId1"/>
    </p:custDataLst>
    <p:extLst>
      <p:ext uri="{BB962C8B-B14F-4D97-AF65-F5344CB8AC3E}">
        <p14:creationId xmlns:p14="http://schemas.microsoft.com/office/powerpoint/2010/main" val="33944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1198-57A6-4E90-AED0-552712D2964A}"/>
              </a:ext>
            </a:extLst>
          </p:cNvPr>
          <p:cNvSpPr>
            <a:spLocks noGrp="1"/>
          </p:cNvSpPr>
          <p:nvPr>
            <p:ph type="title"/>
          </p:nvPr>
        </p:nvSpPr>
        <p:spPr>
          <a:xfrm>
            <a:off x="838200" y="525004"/>
            <a:ext cx="10515600" cy="558202"/>
          </a:xfrm>
        </p:spPr>
        <p:txBody>
          <a:bodyPr>
            <a:normAutofit/>
          </a:bodyPr>
          <a:lstStyle/>
          <a:p>
            <a:r>
              <a:rPr lang="en-US" dirty="0"/>
              <a:t>Data Collection</a:t>
            </a:r>
          </a:p>
        </p:txBody>
      </p:sp>
      <p:sp>
        <p:nvSpPr>
          <p:cNvPr id="3" name="Content Placeholder 2">
            <a:extLst>
              <a:ext uri="{FF2B5EF4-FFF2-40B4-BE49-F238E27FC236}">
                <a16:creationId xmlns:a16="http://schemas.microsoft.com/office/drawing/2014/main" id="{726C9E3C-4452-4E83-95D8-888CDB5BF263}"/>
              </a:ext>
            </a:extLst>
          </p:cNvPr>
          <p:cNvSpPr>
            <a:spLocks noGrp="1"/>
          </p:cNvSpPr>
          <p:nvPr>
            <p:ph idx="1"/>
          </p:nvPr>
        </p:nvSpPr>
        <p:spPr>
          <a:xfrm>
            <a:off x="679193" y="1324432"/>
            <a:ext cx="8149458" cy="4118381"/>
          </a:xfrm>
        </p:spPr>
        <p:txBody>
          <a:bodyPr>
            <a:normAutofit/>
          </a:bodyPr>
          <a:lstStyle/>
          <a:p>
            <a:pPr marL="0" indent="0">
              <a:buNone/>
            </a:pPr>
            <a:r>
              <a:rPr lang="en-US" dirty="0"/>
              <a:t>Data can be collected in many different ways:</a:t>
            </a:r>
          </a:p>
          <a:p>
            <a:pPr lvl="1"/>
            <a:r>
              <a:rPr lang="en-US" dirty="0"/>
              <a:t>Electronic medical records</a:t>
            </a:r>
          </a:p>
          <a:p>
            <a:pPr lvl="1"/>
            <a:r>
              <a:rPr lang="en-US" dirty="0"/>
              <a:t>Simple spreadsheets</a:t>
            </a:r>
          </a:p>
          <a:p>
            <a:pPr lvl="1"/>
            <a:r>
              <a:rPr lang="en-US" dirty="0"/>
              <a:t>Simple databases</a:t>
            </a:r>
          </a:p>
          <a:p>
            <a:pPr lvl="1"/>
            <a:r>
              <a:rPr lang="en-US" dirty="0"/>
              <a:t>Randomized record inspections</a:t>
            </a:r>
          </a:p>
          <a:p>
            <a:pPr lvl="1"/>
            <a:r>
              <a:rPr lang="en-US" dirty="0"/>
              <a:t>Check lists</a:t>
            </a:r>
          </a:p>
          <a:p>
            <a:pPr lvl="1"/>
            <a:r>
              <a:rPr lang="en-US" dirty="0"/>
              <a:t>Surveys</a:t>
            </a:r>
          </a:p>
          <a:p>
            <a:pPr lvl="1"/>
            <a:r>
              <a:rPr lang="en-US" dirty="0"/>
              <a:t>Interviews</a:t>
            </a:r>
          </a:p>
          <a:p>
            <a:pPr lvl="1"/>
            <a:r>
              <a:rPr lang="en-US" dirty="0"/>
              <a:t>Focus groups</a:t>
            </a:r>
          </a:p>
        </p:txBody>
      </p:sp>
      <p:pic>
        <p:nvPicPr>
          <p:cNvPr id="14" name="Picture 13">
            <a:extLst>
              <a:ext uri="{FF2B5EF4-FFF2-40B4-BE49-F238E27FC236}">
                <a16:creationId xmlns:a16="http://schemas.microsoft.com/office/drawing/2014/main" id="{57E43A98-5345-4DF8-B52E-1F472A9BD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055" y="1567747"/>
            <a:ext cx="3431752" cy="3431752"/>
          </a:xfrm>
          <a:prstGeom prst="rect">
            <a:avLst/>
          </a:prstGeom>
          <a:ln w="19050">
            <a:solidFill>
              <a:srgbClr val="00B0F0"/>
            </a:solidFill>
          </a:ln>
        </p:spPr>
      </p:pic>
      <p:sp>
        <p:nvSpPr>
          <p:cNvPr id="7" name="TextBox 6">
            <a:extLst>
              <a:ext uri="{FF2B5EF4-FFF2-40B4-BE49-F238E27FC236}">
                <a16:creationId xmlns:a16="http://schemas.microsoft.com/office/drawing/2014/main" id="{22E5A7DB-9E6E-4CF2-BB34-36267C8593AD}"/>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7</a:t>
            </a:r>
          </a:p>
        </p:txBody>
      </p:sp>
    </p:spTree>
    <p:custDataLst>
      <p:tags r:id="rId1"/>
    </p:custDataLst>
    <p:extLst>
      <p:ext uri="{BB962C8B-B14F-4D97-AF65-F5344CB8AC3E}">
        <p14:creationId xmlns:p14="http://schemas.microsoft.com/office/powerpoint/2010/main" val="129633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5F40-988A-46EE-A337-E6A592515414}"/>
              </a:ext>
            </a:extLst>
          </p:cNvPr>
          <p:cNvSpPr>
            <a:spLocks noGrp="1"/>
          </p:cNvSpPr>
          <p:nvPr>
            <p:ph type="title"/>
          </p:nvPr>
        </p:nvSpPr>
        <p:spPr>
          <a:xfrm>
            <a:off x="2019300" y="503836"/>
            <a:ext cx="8020050" cy="558202"/>
          </a:xfrm>
        </p:spPr>
        <p:txBody>
          <a:bodyPr>
            <a:normAutofit/>
          </a:bodyPr>
          <a:lstStyle/>
          <a:p>
            <a:r>
              <a:rPr lang="en-US" dirty="0"/>
              <a:t>Take a Deeper Dive Into the Data</a:t>
            </a:r>
          </a:p>
        </p:txBody>
      </p:sp>
      <p:sp>
        <p:nvSpPr>
          <p:cNvPr id="5" name="Content Placeholder 4">
            <a:extLst>
              <a:ext uri="{FF2B5EF4-FFF2-40B4-BE49-F238E27FC236}">
                <a16:creationId xmlns:a16="http://schemas.microsoft.com/office/drawing/2014/main" id="{523EDBEC-3823-46D7-9A17-033357D9BB7F}"/>
              </a:ext>
            </a:extLst>
          </p:cNvPr>
          <p:cNvSpPr>
            <a:spLocks noGrp="1"/>
          </p:cNvSpPr>
          <p:nvPr>
            <p:ph idx="1"/>
          </p:nvPr>
        </p:nvSpPr>
        <p:spPr>
          <a:xfrm>
            <a:off x="631580" y="1060024"/>
            <a:ext cx="5831076" cy="4522630"/>
          </a:xfrm>
        </p:spPr>
        <p:txBody>
          <a:bodyPr vert="horz" lIns="91440" tIns="45720" rIns="91440" bIns="45720" rtlCol="0" anchor="t">
            <a:normAutofit/>
          </a:bodyPr>
          <a:lstStyle/>
          <a:p>
            <a:r>
              <a:rPr lang="en-US" sz="2400" dirty="0"/>
              <a:t>Stratify your data and </a:t>
            </a:r>
            <a:r>
              <a:rPr lang="en-US" sz="2400" dirty="0">
                <a:latin typeface="Garamond"/>
              </a:rPr>
              <a:t>look at subpopulations</a:t>
            </a:r>
            <a:endParaRPr lang="en-US" sz="2400" dirty="0"/>
          </a:p>
          <a:p>
            <a:pPr lvl="1"/>
            <a:r>
              <a:rPr lang="en-US" dirty="0"/>
              <a:t>Start with age, race, ethnicity and gender</a:t>
            </a:r>
          </a:p>
          <a:p>
            <a:pPr lvl="1"/>
            <a:r>
              <a:rPr lang="en-US" dirty="0">
                <a:latin typeface="Garamond"/>
              </a:rPr>
              <a:t>Does the entire clinic population need improvement in this area, or just a specific subpopulation?</a:t>
            </a:r>
          </a:p>
          <a:p>
            <a:pPr lvl="1"/>
            <a:r>
              <a:rPr lang="en-US" dirty="0">
                <a:latin typeface="Garamond"/>
              </a:rPr>
              <a:t>Do you need system wide change or a more focused change?</a:t>
            </a:r>
          </a:p>
          <a:p>
            <a:r>
              <a:rPr lang="en-US" sz="2400" dirty="0"/>
              <a:t>Use the </a:t>
            </a:r>
            <a:r>
              <a:rPr lang="en-US" sz="2400" dirty="0">
                <a:hlinkClick r:id="rId4"/>
              </a:rPr>
              <a:t>Disparity Calculator</a:t>
            </a:r>
            <a:endParaRPr lang="en-US" sz="2400" dirty="0"/>
          </a:p>
          <a:p>
            <a:pPr lvl="1"/>
            <a:r>
              <a:rPr lang="en-US" dirty="0"/>
              <a:t>Guidance on true disparity as opposed to perception</a:t>
            </a:r>
          </a:p>
          <a:p>
            <a:pPr lvl="1"/>
            <a:r>
              <a:rPr lang="en-US" dirty="0"/>
              <a:t>Can be adopted to any population of interest</a:t>
            </a:r>
          </a:p>
        </p:txBody>
      </p:sp>
      <p:pic>
        <p:nvPicPr>
          <p:cNvPr id="7" name="Picture 6">
            <a:extLst>
              <a:ext uri="{FF2B5EF4-FFF2-40B4-BE49-F238E27FC236}">
                <a16:creationId xmlns:a16="http://schemas.microsoft.com/office/drawing/2014/main" id="{B1D875C0-2F91-4A58-A17D-91EB8FA35B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0582" y="1562515"/>
            <a:ext cx="4976622" cy="3877050"/>
          </a:xfrm>
          <a:prstGeom prst="rect">
            <a:avLst/>
          </a:prstGeom>
          <a:ln w="19050">
            <a:solidFill>
              <a:srgbClr val="C00000"/>
            </a:solidFill>
          </a:ln>
        </p:spPr>
      </p:pic>
      <p:sp>
        <p:nvSpPr>
          <p:cNvPr id="8" name="TextBox 7">
            <a:extLst>
              <a:ext uri="{FF2B5EF4-FFF2-40B4-BE49-F238E27FC236}">
                <a16:creationId xmlns:a16="http://schemas.microsoft.com/office/drawing/2014/main" id="{D1CA1621-7BA6-44F1-88B3-A7FB361E6FCB}"/>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8</a:t>
            </a:r>
          </a:p>
        </p:txBody>
      </p:sp>
    </p:spTree>
    <p:custDataLst>
      <p:tags r:id="rId1"/>
    </p:custDataLst>
    <p:extLst>
      <p:ext uri="{BB962C8B-B14F-4D97-AF65-F5344CB8AC3E}">
        <p14:creationId xmlns:p14="http://schemas.microsoft.com/office/powerpoint/2010/main" val="1211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C56E-DDED-4725-81CB-C9822D737569}"/>
              </a:ext>
            </a:extLst>
          </p:cNvPr>
          <p:cNvSpPr>
            <a:spLocks noGrp="1"/>
          </p:cNvSpPr>
          <p:nvPr>
            <p:ph type="title"/>
          </p:nvPr>
        </p:nvSpPr>
        <p:spPr>
          <a:xfrm>
            <a:off x="615513" y="2360514"/>
            <a:ext cx="11066078" cy="1068486"/>
          </a:xfrm>
        </p:spPr>
        <p:txBody>
          <a:bodyPr>
            <a:normAutofit/>
          </a:bodyPr>
          <a:lstStyle/>
          <a:p>
            <a:r>
              <a:rPr lang="en-US" dirty="0"/>
              <a:t>Analyze Your Data to Determine Your Improvement Priorities</a:t>
            </a:r>
          </a:p>
        </p:txBody>
      </p:sp>
      <p:sp>
        <p:nvSpPr>
          <p:cNvPr id="5" name="TextBox 4">
            <a:extLst>
              <a:ext uri="{FF2B5EF4-FFF2-40B4-BE49-F238E27FC236}">
                <a16:creationId xmlns:a16="http://schemas.microsoft.com/office/drawing/2014/main" id="{A44E169F-B672-4466-A1C0-E2197ECAADE6}"/>
              </a:ext>
            </a:extLst>
          </p:cNvPr>
          <p:cNvSpPr txBox="1"/>
          <p:nvPr/>
        </p:nvSpPr>
        <p:spPr>
          <a:xfrm>
            <a:off x="576098" y="6273800"/>
            <a:ext cx="46530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9</a:t>
            </a:r>
          </a:p>
        </p:txBody>
      </p:sp>
    </p:spTree>
    <p:custDataLst>
      <p:tags r:id="rId1"/>
    </p:custDataLst>
    <p:extLst>
      <p:ext uri="{BB962C8B-B14F-4D97-AF65-F5344CB8AC3E}">
        <p14:creationId xmlns:p14="http://schemas.microsoft.com/office/powerpoint/2010/main" val="2886886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ARTICULATE_PRESENTATION_ID" val="965132"/>
  <p:tag name="ARTICULATE_PROJECT_CHECK" val="0"/>
  <p:tag name="ARTICULATE_REFERENCE_ID" val="fe5f5404-8aef-45fe-83d3-30984426f7dc"/>
  <p:tag name="ARTICULATE_DESIGN_ID_CQII TEMPLATE" val="6TSRrrqNJyY"/>
  <p:tag name="ARTICULATE_DESIGN_ID_1_CQII TEMPLATE" val="6QuTRlDloN3"/>
  <p:tag name="ARTICULATE_DESIGN_ID_NQC" val="6OJCK9QSkQF"/>
  <p:tag name="ARTICULATE_DESIGN_ID_2_CQII TEMPLATE" val="61QEvL6WtKl"/>
  <p:tag name="MMPROD_UIDATA" val="&lt;database version=&quot;11.0&quot;&gt;&lt;object type=&quot;1&quot; unique_id=&quot;10001&quot;&gt;&lt;object type=&quot;2&quot; unique_id=&quot;272741&quot;&gt;&lt;object type=&quot;3&quot; unique_id=&quot;273058&quot;&gt;&lt;property id=&quot;20148&quot; value=&quot;5&quot;/&gt;&lt;property id=&quot;20300&quot; value=&quot;Slide 1 - &amp;quot;You and Your Data: Digging Deeper and  Doing More&amp;quot;&quot;/&gt;&lt;property id=&quot;20307&quot; value=&quot;256&quot;/&gt;&lt;/object&gt;&lt;object type=&quot;3&quot; unique_id=&quot;273059&quot;&gt;&lt;property id=&quot;20148&quot; value=&quot;5&quot;/&gt;&lt;property id=&quot;20300&quot; value=&quot;Slide 7 - &amp;quot;What Defines “Good” Data?&amp;quot;&quot;/&gt;&lt;property id=&quot;20307&quot; value=&quot;257&quot;/&gt;&lt;/object&gt;&lt;object type=&quot;3&quot; unique_id=&quot;273060&quot;&gt;&lt;property id=&quot;20148&quot; value=&quot;5&quot;/&gt;&lt;property id=&quot;20300&quot; value=&quot;Slide 2 - &amp;quot;Learning Objectives&amp;quot;&quot;/&gt;&lt;property id=&quot;20307&quot; value=&quot;258&quot;/&gt;&lt;/object&gt;&lt;object type=&quot;3&quot; unique_id=&quot;273061&quot;&gt;&lt;property id=&quot;20148&quot; value=&quot;5&quot;/&gt;&lt;property id=&quot;20300&quot; value=&quot;Slide 4 - &amp;quot;Data Basics&amp;quot;&quot;/&gt;&lt;property id=&quot;20307&quot; value=&quot;259&quot;/&gt;&lt;/object&gt;&lt;object type=&quot;3&quot; unique_id=&quot;273062&quot;&gt;&lt;property id=&quot;20148&quot; value=&quot;5&quot;/&gt;&lt;property id=&quot;20300&quot; value=&quot;Slide 6 - &amp;quot;HAB Guidelines on Performance Measures*&amp;quot;&quot;/&gt;&lt;property id=&quot;20307&quot; value=&quot;260&quot;/&gt;&lt;/object&gt;&lt;object type=&quot;3&quot; unique_id=&quot;273063&quot;&gt;&lt;property id=&quot;20148&quot; value=&quot;5&quot;/&gt;&lt;property id=&quot;20300&quot; value=&quot;Slide 17 - &amp;quot;Run Charts: Tracking Data Over Time &amp;quot;&quot;/&gt;&lt;property id=&quot;20307&quot; value=&quot;261&quot;/&gt;&lt;/object&gt;&lt;object type=&quot;3&quot; unique_id=&quot;275058&quot;&gt;&lt;property id=&quot;20148&quot; value=&quot;5&quot;/&gt;&lt;property id=&quot;20300&quot; value=&quot;Slide 3 - &amp;quot;Why Data Are Important&amp;quot;&quot;/&gt;&lt;property id=&quot;20307&quot; value=&quot;317&quot;/&gt;&lt;/object&gt;&lt;object type=&quot;3&quot; unique_id=&quot;275059&quot;&gt;&lt;property id=&quot;20148&quot; value=&quot;5&quot;/&gt;&lt;property id=&quot;20300&quot; value=&quot;Slide 5 - &amp;quot;HAB Guidelines&amp;quot;&quot;/&gt;&lt;property id=&quot;20307&quot; value=&quot;264&quot;/&gt;&lt;/object&gt;&lt;object type=&quot;3&quot; unique_id=&quot;275060&quot;&gt;&lt;property id=&quot;20148&quot; value=&quot;5&quot;/&gt;&lt;property id=&quot;20300&quot; value=&quot;Slide 9 - &amp;quot;Data Collection&amp;quot;&quot;/&gt;&lt;property id=&quot;20307&quot; value=&quot;262&quot;/&gt;&lt;/object&gt;&lt;object type=&quot;3&quot; unique_id=&quot;275061&quot;&gt;&lt;property id=&quot;20148&quot; value=&quot;5&quot;/&gt;&lt;property id=&quot;20300&quot; value=&quot;Slide 11 - &amp;quot;Data Points Need Context&amp;quot;&quot;/&gt;&lt;property id=&quot;20307&quot; value=&quot;263&quot;/&gt;&lt;/object&gt;&lt;object type=&quot;3&quot; unique_id=&quot;275062&quot;&gt;&lt;property id=&quot;20148&quot; value=&quot;5&quot;/&gt;&lt;property id=&quot;20300&quot; value=&quot;Slide 16 - &amp;quot;Deeper Analysis of Your Data Some Helpful Tools &amp;quot;&quot;/&gt;&lt;property id=&quot;20307&quot; value=&quot;315&quot;/&gt;&lt;/object&gt;&lt;object type=&quot;3&quot; unique_id=&quot;275063&quot;&gt;&lt;property id=&quot;20148&quot; value=&quot;5&quot;/&gt;&lt;property id=&quot;20300&quot; value=&quot;Slide 18 - &amp;quot;Typical Run Chart&amp;quot;&quot;/&gt;&lt;property id=&quot;20307&quot; value=&quot;265&quot;/&gt;&lt;/object&gt;&lt;object type=&quot;3&quot; unique_id=&quot;275064&quot;&gt;&lt;property id=&quot;20148&quot; value=&quot;5&quot;/&gt;&lt;property id=&quot;20300&quot; value=&quot;Slide 19 - &amp;quot;Typical Run Chart&amp;quot;&quot;/&gt;&lt;property id=&quot;20307&quot; value=&quot;266&quot;/&gt;&lt;/object&gt;&lt;object type=&quot;3&quot; unique_id=&quot;275069&quot;&gt;&lt;property id=&quot;20148&quot; value=&quot;5&quot;/&gt;&lt;property id=&quot;20300&quot; value=&quot;Slide 20 - &amp;quot;Control Charts Types of Variation&amp;quot;&quot;/&gt;&lt;property id=&quot;20307&quot; value=&quot;275&quot;/&gt;&lt;/object&gt;&lt;object type=&quot;3&quot; unique_id=&quot;275075&quot;&gt;&lt;property id=&quot;20148&quot; value=&quot;5&quot;/&gt;&lt;property id=&quot;20300&quot; value=&quot;Slide 22 - &amp;quot;Tools of Analysis Column or Bar Chart&amp;quot;&quot;/&gt;&lt;property id=&quot;20307&quot; value=&quot;311&quot;/&gt;&lt;/object&gt;&lt;object type=&quot;3&quot; unique_id=&quot;275076&quot;&gt;&lt;property id=&quot;20148&quot; value=&quot;5&quot;/&gt;&lt;property id=&quot;20300&quot; value=&quot;Slide 23 - &amp;quot;Tools of Analysis Column chart&amp;quot;&quot;/&gt;&lt;property id=&quot;20307&quot; value=&quot;312&quot;/&gt;&lt;/object&gt;&lt;object type=&quot;3&quot; unique_id=&quot;297799&quot;&gt;&lt;property id=&quot;20148&quot; value=&quot;5&quot;/&gt;&lt;property id=&quot;20300&quot; value=&quot;Slide 8 - &amp;quot;The Consequences of “Poor” Data&amp;quot;&quot;/&gt;&lt;property id=&quot;20307&quot; value=&quot;318&quot;/&gt;&lt;/object&gt;&lt;object type=&quot;3&quot; unique_id=&quot;297800&quot;&gt;&lt;property id=&quot;20148&quot; value=&quot;5&quot;/&gt;&lt;property id=&quot;20300&quot; value=&quot;Slide 10 - &amp;quot;Checklist Example Reasons for “No-Shows”&amp;quot;&quot;/&gt;&lt;property id=&quot;20307&quot; value=&quot;324&quot;/&gt;&lt;/object&gt;&lt;object type=&quot;3&quot; unique_id=&quot;297802&quot;&gt;&lt;property id=&quot;20148&quot; value=&quot;5&quot;/&gt;&lt;property id=&quot;20300&quot; value=&quot;Slide 12 - &amp;quot;Analyzing The Data&amp;quot;&quot;/&gt;&lt;property id=&quot;20307&quot; value=&quot;319&quot;/&gt;&lt;/object&gt;&lt;object type=&quot;3&quot; unique_id=&quot;297803&quot;&gt;&lt;property id=&quot;20148&quot; value=&quot;5&quot;/&gt;&lt;property id=&quot;20300&quot; value=&quot;Slide 13 - &amp;quot;Priority Matrix Example&amp;quot;&quot;/&gt;&lt;property id=&quot;20307&quot; value=&quot;325&quot;/&gt;&lt;/object&gt;&lt;object type=&quot;3&quot; unique_id=&quot;297804&quot;&gt;&lt;property id=&quot;20148&quot; value=&quot;5&quot;/&gt;&lt;property id=&quot;20300&quot; value=&quot;Slide 14 - &amp;quot;Priority Matrix Example (for experienced users)&amp;quot;&quot;/&gt;&lt;property id=&quot;20307&quot; value=&quot;297&quot;/&gt;&lt;/object&gt;&lt;object type=&quot;3&quot; unique_id=&quot;297805&quot;&gt;&lt;property id=&quot;20148&quot; value=&quot;5&quot;/&gt;&lt;property id=&quot;20300&quot; value=&quot;Slide 15 - &amp;quot;Take a Deeper Dive Into The Data&amp;quot;&quot;/&gt;&lt;property id=&quot;20307&quot; value=&quot;321&quot;/&gt;&lt;/object&gt;&lt;object type=&quot;3&quot; unique_id=&quot;297806&quot;&gt;&lt;property id=&quot;20148&quot; value=&quot;5&quot;/&gt;&lt;property id=&quot;20300&quot; value=&quot;Slide 24&quot;/&gt;&lt;property id=&quot;20307&quot; value=&quot;836&quot;/&gt;&lt;/object&gt;&lt;object type=&quot;3&quot; unique_id=&quot;297807&quot;&gt;&lt;property id=&quot;20148&quot; value=&quot;5&quot;/&gt;&lt;property id=&quot;20300&quot; value=&quot;Slide 25 - &amp;quot;Looking at Data Over Time A closed cohort of 300 patients&amp;quot;&quot;/&gt;&lt;property id=&quot;20307&quot; value=&quot;839&quot;/&gt;&lt;/object&gt;&lt;object type=&quot;3&quot; unique_id=&quot;297808&quot;&gt;&lt;property id=&quot;20148&quot; value=&quot;5&quot;/&gt;&lt;property id=&quot;20300&quot; value=&quot;Slide 26&quot;/&gt;&lt;property id=&quot;20307&quot; value=&quot;837&quot;/&gt;&lt;/object&gt;&lt;object type=&quot;3&quot; unique_id=&quot;297809&quot;&gt;&lt;property id=&quot;20148&quot; value=&quot;5&quot;/&gt;&lt;property id=&quot;20300&quot; value=&quot;Slide 29 - &amp;quot;Where Are We Now, and Where Do We Want To Be?&amp;quot;&quot;/&gt;&lt;property id=&quot;20307&quot; value=&quot;323&quot;/&gt;&lt;/object&gt;&lt;object type=&quot;3&quot; unique_id=&quot;297965&quot;&gt;&lt;property id=&quot;20148&quot; value=&quot;5&quot;/&gt;&lt;property id=&quot;20300&quot; value=&quot;Slide 21 - &amp;quot;To learn more about variation and control charts, please click the link for the webinar titled “Understanding Vari&quot;/&gt;&lt;property id=&quot;20307&quot; value=&quot;844&quot;/&gt;&lt;/object&gt;&lt;object type=&quot;3&quot; unique_id=&quot;297966&quot;&gt;&lt;property id=&quot;20148&quot; value=&quot;5&quot;/&gt;&lt;property id=&quot;20300&quot; value=&quot;Slide 32 - &amp;quot;You are now ready to move on to the Model for Improvement in  Part 2&amp;quot;&quot;/&gt;&lt;property id=&quot;20307&quot; value=&quot;845&quot;/&gt;&lt;/object&gt;&lt;object type=&quot;3&quot; unique_id=&quot;303568&quot;&gt;&lt;property id=&quot;20148&quot; value=&quot;5&quot;/&gt;&lt;property id=&quot;20300&quot; value=&quot;Slide 27 - &amp;quot;Histograms&amp;quot;&quot;/&gt;&lt;property id=&quot;20307&quot; value=&quot;848&quot;/&gt;&lt;/object&gt;&lt;object type=&quot;3&quot; unique_id=&quot;303742&quot;&gt;&lt;property id=&quot;20148&quot; value=&quot;5&quot;/&gt;&lt;property id=&quot;20300&quot; value=&quot;Slide 28 - &amp;quot;Frequency Histogram&amp;quot;&quot;/&gt;&lt;property id=&quot;20307&quot; value=&quot;850&quot;/&gt;&lt;/object&gt;&lt;object type=&quot;3&quot; unique_id=&quot;303940&quot;&gt;&lt;property id=&quot;20148&quot; value=&quot;5&quot;/&gt;&lt;property id=&quot;20300&quot; value=&quot;Slide 30&quot;/&gt;&lt;property id=&quot;20307&quot; value=&quot;851&quot;/&gt;&lt;/object&gt;&lt;object type=&quot;3&quot; unique_id=&quot;304172&quot;&gt;&lt;property id=&quot;20148&quot; value=&quot;5&quot;/&gt;&lt;property id=&quot;20300&quot; value=&quot;Slide 31&quot;/&gt;&lt;property id=&quot;20307&quot; value=&quot;852&quot;/&gt;&lt;/object&gt;&lt;/object&gt;&lt;object type=&quot;8&quot; unique_id=&quot;273071&quot;&gt;&lt;/object&gt;&lt;/object&gt;&lt;/database&gt;"/>
  <p:tag name="SECTOMILLISECCONVERTED" val="1"/>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SLIDE_THUMBNAIL_REFRESH" val="1"/>
  <p:tag name="ARTICULATE_USED_PAGE_SIZE" val="7"/>
  <p:tag name="ARTICULATE_SLIDE_COUNT" val="32"/>
  <p:tag name="TAG_BACKING_FORM_KEY" val="1117678-c:\users\kfg01\documents\four set choosing slides\part 2\part 2 data and project choice rev 6 final.pptx"/>
  <p:tag name="ARTICULATE_PRESENTER_VERSION" val="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318"/>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262"/>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321"/>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857"/>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319"/>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856"/>
  <p:tag name="ARTICULATE_USED_LAYOUT" val="2"/>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858"/>
  <p:tag name="ARTICULATE_USED_LAYOUT" val="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UDIO_ID" val="279"/>
  <p:tag name="ARTICULATE_USED_LAYOUT" val="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293"/>
  <p:tag name="ARTICULATE_USED_LAYOUT" val="2"/>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281"/>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UDIO_ID" val="324"/>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859"/>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261"/>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265"/>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266"/>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UDIO_ID" val="311"/>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312"/>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836"/>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848"/>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850"/>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854"/>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323"/>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860"/>
  <p:tag name="ARTICULATE_USED_LAYOUT" val="2"/>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855"/>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OVERRIDE" val="QUIZMAKER_QUIZ_SLIDE"/>
  <p:tag name="ARTICULATE_SLIDE_PAUSE" val="0"/>
  <p:tag name="QUIZMAKER_QUIZ_SLIDE_ID" val="863"/>
  <p:tag name="QUIZMAKER_QUIZ_FILENAME" val="C:\Users\kfg01\Documents\Four set choosing slides\Part 2 Quiz.quiz"/>
  <p:tag name="ARTICULATE_TITLE_TAG" val="Part 2 Quiz"/>
  <p:tag name="ARTICULATE_DESCRIPTION" val="Quiz - 5 questions"/>
  <p:tag name="ELAPSEDTIME" val="0.00"/>
  <p:tag name="ARTICULATE_PLAYER_CONTROL_PLAYPAUSE" val="False"/>
  <p:tag name="ARTICULATE_PLAYER_SEEKBAR" val="False"/>
  <p:tag name="AQP_PASS_SCORE" val="80"/>
  <p:tag name="QUIZMAKER_QUIZ_TITLE" val="Part 2 Quiz"/>
  <p:tag name="EMBEDDEDCONTENT_LASTWRITETIMEUTC" val="2020-10-22 18:08:53Z"/>
  <p:tag name="ARTICULATE_LOCK_SLIDE" val="1"/>
  <p:tag name="AQP_PASS_ACTION" val="2"/>
  <p:tag name="AQP_PASS_ACTION_SLIDEID" val="-1"/>
  <p:tag name="AQP_FAIL_ACTION" val="2"/>
  <p:tag name="AQP_FAIL_ACTION_SLIDEID" val="-1"/>
  <p:tag name="AQP_ADVANCE_MODE" val="0"/>
  <p:tag name="ARTICULATE_SHOW_IN_MENU" val="multipleitems"/>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8.xml><?xml version="1.0" encoding="utf-8"?>
<p:tagLst xmlns:a="http://schemas.openxmlformats.org/drawingml/2006/main" xmlns:r="http://schemas.openxmlformats.org/officeDocument/2006/relationships" xmlns:p="http://schemas.openxmlformats.org/presentationml/2006/main">
  <p:tag name="ART_QM_A" val="1"/>
</p:tagLst>
</file>

<file path=ppt/tags/tag39.xml><?xml version="1.0" encoding="utf-8"?>
<p:tagLst xmlns:a="http://schemas.openxmlformats.org/drawingml/2006/main" xmlns:r="http://schemas.openxmlformats.org/officeDocument/2006/relationships" xmlns:p="http://schemas.openxmlformats.org/presentationml/2006/main">
  <p:tag name="ART_QM_B"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1"/>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317"/>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259"/>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257"/>
  <p:tag name="ARTICULATE_NAV_LEVEL" val="1"/>
  <p:tag name="ARTICULATE_TOC_EXPANDED" val="True"/>
  <p:tag name="ARTICULATE_SLIDE_PRESENTER_GUID" val="951767f0-ad19-44dc-a585-02a056722931"/>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heme/theme1.xml><?xml version="1.0" encoding="utf-8"?>
<a:theme xmlns:a="http://schemas.openxmlformats.org/drawingml/2006/main" name="1_CQII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QII template.potx" id="{C660CDE0-E0F8-4248-9359-A86196036A6F}" vid="{E7E4E462-EB77-40D5-9E46-D1C7C2313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31111</TotalTime>
  <Words>1458</Words>
  <Application>Microsoft Office PowerPoint</Application>
  <PresentationFormat>Widescreen</PresentationFormat>
  <Paragraphs>318</Paragraphs>
  <Slides>32</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Links</vt:lpstr>
      </vt:variant>
      <vt:variant>
        <vt:i4>3</vt:i4>
      </vt:variant>
      <vt:variant>
        <vt:lpstr>Slide Titles</vt:lpstr>
      </vt:variant>
      <vt:variant>
        <vt:i4>32</vt:i4>
      </vt:variant>
    </vt:vector>
  </HeadingPairs>
  <TitlesOfParts>
    <vt:vector size="40" baseType="lpstr">
      <vt:lpstr>Arial</vt:lpstr>
      <vt:lpstr>Calibri</vt:lpstr>
      <vt:lpstr>Garamond</vt:lpstr>
      <vt:lpstr>Times New Roman</vt:lpstr>
      <vt:lpstr>1_CQII template</vt:lpstr>
      <vt:lpstr>file:///C:\Users\kfg01\Documents\QI%20101%20class\bar%20charts.xlsx!Simple%20bar%20chart!%5bbar%20charts.xlsx%5dSimple%20bar%20chart%20Chart%201</vt:lpstr>
      <vt:lpstr>file:///C:\Users\kfg01\Documents\QI%20101%20class\bar%20charts.xlsx!Simple%20bar%20chart!%5bbar%20charts.xlsx%5dSimple%20bar%20chart%20Chart%202</vt:lpstr>
      <vt:lpstr>C:\Users\kfg01\Documents\QI 101 class\bar charts.xlsx!Sheet1![bar charts.xlsx]Sheet1 Chart 1</vt:lpstr>
      <vt:lpstr> You and Your Data: Digging Deeper and  Doing More</vt:lpstr>
      <vt:lpstr>Learning Objectives</vt:lpstr>
      <vt:lpstr>Why Data Are Important</vt:lpstr>
      <vt:lpstr>Data Basics</vt:lpstr>
      <vt:lpstr>What Defines “Good” Data?</vt:lpstr>
      <vt:lpstr>The Consequences of “Poor” Data</vt:lpstr>
      <vt:lpstr>Data Collection</vt:lpstr>
      <vt:lpstr>Take a Deeper Dive Into the Data</vt:lpstr>
      <vt:lpstr>Analyze Your Data to Determine Your Improvement Priorities</vt:lpstr>
      <vt:lpstr>Analyzing the Data</vt:lpstr>
      <vt:lpstr>Process versus Outcome Data? Which is more useful?</vt:lpstr>
      <vt:lpstr>Process Analysis Tools</vt:lpstr>
      <vt:lpstr>Flowchart</vt:lpstr>
      <vt:lpstr>Let’s Look at a Flowchart Example</vt:lpstr>
      <vt:lpstr>Spaghetti Map</vt:lpstr>
      <vt:lpstr>Spaghetti Map</vt:lpstr>
      <vt:lpstr>Checklist Example Reasons for “No-Shows”</vt:lpstr>
      <vt:lpstr>Outcome Analysis Tools</vt:lpstr>
      <vt:lpstr>Run Charts: Tracking Data Over Time </vt:lpstr>
      <vt:lpstr>Typical Run Chart</vt:lpstr>
      <vt:lpstr>Typical Run Chart</vt:lpstr>
      <vt:lpstr>Column Chart</vt:lpstr>
      <vt:lpstr>Column Chart</vt:lpstr>
      <vt:lpstr>Bar Chart</vt:lpstr>
      <vt:lpstr>PowerPoint Presentation</vt:lpstr>
      <vt:lpstr>Histograms</vt:lpstr>
      <vt:lpstr>Frequency Histogram</vt:lpstr>
      <vt:lpstr>Data Analysis Tools</vt:lpstr>
      <vt:lpstr>What do we know so far?</vt:lpstr>
      <vt:lpstr>What’s Next?</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data digging deeper, doing more</dc:title>
  <dc:creator>Garrett, Kevin F (HEALTH)</dc:creator>
  <cp:lastModifiedBy>Garrett, Kevin F (HEALTH)</cp:lastModifiedBy>
  <cp:revision>849</cp:revision>
  <dcterms:created xsi:type="dcterms:W3CDTF">2019-12-16T20:21:43Z</dcterms:created>
  <dcterms:modified xsi:type="dcterms:W3CDTF">2021-02-16T14:20:34Z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Part 1 Data and project choice rev 4</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FA6822C8-EE61-450C-9E19-5C62200BD1A5</vt:lpwstr>
  </property>
  <property fmtid="{D5CDD505-2E9C-101B-9397-08002B2CF9AE}" pid="6" name="ArticulateProjectFull">
    <vt:lpwstr>C:\Users\kfg01\Documents\Choosing an Improvement Project\Part 2\Part 2 Data and project choice rev 8 CMpptx.ppta</vt:lpwstr>
  </property>
</Properties>
</file>