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mp" ContentType="image/p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6"/>
  </p:notesMasterIdLst>
  <p:sldIdLst>
    <p:sldId id="257" r:id="rId3"/>
    <p:sldId id="258" r:id="rId4"/>
    <p:sldId id="259" r:id="rId5"/>
    <p:sldId id="260" r:id="rId6"/>
    <p:sldId id="261" r:id="rId7"/>
    <p:sldId id="263" r:id="rId8"/>
    <p:sldId id="264" r:id="rId9"/>
    <p:sldId id="265" r:id="rId10"/>
    <p:sldId id="343" r:id="rId11"/>
    <p:sldId id="268" r:id="rId12"/>
    <p:sldId id="344" r:id="rId13"/>
    <p:sldId id="345" r:id="rId14"/>
    <p:sldId id="346" r:id="rId15"/>
    <p:sldId id="350" r:id="rId16"/>
    <p:sldId id="352" r:id="rId17"/>
    <p:sldId id="399" r:id="rId18"/>
    <p:sldId id="400" r:id="rId19"/>
    <p:sldId id="401" r:id="rId20"/>
    <p:sldId id="402" r:id="rId21"/>
    <p:sldId id="403" r:id="rId22"/>
    <p:sldId id="404" r:id="rId23"/>
    <p:sldId id="406" r:id="rId24"/>
    <p:sldId id="407" r:id="rId25"/>
    <p:sldId id="408" r:id="rId26"/>
    <p:sldId id="398" r:id="rId27"/>
    <p:sldId id="397" r:id="rId28"/>
    <p:sldId id="356" r:id="rId29"/>
    <p:sldId id="357" r:id="rId30"/>
    <p:sldId id="354" r:id="rId31"/>
    <p:sldId id="359" r:id="rId32"/>
    <p:sldId id="360" r:id="rId33"/>
    <p:sldId id="361" r:id="rId34"/>
    <p:sldId id="369" r:id="rId35"/>
    <p:sldId id="365" r:id="rId36"/>
    <p:sldId id="366" r:id="rId37"/>
    <p:sldId id="410" r:id="rId38"/>
    <p:sldId id="368" r:id="rId39"/>
    <p:sldId id="371" r:id="rId40"/>
    <p:sldId id="372" r:id="rId41"/>
    <p:sldId id="373" r:id="rId42"/>
    <p:sldId id="375" r:id="rId43"/>
    <p:sldId id="374" r:id="rId44"/>
    <p:sldId id="376" r:id="rId45"/>
    <p:sldId id="384" r:id="rId46"/>
    <p:sldId id="385" r:id="rId47"/>
    <p:sldId id="386" r:id="rId48"/>
    <p:sldId id="387" r:id="rId49"/>
    <p:sldId id="388" r:id="rId50"/>
    <p:sldId id="389" r:id="rId51"/>
    <p:sldId id="391" r:id="rId52"/>
    <p:sldId id="409" r:id="rId53"/>
    <p:sldId id="392" r:id="rId54"/>
    <p:sldId id="41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 Levinson" initials="ML" lastIdx="29" clrIdx="0">
    <p:extLst/>
  </p:cmAuthor>
  <p:cmAuthor id="2" name="Microsoft Office User" initials="Office" lastIdx="1" clrIdx="1">
    <p:extLst/>
  </p:cmAuthor>
  <p:cmAuthor id="3" name="Microsoft Office User" initials="Office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9" autoAdjust="0"/>
    <p:restoredTop sz="58712" autoAdjust="0"/>
  </p:normalViewPr>
  <p:slideViewPr>
    <p:cSldViewPr snapToGrid="0">
      <p:cViewPr varScale="1">
        <p:scale>
          <a:sx n="66" d="100"/>
          <a:sy n="66" d="100"/>
        </p:scale>
        <p:origin x="2456" y="192"/>
      </p:cViewPr>
      <p:guideLst/>
    </p:cSldViewPr>
  </p:slideViewPr>
  <p:notesTextViewPr>
    <p:cViewPr>
      <p:scale>
        <a:sx n="1" d="1"/>
        <a:sy n="1" d="1"/>
      </p:scale>
      <p:origin x="0" y="0"/>
    </p:cViewPr>
  </p:notesTextViewPr>
  <p:sorterViewPr>
    <p:cViewPr>
      <p:scale>
        <a:sx n="120" d="100"/>
        <a:sy n="120" d="100"/>
      </p:scale>
      <p:origin x="0" y="-3952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B783F-A60C-448D-BA24-131AFB437858}" type="datetimeFigureOut">
              <a:rPr lang="en-US" smtClean="0"/>
              <a:t>5/29/19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5A7F1-A4CD-4508-A9CE-7BA1BB00B717}" type="slidenum">
              <a:rPr lang="en-US" smtClean="0"/>
              <a:t>‹#›</a:t>
            </a:fld>
            <a:endParaRPr lang="en-US"/>
          </a:p>
        </p:txBody>
      </p:sp>
    </p:spTree>
    <p:extLst>
      <p:ext uri="{BB962C8B-B14F-4D97-AF65-F5344CB8AC3E}">
        <p14:creationId xmlns:p14="http://schemas.microsoft.com/office/powerpoint/2010/main" val="358235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Hello everyone, and welcome to today’s webinar,</a:t>
            </a:r>
            <a:r>
              <a:rPr lang="en-US" baseline="0" dirty="0" smtClean="0"/>
              <a:t> part two of the Using Data for Decision Making webinar series. My name is Molly Tasso and I am a Technical Assistance Coordinator for the Planning CHATT project.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7774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10</a:t>
            </a:fld>
            <a:endParaRPr lang="en-US"/>
          </a:p>
        </p:txBody>
      </p:sp>
    </p:spTree>
    <p:extLst>
      <p:ext uri="{BB962C8B-B14F-4D97-AF65-F5344CB8AC3E}">
        <p14:creationId xmlns:p14="http://schemas.microsoft.com/office/powerpoint/2010/main" val="4166256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suggestion: this is something PC/PB can ask anyone who will be preparing data for them to consider in advance. </a:t>
            </a:r>
          </a:p>
        </p:txBody>
      </p:sp>
      <p:sp>
        <p:nvSpPr>
          <p:cNvPr id="4" name="Slide Number Placeholder 3"/>
          <p:cNvSpPr>
            <a:spLocks noGrp="1"/>
          </p:cNvSpPr>
          <p:nvPr>
            <p:ph type="sldNum" sz="quarter" idx="10"/>
          </p:nvPr>
        </p:nvSpPr>
        <p:spPr/>
        <p:txBody>
          <a:bodyPr/>
          <a:lstStyle/>
          <a:p>
            <a:fld id="{1705A7F1-A4CD-4508-A9CE-7BA1BB00B717}" type="slidenum">
              <a:rPr lang="en-US" smtClean="0"/>
              <a:t>11</a:t>
            </a:fld>
            <a:endParaRPr lang="en-US"/>
          </a:p>
        </p:txBody>
      </p:sp>
    </p:spTree>
    <p:extLst>
      <p:ext uri="{BB962C8B-B14F-4D97-AF65-F5344CB8AC3E}">
        <p14:creationId xmlns:p14="http://schemas.microsoft.com/office/powerpoint/2010/main" val="308956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suggestion: this is something PC/PB can ask anyone who will be preparing data for them to consider in advance. </a:t>
            </a:r>
          </a:p>
        </p:txBody>
      </p:sp>
      <p:sp>
        <p:nvSpPr>
          <p:cNvPr id="4" name="Slide Number Placeholder 3"/>
          <p:cNvSpPr>
            <a:spLocks noGrp="1"/>
          </p:cNvSpPr>
          <p:nvPr>
            <p:ph type="sldNum" sz="quarter" idx="10"/>
          </p:nvPr>
        </p:nvSpPr>
        <p:spPr/>
        <p:txBody>
          <a:bodyPr/>
          <a:lstStyle/>
          <a:p>
            <a:fld id="{1705A7F1-A4CD-4508-A9CE-7BA1BB00B717}" type="slidenum">
              <a:rPr lang="en-US" smtClean="0"/>
              <a:t>12</a:t>
            </a:fld>
            <a:endParaRPr lang="en-US"/>
          </a:p>
        </p:txBody>
      </p:sp>
    </p:spTree>
    <p:extLst>
      <p:ext uri="{BB962C8B-B14F-4D97-AF65-F5344CB8AC3E}">
        <p14:creationId xmlns:p14="http://schemas.microsoft.com/office/powerpoint/2010/main" val="325360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13</a:t>
            </a:fld>
            <a:endParaRPr lang="en-US"/>
          </a:p>
        </p:txBody>
      </p:sp>
    </p:spTree>
    <p:extLst>
      <p:ext uri="{BB962C8B-B14F-4D97-AF65-F5344CB8AC3E}">
        <p14:creationId xmlns:p14="http://schemas.microsoft.com/office/powerpoint/2010/main" val="91476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14</a:t>
            </a:fld>
            <a:endParaRPr lang="en-US"/>
          </a:p>
        </p:txBody>
      </p:sp>
    </p:spTree>
    <p:extLst>
      <p:ext uri="{BB962C8B-B14F-4D97-AF65-F5344CB8AC3E}">
        <p14:creationId xmlns:p14="http://schemas.microsoft.com/office/powerpoint/2010/main" val="75859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r>
              <a:rPr lang="en-US" baseline="0" dirty="0"/>
              <a:t> chart. Focused on an epi audience. Too much information without breaking info up. Hard to focus on what’s important. No context</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16</a:t>
            </a:fld>
            <a:endParaRPr lang="en-US"/>
          </a:p>
        </p:txBody>
      </p:sp>
    </p:spTree>
    <p:extLst>
      <p:ext uri="{BB962C8B-B14F-4D97-AF65-F5344CB8AC3E}">
        <p14:creationId xmlns:p14="http://schemas.microsoft.com/office/powerpoint/2010/main" val="26030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in an easier to read/read at a glance</a:t>
            </a:r>
            <a:r>
              <a:rPr lang="en-US" baseline="0" dirty="0"/>
              <a:t> format. Next two slides break up sections for focus</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17</a:t>
            </a:fld>
            <a:endParaRPr lang="en-US"/>
          </a:p>
        </p:txBody>
      </p:sp>
    </p:spTree>
    <p:extLst>
      <p:ext uri="{BB962C8B-B14F-4D97-AF65-F5344CB8AC3E}">
        <p14:creationId xmlns:p14="http://schemas.microsoft.com/office/powerpoint/2010/main" val="1180467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a:t>
            </a:r>
            <a:r>
              <a:rPr lang="en-US" dirty="0" err="1"/>
              <a:t>ppl</a:t>
            </a:r>
            <a:r>
              <a:rPr lang="en-US" dirty="0"/>
              <a:t> </a:t>
            </a:r>
            <a:r>
              <a:rPr lang="en-US" dirty="0" err="1"/>
              <a:t>yr</a:t>
            </a:r>
            <a:r>
              <a:rPr lang="en-US" dirty="0"/>
              <a:t> goals,</a:t>
            </a:r>
            <a:r>
              <a:rPr lang="en-US" baseline="0" dirty="0"/>
              <a:t> provide highlights, info to focus on</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18</a:t>
            </a:fld>
            <a:endParaRPr lang="en-US"/>
          </a:p>
        </p:txBody>
      </p:sp>
    </p:spTree>
    <p:extLst>
      <p:ext uri="{BB962C8B-B14F-4D97-AF65-F5344CB8AC3E}">
        <p14:creationId xmlns:p14="http://schemas.microsoft.com/office/powerpoint/2010/main" val="442870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is easier to read, categories are separated</a:t>
            </a:r>
            <a:r>
              <a:rPr lang="en-US" baseline="0" dirty="0"/>
              <a:t> in a way that’s visually easier to read. Stoplight color coding let’s </a:t>
            </a:r>
            <a:r>
              <a:rPr lang="en-US" baseline="0" dirty="0" err="1"/>
              <a:t>ppl</a:t>
            </a:r>
            <a:r>
              <a:rPr lang="en-US" baseline="0" dirty="0"/>
              <a:t> see priorities at a glance.</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19</a:t>
            </a:fld>
            <a:endParaRPr lang="en-US"/>
          </a:p>
        </p:txBody>
      </p:sp>
    </p:spTree>
    <p:extLst>
      <p:ext uri="{BB962C8B-B14F-4D97-AF65-F5344CB8AC3E}">
        <p14:creationId xmlns:p14="http://schemas.microsoft.com/office/powerpoint/2010/main" val="44908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r>
              <a:rPr lang="en-US" baseline="0" dirty="0"/>
              <a:t> pie chart. Pie charts are harder to compare change/difference. Harder to make sense of it.</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20</a:t>
            </a:fld>
            <a:endParaRPr lang="en-US"/>
          </a:p>
        </p:txBody>
      </p:sp>
    </p:spTree>
    <p:extLst>
      <p:ext uri="{BB962C8B-B14F-4D97-AF65-F5344CB8AC3E}">
        <p14:creationId xmlns:p14="http://schemas.microsoft.com/office/powerpoint/2010/main" val="273691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Molly</a:t>
            </a:r>
            <a:endParaRPr lang="en-US" dirty="0"/>
          </a:p>
          <a:p>
            <a:endParaRPr lang="en-US" altLang="en-US" dirty="0">
              <a:latin typeface="Lucida Grande"/>
            </a:endParaRPr>
          </a:p>
          <a:p>
            <a:r>
              <a:rPr lang="en-US" altLang="en-US" dirty="0">
                <a:latin typeface="Lucida Grande"/>
              </a:rPr>
              <a:t>Before we get started, here are some</a:t>
            </a:r>
            <a:r>
              <a:rPr lang="en-US" altLang="en-US" baseline="0" dirty="0">
                <a:latin typeface="Lucida Grande"/>
              </a:rPr>
              <a:t> </a:t>
            </a:r>
            <a:r>
              <a:rPr lang="en-US" altLang="en-US" dirty="0">
                <a:latin typeface="Lucida Grande"/>
              </a:rPr>
              <a:t>technical details.  First, attendees are in listen-only</a:t>
            </a:r>
            <a:r>
              <a:rPr lang="en-US" altLang="en-US" baseline="0" dirty="0">
                <a:latin typeface="Lucida Grande"/>
              </a:rPr>
              <a:t> mode but we encourage you to communicate with each other and ask lots of questions using the chat box! You can </a:t>
            </a:r>
            <a:r>
              <a:rPr lang="en-US" altLang="en-US" dirty="0">
                <a:latin typeface="Lucida Grande"/>
              </a:rPr>
              <a:t>submit your questions at any time during the call</a:t>
            </a:r>
            <a:r>
              <a:rPr lang="en-US" altLang="en-US" baseline="0" dirty="0">
                <a:latin typeface="Lucida Grande"/>
              </a:rPr>
              <a:t>, or during the question period at the end</a:t>
            </a:r>
            <a:r>
              <a:rPr lang="en-US" altLang="en-US" dirty="0">
                <a:latin typeface="Lucida Grande"/>
              </a:rPr>
              <a:t>. Our</a:t>
            </a:r>
            <a:r>
              <a:rPr lang="en-US" altLang="en-US" baseline="0" dirty="0">
                <a:latin typeface="Lucida Grande"/>
              </a:rPr>
              <a:t> presenters, along with Planning CHATT staff, will take as many of your questions as we can at the end of today’s session. And if you think of a question after the webinar that’s fine too – you can always email questions to us at planningCHATT@jsi.com.</a:t>
            </a:r>
            <a:endParaRPr lang="en-US" altLang="en-US" dirty="0">
              <a:latin typeface="Lucida Grande"/>
            </a:endParaRPr>
          </a:p>
          <a:p>
            <a:endParaRPr lang="en-US" altLang="en-US" dirty="0"/>
          </a:p>
        </p:txBody>
      </p:sp>
      <p:sp>
        <p:nvSpPr>
          <p:cNvPr id="2" name="Date Placeholder 1"/>
          <p:cNvSpPr>
            <a:spLocks noGrp="1"/>
          </p:cNvSpPr>
          <p:nvPr>
            <p:ph type="dt" idx="10"/>
          </p:nvPr>
        </p:nvSpPr>
        <p:spPr>
          <a:xfrm>
            <a:off x="3884613" y="0"/>
            <a:ext cx="2971800" cy="457200"/>
          </a:xfrm>
          <a:prstGeom prst="rect">
            <a:avLst/>
          </a:prstGeom>
        </p:spPr>
        <p:txBody>
          <a:bodyPr lIns="91422" tIns="45711" rIns="91422" bIns="45711"/>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12/4/2014</a:t>
            </a:r>
          </a:p>
        </p:txBody>
      </p:sp>
      <p:sp>
        <p:nvSpPr>
          <p:cNvPr id="3" name="Header Placeholder 2"/>
          <p:cNvSpPr>
            <a:spLocks noGrp="1"/>
          </p:cNvSpPr>
          <p:nvPr>
            <p:ph type="hdr" sz="quarter" idx="11"/>
          </p:nvPr>
        </p:nvSpPr>
        <p:spPr>
          <a:xfrm>
            <a:off x="0" y="0"/>
            <a:ext cx="2971800" cy="457200"/>
          </a:xfrm>
          <a:prstGeom prst="rect">
            <a:avLst/>
          </a:prstGeom>
        </p:spPr>
        <p:txBody>
          <a:bodyPr lIns="91422" tIns="45711" rIns="91422" bIns="4571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Financial Help for Marketplace Health Insurance: Tax Credits &amp; Cost Sharing</a:t>
            </a:r>
          </a:p>
        </p:txBody>
      </p:sp>
    </p:spTree>
    <p:extLst>
      <p:ext uri="{BB962C8B-B14F-4D97-AF65-F5344CB8AC3E}">
        <p14:creationId xmlns:p14="http://schemas.microsoft.com/office/powerpoint/2010/main" val="165118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see at a glance</a:t>
            </a:r>
            <a:r>
              <a:rPr lang="en-US" baseline="0" dirty="0"/>
              <a:t> the difference between PLWH and new dx. Allows info to see populations in diff parts of system. Focus conversation on each part</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21</a:t>
            </a:fld>
            <a:endParaRPr lang="en-US"/>
          </a:p>
        </p:txBody>
      </p:sp>
    </p:spTree>
    <p:extLst>
      <p:ext uri="{BB962C8B-B14F-4D97-AF65-F5344CB8AC3E}">
        <p14:creationId xmlns:p14="http://schemas.microsoft.com/office/powerpoint/2010/main" val="3509472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bar chart showing health outcome</a:t>
            </a:r>
            <a:r>
              <a:rPr lang="en-US" baseline="0" dirty="0"/>
              <a:t> differences among different </a:t>
            </a:r>
            <a:r>
              <a:rPr lang="en-US" baseline="0" dirty="0" err="1"/>
              <a:t>ppl</a:t>
            </a:r>
            <a:r>
              <a:rPr lang="en-US" baseline="0" dirty="0"/>
              <a:t>. Too much information/not enough focus. Doesn’t highlight disparities in a meaningful way</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22</a:t>
            </a:fld>
            <a:endParaRPr lang="en-US"/>
          </a:p>
        </p:txBody>
      </p:sp>
    </p:spTree>
    <p:extLst>
      <p:ext uri="{BB962C8B-B14F-4D97-AF65-F5344CB8AC3E}">
        <p14:creationId xmlns:p14="http://schemas.microsoft.com/office/powerpoint/2010/main" val="1238257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in on the parts of </a:t>
            </a:r>
            <a:r>
              <a:rPr lang="en-US" dirty="0" err="1"/>
              <a:t>yr</a:t>
            </a:r>
            <a:r>
              <a:rPr lang="en-US" dirty="0"/>
              <a:t> system you want </a:t>
            </a:r>
            <a:r>
              <a:rPr lang="en-US" dirty="0" err="1"/>
              <a:t>ppl</a:t>
            </a:r>
            <a:r>
              <a:rPr lang="en-US" dirty="0"/>
              <a:t> to influence (retention,</a:t>
            </a:r>
            <a:r>
              <a:rPr lang="en-US" baseline="0" dirty="0"/>
              <a:t> ICVS) This display highlights disparities between populations, stoplight allows at a glance prioritization. Walking thru each community allows opportunity for dialogue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6F1C04-40A3-4139-AA96-D67766FF48C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16586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same color scheme for two different categories on consecutive</a:t>
            </a:r>
            <a:r>
              <a:rPr lang="en-US" baseline="0" dirty="0"/>
              <a:t> slides – confusing, makes it harder to orient to what each slide is telling you. Hard to keep consistency in color across presentation when talking about these different categories.</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24</a:t>
            </a:fld>
            <a:endParaRPr lang="en-US"/>
          </a:p>
        </p:txBody>
      </p:sp>
    </p:spTree>
    <p:extLst>
      <p:ext uri="{BB962C8B-B14F-4D97-AF65-F5344CB8AC3E}">
        <p14:creationId xmlns:p14="http://schemas.microsoft.com/office/powerpoint/2010/main" val="2265454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a:t>
            </a:r>
          </a:p>
          <a:p>
            <a:endParaRPr lang="en-US" baseline="0" dirty="0"/>
          </a:p>
          <a:p>
            <a:r>
              <a:rPr lang="en-US" baseline="0" dirty="0"/>
              <a:t>Remind audience that they can figure out what the ‘best data’ is through assessing data quality, as described in webinar 1. </a:t>
            </a:r>
          </a:p>
          <a:p>
            <a:r>
              <a:rPr lang="en-US" baseline="0" dirty="0"/>
              <a:t>For example:</a:t>
            </a:r>
          </a:p>
          <a:p>
            <a:pPr marL="171450" indent="-171450">
              <a:buFont typeface="Arial" charset="0"/>
              <a:buChar char="•"/>
            </a:pPr>
            <a:r>
              <a:rPr lang="en-US" baseline="0" dirty="0"/>
              <a:t>Review data from multiple sources</a:t>
            </a:r>
          </a:p>
          <a:p>
            <a:pPr marL="171450" indent="-171450">
              <a:buFont typeface="Arial" charset="0"/>
              <a:buChar char="•"/>
            </a:pPr>
            <a:r>
              <a:rPr lang="en-US" baseline="0" dirty="0"/>
              <a:t>Ask questions about how data were gathered, tabulated, and analyzed</a:t>
            </a:r>
          </a:p>
          <a:p>
            <a:pPr marL="171450" indent="-171450">
              <a:buFont typeface="Arial" charset="0"/>
              <a:buChar char="•"/>
            </a:pPr>
            <a:r>
              <a:rPr lang="en-US" baseline="0" dirty="0"/>
              <a:t>Compare and weigh data from different sources and studies</a:t>
            </a:r>
          </a:p>
          <a:p>
            <a:r>
              <a:rPr lang="en-US" baseline="0" dirty="0"/>
              <a:t>Encourage them to go back and review those slides for a refresher. </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27</a:t>
            </a:fld>
            <a:endParaRPr lang="en-US"/>
          </a:p>
        </p:txBody>
      </p:sp>
    </p:spTree>
    <p:extLst>
      <p:ext uri="{BB962C8B-B14F-4D97-AF65-F5344CB8AC3E}">
        <p14:creationId xmlns:p14="http://schemas.microsoft.com/office/powerpoint/2010/main" val="413661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Use quantitative data to identify issues &amp; use qualitative information to understand them better</a:t>
            </a:r>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28</a:t>
            </a:fld>
            <a:endParaRPr lang="en-US"/>
          </a:p>
        </p:txBody>
      </p:sp>
    </p:spTree>
    <p:extLst>
      <p:ext uri="{BB962C8B-B14F-4D97-AF65-F5344CB8AC3E}">
        <p14:creationId xmlns:p14="http://schemas.microsoft.com/office/powerpoint/2010/main" val="1530938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a:t>
            </a:r>
          </a:p>
          <a:p>
            <a:r>
              <a:rPr lang="en-US" baseline="0" dirty="0"/>
              <a:t>Begin by defining what PSRA is…</a:t>
            </a:r>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30</a:t>
            </a:fld>
            <a:endParaRPr lang="en-US"/>
          </a:p>
        </p:txBody>
      </p:sp>
    </p:spTree>
    <p:extLst>
      <p:ext uri="{BB962C8B-B14F-4D97-AF65-F5344CB8AC3E}">
        <p14:creationId xmlns:p14="http://schemas.microsoft.com/office/powerpoint/2010/main" val="5075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31</a:t>
            </a:fld>
            <a:endParaRPr lang="en-US"/>
          </a:p>
        </p:txBody>
      </p:sp>
    </p:spTree>
    <p:extLst>
      <p:ext uri="{BB962C8B-B14F-4D97-AF65-F5344CB8AC3E}">
        <p14:creationId xmlns:p14="http://schemas.microsoft.com/office/powerpoint/2010/main" val="1455979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32</a:t>
            </a:fld>
            <a:endParaRPr lang="en-US"/>
          </a:p>
        </p:txBody>
      </p:sp>
    </p:spTree>
    <p:extLst>
      <p:ext uri="{BB962C8B-B14F-4D97-AF65-F5344CB8AC3E}">
        <p14:creationId xmlns:p14="http://schemas.microsoft.com/office/powerpoint/2010/main" val="4026545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Members can be both </a:t>
            </a:r>
            <a:r>
              <a:rPr lang="en-US" i="1" dirty="0"/>
              <a:t>advocates</a:t>
            </a:r>
            <a:r>
              <a:rPr lang="en-US" dirty="0"/>
              <a:t> who represent their constituent subpopulation, agency or organization and not solely their individual needs or concerns – and </a:t>
            </a:r>
            <a:r>
              <a:rPr lang="en-US" i="1" dirty="0"/>
              <a:t>planners</a:t>
            </a:r>
            <a:r>
              <a:rPr lang="en-US" dirty="0"/>
              <a:t> on behalf of </a:t>
            </a:r>
            <a:r>
              <a:rPr lang="en-US" i="1" dirty="0"/>
              <a:t>all </a:t>
            </a:r>
            <a:r>
              <a:rPr lang="en-US" dirty="0"/>
              <a:t>PLWH in the jurisdiction </a:t>
            </a:r>
          </a:p>
          <a:p>
            <a:pPr eaLnBrk="1" hangingPunct="1"/>
            <a:endParaRPr lang="en-US" altLang="en-US" dirty="0">
              <a:solidFill>
                <a:srgbClr val="FF0000"/>
              </a:solidFill>
            </a:endParaRPr>
          </a:p>
        </p:txBody>
      </p:sp>
      <p:sp>
        <p:nvSpPr>
          <p:cNvPr id="4" name="Slide Number Placeholder 3"/>
          <p:cNvSpPr>
            <a:spLocks noGrp="1"/>
          </p:cNvSpPr>
          <p:nvPr>
            <p:ph type="sldNum" sz="quarter" idx="10"/>
          </p:nvPr>
        </p:nvSpPr>
        <p:spPr/>
        <p:txBody>
          <a:bodyPr/>
          <a:lstStyle/>
          <a:p>
            <a:fld id="{1705A7F1-A4CD-4508-A9CE-7BA1BB00B717}" type="slidenum">
              <a:rPr lang="en-US" smtClean="0"/>
              <a:t>43</a:t>
            </a:fld>
            <a:endParaRPr lang="en-US"/>
          </a:p>
        </p:txBody>
      </p:sp>
    </p:spTree>
    <p:extLst>
      <p:ext uri="{BB962C8B-B14F-4D97-AF65-F5344CB8AC3E}">
        <p14:creationId xmlns:p14="http://schemas.microsoft.com/office/powerpoint/2010/main" val="209839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[Molly]</a:t>
            </a:r>
            <a:endParaRPr lang="en-US" dirty="0"/>
          </a:p>
          <a:p>
            <a:pPr eaLnBrk="1" hangingPunct="1">
              <a:spcBef>
                <a:spcPct val="0"/>
              </a:spcBef>
            </a:pPr>
            <a:endParaRPr lang="en-US" altLang="en-US" dirty="0">
              <a:latin typeface="Lucida Grande"/>
            </a:endParaRPr>
          </a:p>
          <a:p>
            <a:pPr eaLnBrk="1" hangingPunct="1">
              <a:spcBef>
                <a:spcPct val="0"/>
              </a:spcBef>
            </a:pPr>
            <a:r>
              <a:rPr lang="en-US" altLang="en-US" dirty="0">
                <a:latin typeface="Lucida Grande"/>
              </a:rPr>
              <a:t>The easiest way to listen to our webinar is through your computer.  If you can’t hear very well, check to make sure your computer audio is turned on. If you still can’t hear us, or if you experience a sound delay at any point, try refreshing your screen. </a:t>
            </a:r>
          </a:p>
          <a:p>
            <a:pPr eaLnBrk="1" hangingPunct="1">
              <a:spcBef>
                <a:spcPct val="0"/>
              </a:spcBef>
            </a:pPr>
            <a:endParaRPr lang="en-US" altLang="en-US" dirty="0">
              <a:latin typeface="Lucida Grande"/>
            </a:endParaRPr>
          </a:p>
          <a:p>
            <a:pPr defTabSz="914307">
              <a:spcBef>
                <a:spcPct val="0"/>
              </a:spcBef>
              <a:defRPr/>
            </a:pPr>
            <a:r>
              <a:rPr lang="en-US" altLang="en-US" baseline="0" dirty="0">
                <a:latin typeface="Lucida Grande"/>
              </a:rPr>
              <a:t>And finally – if needed - y</a:t>
            </a:r>
            <a:r>
              <a:rPr lang="en-US" altLang="en-US" dirty="0">
                <a:latin typeface="Lucida Grande"/>
              </a:rPr>
              <a:t>ou can mute your computer audio and call in using your telephone </a:t>
            </a:r>
            <a:r>
              <a:rPr lang="en-US" dirty="0"/>
              <a:t>at the number you see on your screen. You’ll need to use a passcode, which is</a:t>
            </a:r>
            <a:r>
              <a:rPr lang="en-US" baseline="0" dirty="0"/>
              <a:t> also listed on the screen</a:t>
            </a:r>
            <a:r>
              <a:rPr lang="en-US" dirty="0"/>
              <a:t>. We have also put this information in the chat box.</a:t>
            </a:r>
          </a:p>
          <a:p>
            <a:endParaRPr lang="en-US" dirty="0"/>
          </a:p>
        </p:txBody>
      </p:sp>
      <p:sp>
        <p:nvSpPr>
          <p:cNvPr id="2" name="Date Placeholder 1"/>
          <p:cNvSpPr>
            <a:spLocks noGrp="1"/>
          </p:cNvSpPr>
          <p:nvPr>
            <p:ph type="dt" idx="10"/>
          </p:nvPr>
        </p:nvSpPr>
        <p:spPr>
          <a:xfrm>
            <a:off x="3884613" y="0"/>
            <a:ext cx="2971800" cy="457200"/>
          </a:xfrm>
          <a:prstGeom prst="rect">
            <a:avLst/>
          </a:prstGeom>
        </p:spPr>
        <p:txBody>
          <a:bodyPr lIns="91422" tIns="45711" rIns="91422" bIns="45711"/>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12/4/2014</a:t>
            </a:r>
          </a:p>
        </p:txBody>
      </p:sp>
      <p:sp>
        <p:nvSpPr>
          <p:cNvPr id="3" name="Header Placeholder 2"/>
          <p:cNvSpPr>
            <a:spLocks noGrp="1"/>
          </p:cNvSpPr>
          <p:nvPr>
            <p:ph type="hdr" sz="quarter" idx="11"/>
          </p:nvPr>
        </p:nvSpPr>
        <p:spPr>
          <a:xfrm>
            <a:off x="0" y="0"/>
            <a:ext cx="2971800" cy="457200"/>
          </a:xfrm>
          <a:prstGeom prst="rect">
            <a:avLst/>
          </a:prstGeom>
        </p:spPr>
        <p:txBody>
          <a:bodyPr lIns="91422" tIns="45711" rIns="91422" bIns="4571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Financial Help for Marketplace Health Insurance: Tax Credits &amp; Cost Sharing</a:t>
            </a:r>
          </a:p>
        </p:txBody>
      </p:sp>
    </p:spTree>
    <p:extLst>
      <p:ext uri="{BB962C8B-B14F-4D97-AF65-F5344CB8AC3E}">
        <p14:creationId xmlns:p14="http://schemas.microsoft.com/office/powerpoint/2010/main" val="116845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xfrm>
            <a:off x="442913" y="685800"/>
            <a:ext cx="6094412"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698656" y="4344025"/>
            <a:ext cx="5582926" cy="4112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OK – so</a:t>
            </a:r>
            <a:r>
              <a:rPr lang="en-US" altLang="en-US" baseline="0" dirty="0"/>
              <a:t> I see that you have been chatting in questions as we’ve been going through this. We’ll get to them in a moment, but I do want to direct you to some resources that you can access after this webinar. While I’m talking about the resources, think about any questions that you have and chat them in.</a:t>
            </a:r>
            <a:endParaRPr lang="en-US" altLang="en-US" dirty="0"/>
          </a:p>
        </p:txBody>
      </p:sp>
    </p:spTree>
    <p:extLst>
      <p:ext uri="{BB962C8B-B14F-4D97-AF65-F5344CB8AC3E}">
        <p14:creationId xmlns:p14="http://schemas.microsoft.com/office/powerpoint/2010/main" val="4245805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Molly</a:t>
            </a:r>
            <a:r>
              <a:rPr lang="en-US" altLang="en-US"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many of you hopefully know, the</a:t>
            </a:r>
            <a:r>
              <a:rPr lang="en-US" baseline="0" dirty="0" smtClean="0"/>
              <a:t> Compendium of Materials for Planning Council Support staff is available on the Planning CHATT website and contains some great resources. Specifically, the </a:t>
            </a:r>
            <a:r>
              <a:rPr lang="en-US" sz="1200" dirty="0" smtClean="0"/>
              <a:t>Quick Definitions and Descriptions for Data-related Terms and Concepts Used by RWHAP Planning Bodies and the Model</a:t>
            </a:r>
            <a:r>
              <a:rPr lang="en-US" sz="1200" baseline="0" dirty="0" smtClean="0"/>
              <a:t> Planning Council Training Session on Understanding and Using Data are two great resources both related to what we’ve talked about today, and I would encourage you to check them out. </a:t>
            </a: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7562B5-ED52-4C12-B54F-CE8C2BF1DC3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062778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Molly</a:t>
            </a:r>
            <a:r>
              <a:rPr lang="en-US" altLang="en-US" baseline="0" dirty="0" smtClean="0"/>
              <a:t> </a:t>
            </a:r>
            <a:endParaRPr lang="en-US" dirty="0" smtClean="0"/>
          </a:p>
          <a:p>
            <a:endParaRPr lang="en-US" dirty="0" smtClean="0"/>
          </a:p>
          <a:p>
            <a:r>
              <a:rPr lang="en-US" dirty="0" smtClean="0"/>
              <a:t>Lastly, the Training</a:t>
            </a:r>
            <a:r>
              <a:rPr lang="en-US" baseline="0" dirty="0" smtClean="0"/>
              <a:t> Guide is designed to help planning councils/planning bodies (PC/PB) conduct orientation and ongoing training to prepare members to participate fully in RWHAP Part A planning and decision making.</a:t>
            </a:r>
          </a:p>
          <a:p>
            <a:endParaRPr lang="en-US" baseline="0" dirty="0" smtClean="0"/>
          </a:p>
          <a:p>
            <a:r>
              <a:rPr lang="en-US" baseline="0" dirty="0" smtClean="0"/>
              <a:t>The Training Guide is composed of ten modules and includes things like trainer notes, presentation slides, experiential activities and quick reference handouts. It’s a really great resource to help onboard new PC/PB members – or can be a great refresher for those who have been around a while.</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50344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a:t>
            </a:r>
            <a:r>
              <a:rPr lang="en-US" sz="1200" b="0" i="0" kern="1200" baseline="0" dirty="0" smtClean="0">
                <a:solidFill>
                  <a:schemeClr val="tx1"/>
                </a:solidFill>
                <a:effectLst/>
                <a:latin typeface="+mn-lt"/>
                <a:ea typeface="+mn-ea"/>
                <a:cs typeface="+mn-cs"/>
              </a:rPr>
              <a:t> are a number of </a:t>
            </a:r>
            <a:r>
              <a:rPr lang="en-US" sz="1200" b="0" i="0" kern="1200" dirty="0" smtClean="0">
                <a:solidFill>
                  <a:schemeClr val="tx1"/>
                </a:solidFill>
                <a:effectLst/>
                <a:latin typeface="+mn-lt"/>
                <a:ea typeface="+mn-ea"/>
                <a:cs typeface="+mn-cs"/>
              </a:rPr>
              <a:t>modules</a:t>
            </a:r>
            <a:r>
              <a:rPr lang="en-US" sz="1200" b="0" i="0" kern="1200" baseline="0" dirty="0" smtClean="0">
                <a:solidFill>
                  <a:schemeClr val="tx1"/>
                </a:solidFill>
                <a:effectLst/>
                <a:latin typeface="+mn-lt"/>
                <a:ea typeface="+mn-ea"/>
                <a:cs typeface="+mn-cs"/>
              </a:rPr>
              <a:t> which</a:t>
            </a:r>
            <a:r>
              <a:rPr lang="en-US" sz="1200" b="0" i="0" kern="1200" dirty="0" smtClean="0">
                <a:solidFill>
                  <a:schemeClr val="tx1"/>
                </a:solidFill>
                <a:effectLst/>
                <a:latin typeface="+mn-lt"/>
                <a:ea typeface="+mn-ea"/>
                <a:cs typeface="+mn-cs"/>
              </a:rPr>
              <a:t> delve into PC/PB activities that involve the collection, assessment, understanding and use of data (about PLWH needs, service availability, service utilization and service quality).</a:t>
            </a:r>
          </a:p>
          <a:p>
            <a:endParaRPr lang="en-US" baseline="0" dirty="0" smtClean="0"/>
          </a:p>
          <a:p>
            <a:r>
              <a:rPr lang="en-US" baseline="0" dirty="0" smtClean="0"/>
              <a:t>I’m excited to announce that Module 10 - Data-based Decision Making: Understanding, Assessing, and Using Data – will be released very soon and includes, but also goes above and beyond the content covered today. We will be sending an email to our CHATT </a:t>
            </a:r>
            <a:r>
              <a:rPr lang="en-US" baseline="0" dirty="0" err="1" smtClean="0"/>
              <a:t>listserve</a:t>
            </a:r>
            <a:r>
              <a:rPr lang="en-US" baseline="0" dirty="0" smtClean="0"/>
              <a:t> once the module is posted online so make sure you’re signed up to receive this alert.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1705A7F1-A4CD-4508-A9CE-7BA1BB00B717}" type="slidenum">
              <a:rPr lang="en-US" smtClean="0"/>
              <a:t>51</a:t>
            </a:fld>
            <a:endParaRPr lang="en-US" dirty="0"/>
          </a:p>
        </p:txBody>
      </p:sp>
    </p:spTree>
    <p:extLst>
      <p:ext uri="{BB962C8B-B14F-4D97-AF65-F5344CB8AC3E}">
        <p14:creationId xmlns:p14="http://schemas.microsoft.com/office/powerpoint/2010/main" val="413329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so now we’ll move into our Q&amp;A</a:t>
            </a:r>
            <a:r>
              <a:rPr lang="en-US" baseline="0" dirty="0"/>
              <a:t> portion. We’ll try to get to all of your questions, but if we can’t, we’ll answer them in a Q&amp;A document that will be posted to the Planning CHATT website.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72625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Thank you all again! </a:t>
            </a:r>
          </a:p>
          <a:p>
            <a:r>
              <a:rPr lang="en-US" i="0" dirty="0" smtClean="0"/>
              <a:t>Visit our website to sign up for our mailing list, download tools and resources, view archived webinars</a:t>
            </a:r>
            <a:r>
              <a:rPr lang="en-US" i="0" baseline="0" dirty="0" smtClean="0"/>
              <a:t> and more!</a:t>
            </a:r>
            <a:endParaRPr lang="en-US" i="0" dirty="0" smtClean="0"/>
          </a:p>
          <a:p>
            <a:endParaRPr lang="en-US" i="1" dirty="0" smtClean="0"/>
          </a:p>
          <a:p>
            <a:r>
              <a:rPr lang="en-US" i="1" dirty="0" smtClean="0"/>
              <a:t>Chat evaluation link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5178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we’ll begin</a:t>
            </a:r>
            <a:r>
              <a:rPr lang="en-US" baseline="0" dirty="0" smtClean="0"/>
              <a:t> the presentation with an overview of best practices for preparing and presenting data for use by PC/PB, then move into a discussion about how to use data to carry out legislative responsibilities and identify and address specific needs in setting priorities. Our presentation will then end with a conversation about the role of PC members as both planners and advocates and a Q&amp;A session.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4648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here, by the end of the webinar, our objective is that you are: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Able to describe how </a:t>
            </a:r>
            <a:r>
              <a:rPr lang="en-US" sz="1200" dirty="0" smtClean="0"/>
              <a:t>PC/PBs use data to carry out legislative responsibilities, including updating its Integrated HIV Care and Prevention Plan.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Identify ways to make data presentations understandable for PC/PB members and useful for HIV planning purposes.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And Differentiate between member roles of ‘advocate’ and ‘planner’ and understand how PC/PB members can operate in each of these roles. </a:t>
            </a:r>
          </a:p>
          <a:p>
            <a:pPr marL="228600" indent="-228600">
              <a:buAutoNum type="arabicPeriod"/>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C47958-BB82-4EF2-9747-86DD7D994FD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68630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As I stated earlier, these webinars are put on by</a:t>
            </a:r>
            <a:r>
              <a:rPr lang="en-US" i="0" baseline="0" dirty="0" smtClean="0"/>
              <a:t> the Planning CHATT project</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3392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CHATT builds the capacity of Ryan White HIV/AIDS Program (RWHAP) Part A planning councils/planning bodies and planning bodies (PC/PB) across the U.S.</a:t>
            </a:r>
          </a:p>
          <a:p>
            <a:r>
              <a:rPr lang="en-US" dirty="0"/>
              <a:t>Our goal is to help PC/PB to meet legislative requirements, strengthen consumer engagement, and increase the involvement of community providers in HIV service delivery planning.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5AD38C-9B75-4B9C-837B-BBCC246B2ECE}"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0589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Today, I’m excited to have with me two great presenters who will guide us through today’s presentation. </a:t>
            </a:r>
          </a:p>
          <a:p>
            <a:endParaRPr lang="en-US" sz="1200" b="0" i="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First, we have Ann Dills from the Texas Department of State Health Services HIV/STD Program. Ann has been working in HIV/AIDS since 2000 and prior to moving to Texas, she worked as a Medical Case Manager in an infectious disease clinic. She started at Department of State Health Services with the HIV/STD Program in 2007 as an HIV Case Management Training Specialist, and developed the Texas HIV Case Management training program. Currently, she works as a Systems Consultant with the HIV/STD Program, with a focus on working with communities to create pathways from diagnosis to care, with a focus on health disparities.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We also have with us Allen Murray, who serves as the Co-chair of the Operations Committee of the Houston Area Ryan White HIV Health Services Planning Council, where he </a:t>
            </a:r>
            <a:r>
              <a:rPr lang="en-US" sz="1200" b="0" i="0" kern="1200" baseline="0" dirty="0" smtClean="0">
                <a:solidFill>
                  <a:schemeClr val="tx1"/>
                </a:solidFill>
                <a:effectLst/>
                <a:latin typeface="+mn-lt"/>
                <a:ea typeface="+mn-ea"/>
                <a:cs typeface="+mn-cs"/>
              </a:rPr>
              <a:t>also </a:t>
            </a:r>
            <a:r>
              <a:rPr lang="en-US" sz="1200" b="0" i="0" kern="1200" dirty="0" smtClean="0">
                <a:solidFill>
                  <a:schemeClr val="tx1"/>
                </a:solidFill>
                <a:effectLst/>
                <a:latin typeface="+mn-lt"/>
                <a:ea typeface="+mn-ea"/>
                <a:cs typeface="+mn-cs"/>
              </a:rPr>
              <a:t> sits on the Priority &amp; Allocations and Steering Committees, and made significant contributions to the development the</a:t>
            </a:r>
            <a:r>
              <a:rPr lang="en-US" sz="1200" b="0" i="0" kern="1200" baseline="0" dirty="0" smtClean="0">
                <a:solidFill>
                  <a:schemeClr val="tx1"/>
                </a:solidFill>
                <a:effectLst/>
                <a:latin typeface="+mn-lt"/>
                <a:ea typeface="+mn-ea"/>
                <a:cs typeface="+mn-cs"/>
              </a:rPr>
              <a:t> Texas </a:t>
            </a:r>
            <a:r>
              <a:rPr lang="en-US" sz="1200" b="0" i="0" kern="1200" dirty="0" smtClean="0">
                <a:solidFill>
                  <a:schemeClr val="tx1"/>
                </a:solidFill>
                <a:effectLst/>
                <a:latin typeface="+mn-lt"/>
                <a:ea typeface="+mn-ea"/>
                <a:cs typeface="+mn-cs"/>
              </a:rPr>
              <a:t>2017-2021 (Integrated) Plan. He is also highly involved in local and state advocacy efforts and Houston’s plan to end the HIV epidemic.</a:t>
            </a:r>
            <a:r>
              <a:rPr lang="en-US" sz="1200" b="0" i="0" kern="1200" baseline="0" dirty="0" smtClean="0">
                <a:solidFill>
                  <a:schemeClr val="tx1"/>
                </a:solidFill>
                <a:effectLst/>
                <a:latin typeface="+mn-lt"/>
                <a:ea typeface="+mn-ea"/>
                <a:cs typeface="+mn-cs"/>
              </a:rPr>
              <a:t> </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EA7D04-88B5-47B6-AE26-32E97CF8A521}"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9410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Ann D. </a:t>
            </a:r>
            <a:endParaRPr lang="en-US" dirty="0" smtClean="0"/>
          </a:p>
          <a:p>
            <a:endParaRPr lang="en-US" dirty="0" smtClean="0"/>
          </a:p>
          <a:p>
            <a:r>
              <a:rPr lang="en-US" dirty="0" smtClean="0"/>
              <a:t>Talking </a:t>
            </a:r>
            <a:r>
              <a:rPr lang="en-US" dirty="0"/>
              <a:t>point suggestion for this and Part I: remind participants that many of the slides are derived from Module 10 which they can use for training their own PC/PB.</a:t>
            </a:r>
          </a:p>
        </p:txBody>
      </p:sp>
      <p:sp>
        <p:nvSpPr>
          <p:cNvPr id="4" name="Slide Number Placeholder 3"/>
          <p:cNvSpPr>
            <a:spLocks noGrp="1"/>
          </p:cNvSpPr>
          <p:nvPr>
            <p:ph type="sldNum" sz="quarter" idx="10"/>
          </p:nvPr>
        </p:nvSpPr>
        <p:spPr/>
        <p:txBody>
          <a:bodyPr/>
          <a:lstStyle/>
          <a:p>
            <a:fld id="{1705A7F1-A4CD-4508-A9CE-7BA1BB00B717}" type="slidenum">
              <a:rPr lang="en-US" smtClean="0"/>
              <a:t>9</a:t>
            </a:fld>
            <a:endParaRPr lang="en-US"/>
          </a:p>
        </p:txBody>
      </p:sp>
    </p:spTree>
    <p:extLst>
      <p:ext uri="{BB962C8B-B14F-4D97-AF65-F5344CB8AC3E}">
        <p14:creationId xmlns:p14="http://schemas.microsoft.com/office/powerpoint/2010/main" val="381520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685800"/>
            <a:ext cx="10363200" cy="1470025"/>
          </a:xfrm>
        </p:spPr>
        <p:txBody>
          <a:bodyPr/>
          <a:lstStyle>
            <a:lvl1pPr>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2285999"/>
            <a:ext cx="10363200" cy="1066800"/>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5" name="Straight Connector 14"/>
          <p:cNvCxnSpPr/>
          <p:nvPr userDrawn="1"/>
        </p:nvCxnSpPr>
        <p:spPr>
          <a:xfrm>
            <a:off x="0" y="5029200"/>
            <a:ext cx="12192000" cy="0"/>
          </a:xfrm>
          <a:prstGeom prst="line">
            <a:avLst/>
          </a:prstGeom>
          <a:ln w="76200">
            <a:solidFill>
              <a:schemeClr val="accent3"/>
            </a:solidFill>
          </a:ln>
        </p:spPr>
        <p:style>
          <a:lnRef idx="1">
            <a:schemeClr val="accent4"/>
          </a:lnRef>
          <a:fillRef idx="0">
            <a:schemeClr val="accent4"/>
          </a:fillRef>
          <a:effectRef idx="0">
            <a:schemeClr val="accent4"/>
          </a:effectRef>
          <a:fontRef idx="minor">
            <a:schemeClr val="tx1"/>
          </a:fontRef>
        </p:style>
      </p:cxnSp>
      <p:sp>
        <p:nvSpPr>
          <p:cNvPr id="9" name="Text Placeholder 8"/>
          <p:cNvSpPr>
            <a:spLocks noGrp="1"/>
          </p:cNvSpPr>
          <p:nvPr>
            <p:ph type="body" sz="quarter" idx="10" hasCustomPrompt="1"/>
          </p:nvPr>
        </p:nvSpPr>
        <p:spPr>
          <a:xfrm>
            <a:off x="914400" y="4038600"/>
            <a:ext cx="10363200" cy="609600"/>
          </a:xfrm>
        </p:spPr>
        <p:txBody>
          <a:bodyPr/>
          <a:lstStyle>
            <a:lvl1pPr marL="0" indent="0">
              <a:buNone/>
              <a:defRPr sz="20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enter presentation information</a:t>
            </a:r>
          </a:p>
        </p:txBody>
      </p:sp>
      <p:grpSp>
        <p:nvGrpSpPr>
          <p:cNvPr id="13" name="Group 12"/>
          <p:cNvGrpSpPr/>
          <p:nvPr userDrawn="1"/>
        </p:nvGrpSpPr>
        <p:grpSpPr>
          <a:xfrm>
            <a:off x="914400" y="5410200"/>
            <a:ext cx="5410198" cy="1204573"/>
            <a:chOff x="685802" y="5410200"/>
            <a:chExt cx="5410198" cy="1204573"/>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2" y="5410200"/>
              <a:ext cx="2880499" cy="120457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3856" y="5562600"/>
              <a:ext cx="1152144" cy="783059"/>
            </a:xfrm>
            <a:prstGeom prst="rect">
              <a:avLst/>
            </a:prstGeom>
          </p:spPr>
        </p:pic>
        <p:cxnSp>
          <p:nvCxnSpPr>
            <p:cNvPr id="18" name="Straight Connector 17"/>
            <p:cNvCxnSpPr/>
            <p:nvPr userDrawn="1"/>
          </p:nvCxnSpPr>
          <p:spPr>
            <a:xfrm>
              <a:off x="4258056" y="5410200"/>
              <a:ext cx="0" cy="12045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171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29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s-LA">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23485"/>
          <a:stretch/>
        </p:blipFill>
        <p:spPr>
          <a:xfrm>
            <a:off x="6216650" y="0"/>
            <a:ext cx="5975350" cy="6858000"/>
          </a:xfrm>
          <a:prstGeom prst="rect">
            <a:avLst/>
          </a:prstGeom>
        </p:spPr>
      </p:pic>
      <p:sp>
        <p:nvSpPr>
          <p:cNvPr id="2" name="Title 1"/>
          <p:cNvSpPr>
            <a:spLocks noGrp="1"/>
          </p:cNvSpPr>
          <p:nvPr>
            <p:ph type="title"/>
          </p:nvPr>
        </p:nvSpPr>
        <p:spPr>
          <a:xfrm>
            <a:off x="609600" y="274638"/>
            <a:ext cx="53848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6197600" y="0"/>
            <a:ext cx="59944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6197600" y="1600201"/>
            <a:ext cx="5384800" cy="4525964"/>
          </a:xfrm>
          <a:noFill/>
        </p:spPr>
        <p:txBody>
          <a:bodyPr lIns="365760" tIns="0" rIns="274320" bIns="0"/>
          <a:lstStyle>
            <a:lvl1pPr>
              <a:buClrTx/>
              <a:defRPr sz="2800"/>
            </a:lvl1pPr>
            <a:lvl2pPr>
              <a:buClr>
                <a:schemeClr val="tx1"/>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609600" y="6248400"/>
            <a:ext cx="2108454" cy="455613"/>
            <a:chOff x="533400" y="6248400"/>
            <a:chExt cx="2108454" cy="45561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4" name="Straight Connector 13"/>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 Placeholder 7"/>
          <p:cNvSpPr>
            <a:spLocks noGrp="1"/>
          </p:cNvSpPr>
          <p:nvPr>
            <p:ph type="body" sz="quarter" idx="10"/>
          </p:nvPr>
        </p:nvSpPr>
        <p:spPr>
          <a:xfrm>
            <a:off x="6197600" y="274638"/>
            <a:ext cx="5384800" cy="1143000"/>
          </a:xfrm>
        </p:spPr>
        <p:txBody>
          <a:bodyPr lIns="365760" anchor="ctr" anchorCtr="0"/>
          <a:lstStyle>
            <a:lvl1pPr marL="0" indent="0">
              <a:buNone/>
              <a:defRPr sz="3600" b="1"/>
            </a:lvl1pPr>
          </a:lstStyle>
          <a:p>
            <a:pPr lvl="0"/>
            <a:r>
              <a:rPr lang="en-US" dirty="0"/>
              <a:t>Edit Master text styles</a:t>
            </a:r>
          </a:p>
        </p:txBody>
      </p:sp>
      <p:cxnSp>
        <p:nvCxnSpPr>
          <p:cNvPr id="17" name="Straight Connector 16"/>
          <p:cNvCxnSpPr/>
          <p:nvPr userDrawn="1"/>
        </p:nvCxnSpPr>
        <p:spPr>
          <a:xfrm>
            <a:off x="6197600" y="-20116"/>
            <a:ext cx="0" cy="687811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xamples-Memphi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42828"/>
          <a:stretch/>
        </p:blipFill>
        <p:spPr>
          <a:xfrm>
            <a:off x="6197600" y="-20116"/>
            <a:ext cx="5994400" cy="6878116"/>
          </a:xfrm>
          <a:prstGeom prst="rect">
            <a:avLst/>
          </a:prstGeom>
        </p:spPr>
      </p:pic>
      <p:sp>
        <p:nvSpPr>
          <p:cNvPr id="2" name="Title 1"/>
          <p:cNvSpPr>
            <a:spLocks noGrp="1"/>
          </p:cNvSpPr>
          <p:nvPr>
            <p:ph type="title"/>
          </p:nvPr>
        </p:nvSpPr>
        <p:spPr>
          <a:xfrm>
            <a:off x="609600" y="274638"/>
            <a:ext cx="53848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6197600" y="0"/>
            <a:ext cx="59944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6197600" y="1600201"/>
            <a:ext cx="5384800" cy="4525964"/>
          </a:xfrm>
          <a:noFill/>
        </p:spPr>
        <p:txBody>
          <a:bodyPr lIns="365760" tIns="0" rIns="274320" bIns="0"/>
          <a:lstStyle>
            <a:lvl1pPr>
              <a:buClrTx/>
              <a:defRPr sz="2800"/>
            </a:lvl1pPr>
            <a:lvl2pPr>
              <a:buClr>
                <a:schemeClr val="tx1"/>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609600" y="6248400"/>
            <a:ext cx="2108454" cy="455613"/>
            <a:chOff x="533400" y="6248400"/>
            <a:chExt cx="2108454" cy="45561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4" name="Straight Connector 13"/>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 Placeholder 7"/>
          <p:cNvSpPr>
            <a:spLocks noGrp="1"/>
          </p:cNvSpPr>
          <p:nvPr>
            <p:ph type="body" sz="quarter" idx="10"/>
          </p:nvPr>
        </p:nvSpPr>
        <p:spPr>
          <a:xfrm>
            <a:off x="6197600" y="274638"/>
            <a:ext cx="5384800" cy="1143000"/>
          </a:xfrm>
        </p:spPr>
        <p:txBody>
          <a:bodyPr lIns="365760" anchor="ctr" anchorCtr="0"/>
          <a:lstStyle>
            <a:lvl1pPr marL="0" indent="0">
              <a:buNone/>
              <a:defRPr sz="3600" b="1"/>
            </a:lvl1pPr>
          </a:lstStyle>
          <a:p>
            <a:pPr lvl="0"/>
            <a:r>
              <a:rPr lang="en-US" dirty="0"/>
              <a:t>Edit Master text styles</a:t>
            </a:r>
          </a:p>
        </p:txBody>
      </p:sp>
      <p:cxnSp>
        <p:nvCxnSpPr>
          <p:cNvPr id="7" name="Straight Connector 6"/>
          <p:cNvCxnSpPr/>
          <p:nvPr userDrawn="1"/>
        </p:nvCxnSpPr>
        <p:spPr>
          <a:xfrm>
            <a:off x="6197600" y="-20116"/>
            <a:ext cx="0" cy="687811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2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4F8B27-F8E1-4659-90AE-F4435D750A9C}"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7582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F8B27-F8E1-4659-90AE-F4435D750A9C}"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2753877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4F8B27-F8E1-4659-90AE-F4435D750A9C}"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69534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4F8B27-F8E1-4659-90AE-F4435D750A9C}"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233893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4F8B27-F8E1-4659-90AE-F4435D750A9C}" type="datetimeFigureOut">
              <a:rPr lang="en-US" smtClean="0"/>
              <a:t>5/29/19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221353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4F8B27-F8E1-4659-90AE-F4435D750A9C}" type="datetimeFigureOut">
              <a:rPr lang="en-US" smtClean="0"/>
              <a:t>5/29/19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3282617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F8B27-F8E1-4659-90AE-F4435D750A9C}" type="datetimeFigureOut">
              <a:rPr lang="en-US" smtClean="0"/>
              <a:t>5/29/19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96216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609600" y="6248400"/>
            <a:ext cx="2108454" cy="455613"/>
            <a:chOff x="533400" y="6248400"/>
            <a:chExt cx="2108454" cy="455613"/>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3" name="Straight Connector 12"/>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294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8B27-F8E1-4659-90AE-F4435D750A9C}"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1875512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8B27-F8E1-4659-90AE-F4435D750A9C}"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284690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F8B27-F8E1-4659-90AE-F4435D750A9C}"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2105795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F8B27-F8E1-4659-90AE-F4435D750A9C}"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00A3F-D5C9-4866-8B78-5DA7BD81D4C1}" type="slidenum">
              <a:rPr lang="en-US" smtClean="0"/>
              <a:t>‹#›</a:t>
            </a:fld>
            <a:endParaRPr lang="en-US"/>
          </a:p>
        </p:txBody>
      </p:sp>
    </p:spTree>
    <p:extLst>
      <p:ext uri="{BB962C8B-B14F-4D97-AF65-F5344CB8AC3E}">
        <p14:creationId xmlns:p14="http://schemas.microsoft.com/office/powerpoint/2010/main" val="1573886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12974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22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2"/>
          <a:stretch/>
        </p:blipFill>
        <p:spPr>
          <a:xfrm>
            <a:off x="2190750" y="0"/>
            <a:ext cx="10001250" cy="6858000"/>
          </a:xfrm>
          <a:prstGeom prst="rect">
            <a:avLst/>
          </a:prstGeom>
        </p:spPr>
      </p:pic>
      <p:sp>
        <p:nvSpPr>
          <p:cNvPr id="2" name="Title 1"/>
          <p:cNvSpPr>
            <a:spLocks noGrp="1"/>
          </p:cNvSpPr>
          <p:nvPr>
            <p:ph type="title" hasCustomPrompt="1"/>
          </p:nvPr>
        </p:nvSpPr>
        <p:spPr>
          <a:xfrm>
            <a:off x="963084" y="1143001"/>
            <a:ext cx="8686800" cy="1362075"/>
          </a:xfrm>
        </p:spPr>
        <p:txBody>
          <a:bodyPr anchor="t"/>
          <a:lstStyle>
            <a:lvl1pPr algn="l">
              <a:defRPr sz="4000" b="1" cap="none">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295796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143001"/>
            <a:ext cx="8686800" cy="1362075"/>
          </a:xfrm>
        </p:spPr>
        <p:txBody>
          <a:bodyPr anchor="t"/>
          <a:lstStyle>
            <a:lvl1pPr algn="l">
              <a:defRPr sz="4000" b="1" cap="none">
                <a:solidFill>
                  <a:schemeClr val="bg1"/>
                </a:solidFill>
              </a:defRPr>
            </a:lvl1p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2"/>
          <a:stretch/>
        </p:blipFill>
        <p:spPr>
          <a:xfrm>
            <a:off x="2286000" y="0"/>
            <a:ext cx="10001250" cy="6858000"/>
          </a:xfrm>
          <a:prstGeom prst="rect">
            <a:avLst/>
          </a:prstGeom>
        </p:spPr>
      </p:pic>
    </p:spTree>
    <p:extLst>
      <p:ext uri="{BB962C8B-B14F-4D97-AF65-F5344CB8AC3E}">
        <p14:creationId xmlns:p14="http://schemas.microsoft.com/office/powerpoint/2010/main" val="207711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userDrawn="1"/>
        </p:nvGrpSpPr>
        <p:grpSpPr>
          <a:xfrm>
            <a:off x="609600" y="6248400"/>
            <a:ext cx="2108454" cy="455613"/>
            <a:chOff x="533400" y="6248400"/>
            <a:chExt cx="2108454" cy="455613"/>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4" name="Straight Connector 13"/>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21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p:cNvGrpSpPr/>
          <p:nvPr userDrawn="1"/>
        </p:nvGrpSpPr>
        <p:grpSpPr>
          <a:xfrm>
            <a:off x="609600" y="6248400"/>
            <a:ext cx="2108454" cy="455613"/>
            <a:chOff x="533400" y="6248400"/>
            <a:chExt cx="2108454" cy="455613"/>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6" name="Straight Connector 15"/>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308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8" name="Group 7"/>
          <p:cNvGrpSpPr/>
          <p:nvPr userDrawn="1"/>
        </p:nvGrpSpPr>
        <p:grpSpPr>
          <a:xfrm>
            <a:off x="609600" y="6248400"/>
            <a:ext cx="2108454" cy="455613"/>
            <a:chOff x="533400" y="6248400"/>
            <a:chExt cx="2108454" cy="455613"/>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6248400"/>
              <a:ext cx="1096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800" y="6329383"/>
              <a:ext cx="432054" cy="293647"/>
            </a:xfrm>
            <a:prstGeom prst="rect">
              <a:avLst/>
            </a:prstGeom>
          </p:spPr>
        </p:pic>
        <p:cxnSp>
          <p:nvCxnSpPr>
            <p:cNvPr id="11" name="Straight Connector 10"/>
            <p:cNvCxnSpPr/>
            <p:nvPr userDrawn="1"/>
          </p:nvCxnSpPr>
          <p:spPr>
            <a:xfrm>
              <a:off x="1905000" y="6248400"/>
              <a:ext cx="0" cy="45561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581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075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198320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3600" b="1" kern="1200">
          <a:solidFill>
            <a:schemeClr val="accent2"/>
          </a:solidFill>
          <a:latin typeface="+mj-lt"/>
          <a:ea typeface="+mj-ea"/>
          <a:cs typeface="+mj-cs"/>
        </a:defRPr>
      </a:lvl1pPr>
      <a:lvl2pPr algn="l" rtl="0" fontAlgn="base">
        <a:spcBef>
          <a:spcPct val="0"/>
        </a:spcBef>
        <a:spcAft>
          <a:spcPct val="0"/>
        </a:spcAft>
        <a:defRPr sz="3200" b="1">
          <a:solidFill>
            <a:schemeClr val="accent1"/>
          </a:solidFill>
          <a:latin typeface="Calibri" pitchFamily="34" charset="0"/>
        </a:defRPr>
      </a:lvl2pPr>
      <a:lvl3pPr algn="l" rtl="0" fontAlgn="base">
        <a:spcBef>
          <a:spcPct val="0"/>
        </a:spcBef>
        <a:spcAft>
          <a:spcPct val="0"/>
        </a:spcAft>
        <a:defRPr sz="3200" b="1">
          <a:solidFill>
            <a:schemeClr val="accent1"/>
          </a:solidFill>
          <a:latin typeface="Calibri" pitchFamily="34" charset="0"/>
        </a:defRPr>
      </a:lvl3pPr>
      <a:lvl4pPr algn="l" rtl="0" fontAlgn="base">
        <a:spcBef>
          <a:spcPct val="0"/>
        </a:spcBef>
        <a:spcAft>
          <a:spcPct val="0"/>
        </a:spcAft>
        <a:defRPr sz="3200" b="1">
          <a:solidFill>
            <a:schemeClr val="accent1"/>
          </a:solidFill>
          <a:latin typeface="Calibri" pitchFamily="34" charset="0"/>
        </a:defRPr>
      </a:lvl4pPr>
      <a:lvl5pPr algn="l" rtl="0" fontAlgn="base">
        <a:spcBef>
          <a:spcPct val="0"/>
        </a:spcBef>
        <a:spcAft>
          <a:spcPct val="0"/>
        </a:spcAft>
        <a:defRPr sz="3200" b="1">
          <a:solidFill>
            <a:schemeClr val="accent1"/>
          </a:solidFill>
          <a:latin typeface="Calibri" pitchFamily="34" charset="0"/>
        </a:defRPr>
      </a:lvl5pPr>
      <a:lvl6pPr marL="457200" algn="l" rtl="0" fontAlgn="base">
        <a:spcBef>
          <a:spcPct val="0"/>
        </a:spcBef>
        <a:spcAft>
          <a:spcPct val="0"/>
        </a:spcAft>
        <a:defRPr sz="3200" b="1">
          <a:solidFill>
            <a:schemeClr val="accent1"/>
          </a:solidFill>
          <a:latin typeface="Calibri" pitchFamily="34" charset="0"/>
        </a:defRPr>
      </a:lvl6pPr>
      <a:lvl7pPr marL="914400" algn="l" rtl="0" fontAlgn="base">
        <a:spcBef>
          <a:spcPct val="0"/>
        </a:spcBef>
        <a:spcAft>
          <a:spcPct val="0"/>
        </a:spcAft>
        <a:defRPr sz="3200" b="1">
          <a:solidFill>
            <a:schemeClr val="accent1"/>
          </a:solidFill>
          <a:latin typeface="Calibri" pitchFamily="34" charset="0"/>
        </a:defRPr>
      </a:lvl7pPr>
      <a:lvl8pPr marL="1371600" algn="l" rtl="0" fontAlgn="base">
        <a:spcBef>
          <a:spcPct val="0"/>
        </a:spcBef>
        <a:spcAft>
          <a:spcPct val="0"/>
        </a:spcAft>
        <a:defRPr sz="3200" b="1">
          <a:solidFill>
            <a:schemeClr val="accent1"/>
          </a:solidFill>
          <a:latin typeface="Calibri" pitchFamily="34" charset="0"/>
        </a:defRPr>
      </a:lvl8pPr>
      <a:lvl9pPr marL="1828800" algn="l" rtl="0" fontAlgn="base">
        <a:spcBef>
          <a:spcPct val="0"/>
        </a:spcBef>
        <a:spcAft>
          <a:spcPct val="0"/>
        </a:spcAft>
        <a:defRPr sz="3200" b="1">
          <a:solidFill>
            <a:schemeClr val="accent1"/>
          </a:solidFill>
          <a:latin typeface="Calibri" pitchFamily="34" charset="0"/>
        </a:defRPr>
      </a:lvl9pPr>
    </p:titleStyle>
    <p:bodyStyle>
      <a:lvl1pPr marL="342900" indent="-342900" algn="l" rtl="0" fontAlgn="base">
        <a:spcBef>
          <a:spcPct val="20000"/>
        </a:spcBef>
        <a:spcAft>
          <a:spcPct val="0"/>
        </a:spcAft>
        <a:buClr>
          <a:schemeClr val="accent1"/>
        </a:buClr>
        <a:buFont typeface="Wingdings 3" panose="05040102010807070707"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3"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F8B27-F8E1-4659-90AE-F4435D750A9C}" type="datetimeFigureOut">
              <a:rPr lang="en-US" smtClean="0"/>
              <a:t>5/29/19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00A3F-D5C9-4866-8B78-5DA7BD81D4C1}" type="slidenum">
              <a:rPr lang="en-US" smtClean="0"/>
              <a:t>‹#›</a:t>
            </a:fld>
            <a:endParaRPr lang="en-US"/>
          </a:p>
        </p:txBody>
      </p:sp>
    </p:spTree>
    <p:extLst>
      <p:ext uri="{BB962C8B-B14F-4D97-AF65-F5344CB8AC3E}">
        <p14:creationId xmlns:p14="http://schemas.microsoft.com/office/powerpoint/2010/main" val="39111503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tmp"/><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tmp"/><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mailto:planningCHATT@jsi.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10363200" cy="1752600"/>
          </a:xfrm>
        </p:spPr>
        <p:txBody>
          <a:bodyPr/>
          <a:lstStyle/>
          <a:p>
            <a:r>
              <a:rPr lang="en-US" dirty="0"/>
              <a:t>Using Data for Decision Making: Part 2</a:t>
            </a:r>
          </a:p>
        </p:txBody>
      </p:sp>
      <p:sp>
        <p:nvSpPr>
          <p:cNvPr id="4" name="Subtitle 3"/>
          <p:cNvSpPr>
            <a:spLocks noGrp="1"/>
          </p:cNvSpPr>
          <p:nvPr>
            <p:ph type="subTitle" idx="1"/>
          </p:nvPr>
        </p:nvSpPr>
        <p:spPr>
          <a:xfrm>
            <a:off x="914400" y="2152649"/>
            <a:ext cx="10363200" cy="761999"/>
          </a:xfrm>
        </p:spPr>
        <p:txBody>
          <a:bodyPr/>
          <a:lstStyle/>
          <a:p>
            <a:r>
              <a:rPr lang="en-US" dirty="0"/>
              <a:t>May 30, 2019</a:t>
            </a:r>
          </a:p>
          <a:p>
            <a:r>
              <a:rPr lang="en-US" dirty="0"/>
              <a:t>2:00 PM - 3:30 PM ET</a:t>
            </a:r>
          </a:p>
        </p:txBody>
      </p:sp>
      <p:sp>
        <p:nvSpPr>
          <p:cNvPr id="5" name="Text Placeholder 4"/>
          <p:cNvSpPr>
            <a:spLocks noGrp="1"/>
          </p:cNvSpPr>
          <p:nvPr>
            <p:ph type="body" sz="quarter" idx="10"/>
          </p:nvPr>
        </p:nvSpPr>
        <p:spPr>
          <a:xfrm>
            <a:off x="914400" y="3625118"/>
            <a:ext cx="10820400" cy="1366606"/>
          </a:xfrm>
        </p:spPr>
        <p:txBody>
          <a:bodyPr/>
          <a:lstStyle/>
          <a:p>
            <a:r>
              <a:rPr lang="en-US" sz="1800" dirty="0"/>
              <a:t>Molly Tasso (Planning CHATT)</a:t>
            </a:r>
          </a:p>
          <a:p>
            <a:r>
              <a:rPr lang="en-US" sz="1800" dirty="0"/>
              <a:t>Ann Dills (Texas Department of State Health Services, HIV/STD Program</a:t>
            </a:r>
            <a:r>
              <a:rPr lang="en-US" sz="1800" dirty="0" smtClean="0"/>
              <a:t>)</a:t>
            </a:r>
          </a:p>
          <a:p>
            <a:r>
              <a:rPr lang="en-US" sz="1800" dirty="0"/>
              <a:t>Allen Murray (Co-chair, </a:t>
            </a:r>
            <a:r>
              <a:rPr lang="en-US" sz="1800" dirty="0" smtClean="0"/>
              <a:t>Operations </a:t>
            </a:r>
            <a:r>
              <a:rPr lang="en-US" sz="1800" dirty="0"/>
              <a:t>Committee, Houston Area Ryan White HIV Health Services Planning </a:t>
            </a:r>
            <a:r>
              <a:rPr lang="en-US" sz="1800" dirty="0" smtClean="0"/>
              <a:t>Council)</a:t>
            </a:r>
            <a:endParaRPr lang="en-US" sz="1800" dirty="0"/>
          </a:p>
        </p:txBody>
      </p:sp>
    </p:spTree>
    <p:extLst>
      <p:ext uri="{BB962C8B-B14F-4D97-AF65-F5344CB8AC3E}">
        <p14:creationId xmlns:p14="http://schemas.microsoft.com/office/powerpoint/2010/main" val="78062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Importance of </a:t>
            </a:r>
            <a:r>
              <a:rPr lang="en-US" i="1" smtClean="0"/>
              <a:t>How</a:t>
            </a:r>
            <a:r>
              <a:rPr lang="en-US" smtClean="0"/>
              <a:t> Data are Presented</a:t>
            </a:r>
            <a:endParaRPr lang="en-US" dirty="0"/>
          </a:p>
        </p:txBody>
      </p:sp>
      <p:sp>
        <p:nvSpPr>
          <p:cNvPr id="3" name="Content Placeholder 2"/>
          <p:cNvSpPr>
            <a:spLocks noGrp="1"/>
          </p:cNvSpPr>
          <p:nvPr>
            <p:ph idx="1"/>
          </p:nvPr>
        </p:nvSpPr>
        <p:spPr/>
        <p:txBody>
          <a:bodyPr/>
          <a:lstStyle/>
          <a:p>
            <a:r>
              <a:rPr lang="en-US" sz="2800" dirty="0" smtClean="0"/>
              <a:t>Written reports, oral presentation, and charts have influence on understanding and use of data</a:t>
            </a:r>
          </a:p>
          <a:p>
            <a:r>
              <a:rPr lang="en-US" sz="2800" dirty="0" smtClean="0"/>
              <a:t>PC/PBs can become strong users of data through:</a:t>
            </a:r>
          </a:p>
          <a:p>
            <a:pPr lvl="1"/>
            <a:r>
              <a:rPr lang="en-US" sz="2400" dirty="0" smtClean="0"/>
              <a:t>Use of well designed, clear reports and presentations</a:t>
            </a:r>
          </a:p>
          <a:p>
            <a:pPr lvl="1"/>
            <a:r>
              <a:rPr lang="en-US" sz="2400" dirty="0" smtClean="0"/>
              <a:t>Sound basic training on data sources and uses </a:t>
            </a:r>
          </a:p>
          <a:p>
            <a:pPr lvl="1"/>
            <a:r>
              <a:rPr lang="en-US" sz="2400" dirty="0" smtClean="0"/>
              <a:t>Mini-trainings provided along with presentations</a:t>
            </a:r>
          </a:p>
          <a:p>
            <a:pPr lvl="1"/>
            <a:r>
              <a:rPr lang="en-US" sz="2400" dirty="0" smtClean="0"/>
              <a:t>Allocation of the time necessary to discuss and clarify data</a:t>
            </a:r>
          </a:p>
          <a:p>
            <a:pPr lvl="1"/>
            <a:r>
              <a:rPr lang="en-US" sz="2400" dirty="0" smtClean="0"/>
              <a:t>PC/PB &amp; recipient commitment to ensuring that all members feel comfortable asking questions and know they will receive thoughtful, useful answers</a:t>
            </a:r>
          </a:p>
          <a:p>
            <a:endParaRPr lang="en-US" sz="2800" dirty="0" smtClean="0"/>
          </a:p>
          <a:p>
            <a:endParaRPr lang="en-US" sz="2800" dirty="0"/>
          </a:p>
        </p:txBody>
      </p:sp>
    </p:spTree>
    <p:extLst>
      <p:ext uri="{BB962C8B-B14F-4D97-AF65-F5344CB8AC3E}">
        <p14:creationId xmlns:p14="http://schemas.microsoft.com/office/powerpoint/2010/main" val="421315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Data Reports Prepared for the PC/PB should…</a:t>
            </a:r>
          </a:p>
        </p:txBody>
      </p:sp>
      <p:sp>
        <p:nvSpPr>
          <p:cNvPr id="3" name="Content Placeholder 2"/>
          <p:cNvSpPr>
            <a:spLocks noGrp="1"/>
          </p:cNvSpPr>
          <p:nvPr>
            <p:ph sz="half" idx="1"/>
          </p:nvPr>
        </p:nvSpPr>
        <p:spPr/>
        <p:txBody>
          <a:bodyPr/>
          <a:lstStyle/>
          <a:p>
            <a:pPr>
              <a:lnSpc>
                <a:spcPct val="90000"/>
              </a:lnSpc>
              <a:spcBef>
                <a:spcPts val="1200"/>
              </a:spcBef>
            </a:pPr>
            <a:r>
              <a:rPr lang="en-US" dirty="0"/>
              <a:t>Include narrative, tables, and charts </a:t>
            </a:r>
          </a:p>
          <a:p>
            <a:pPr>
              <a:lnSpc>
                <a:spcPct val="90000"/>
              </a:lnSpc>
              <a:spcBef>
                <a:spcPts val="1200"/>
              </a:spcBef>
            </a:pPr>
            <a:r>
              <a:rPr lang="en-US" dirty="0"/>
              <a:t>Provide information on data sources, sample size and methods, and limitations</a:t>
            </a:r>
          </a:p>
          <a:p>
            <a:pPr>
              <a:lnSpc>
                <a:spcPct val="90000"/>
              </a:lnSpc>
              <a:spcBef>
                <a:spcPts val="1200"/>
              </a:spcBef>
            </a:pPr>
            <a:r>
              <a:rPr lang="en-US" dirty="0"/>
              <a:t>Use plain language – designed for your audience</a:t>
            </a:r>
          </a:p>
          <a:p>
            <a:pPr lvl="1">
              <a:lnSpc>
                <a:spcPct val="90000"/>
              </a:lnSpc>
              <a:spcBef>
                <a:spcPts val="600"/>
              </a:spcBef>
            </a:pPr>
            <a:r>
              <a:rPr lang="en-US" dirty="0"/>
              <a:t>A plain language document looks good, is organized logically, and is understandable the first time you read </a:t>
            </a:r>
            <a:r>
              <a:rPr lang="en-US" dirty="0" smtClean="0"/>
              <a:t>it</a:t>
            </a:r>
            <a:endParaRPr lang="en-US" sz="2800" dirty="0"/>
          </a:p>
          <a:p>
            <a:endParaRPr lang="en-US" sz="3200" dirty="0"/>
          </a:p>
        </p:txBody>
      </p:sp>
      <p:sp>
        <p:nvSpPr>
          <p:cNvPr id="4" name="Content Placeholder 3"/>
          <p:cNvSpPr>
            <a:spLocks noGrp="1"/>
          </p:cNvSpPr>
          <p:nvPr>
            <p:ph sz="half" idx="2"/>
          </p:nvPr>
        </p:nvSpPr>
        <p:spPr/>
        <p:txBody>
          <a:bodyPr/>
          <a:lstStyle/>
          <a:p>
            <a:pPr>
              <a:lnSpc>
                <a:spcPct val="90000"/>
              </a:lnSpc>
              <a:spcBef>
                <a:spcPts val="1200"/>
              </a:spcBef>
            </a:pPr>
            <a:r>
              <a:rPr lang="en-US" dirty="0"/>
              <a:t>Use technical terms only when necessary and always be defined and explained </a:t>
            </a:r>
          </a:p>
          <a:p>
            <a:pPr>
              <a:lnSpc>
                <a:spcPct val="90000"/>
              </a:lnSpc>
              <a:spcBef>
                <a:spcPts val="1200"/>
              </a:spcBef>
            </a:pPr>
            <a:r>
              <a:rPr lang="en-US" dirty="0"/>
              <a:t>Include an Executive Summary</a:t>
            </a:r>
          </a:p>
          <a:p>
            <a:pPr>
              <a:lnSpc>
                <a:spcPct val="90000"/>
              </a:lnSpc>
              <a:spcBef>
                <a:spcPts val="1200"/>
              </a:spcBef>
            </a:pPr>
            <a:r>
              <a:rPr lang="en-US" dirty="0"/>
              <a:t>Be reviewed in draft form by the responsible committee</a:t>
            </a:r>
            <a:endParaRPr lang="en-US" sz="3200" dirty="0"/>
          </a:p>
          <a:p>
            <a:endParaRPr lang="en-US" dirty="0"/>
          </a:p>
        </p:txBody>
      </p:sp>
    </p:spTree>
    <p:extLst>
      <p:ext uri="{BB962C8B-B14F-4D97-AF65-F5344CB8AC3E}">
        <p14:creationId xmlns:p14="http://schemas.microsoft.com/office/powerpoint/2010/main" val="276793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Data Presentations to the PC/PB should…</a:t>
            </a:r>
          </a:p>
        </p:txBody>
      </p:sp>
      <p:sp>
        <p:nvSpPr>
          <p:cNvPr id="3" name="Content Placeholder 2"/>
          <p:cNvSpPr>
            <a:spLocks noGrp="1"/>
          </p:cNvSpPr>
          <p:nvPr>
            <p:ph sz="half" idx="1"/>
          </p:nvPr>
        </p:nvSpPr>
        <p:spPr/>
        <p:txBody>
          <a:bodyPr/>
          <a:lstStyle/>
          <a:p>
            <a:pPr>
              <a:spcBef>
                <a:spcPts val="1200"/>
              </a:spcBef>
            </a:pPr>
            <a:r>
              <a:rPr lang="en-US" dirty="0"/>
              <a:t>Use plain language</a:t>
            </a:r>
          </a:p>
          <a:p>
            <a:pPr>
              <a:spcBef>
                <a:spcPts val="1200"/>
              </a:spcBef>
            </a:pPr>
            <a:r>
              <a:rPr lang="en-US" dirty="0"/>
              <a:t>Define new or unfamiliar terms</a:t>
            </a:r>
          </a:p>
          <a:p>
            <a:pPr>
              <a:spcBef>
                <a:spcPts val="1200"/>
              </a:spcBef>
            </a:pPr>
            <a:r>
              <a:rPr lang="en-US" dirty="0"/>
              <a:t>Maximize use of charts with brief text to explain them</a:t>
            </a:r>
          </a:p>
          <a:p>
            <a:pPr>
              <a:spcBef>
                <a:spcPts val="1200"/>
              </a:spcBef>
            </a:pPr>
            <a:r>
              <a:rPr lang="en-US" dirty="0"/>
              <a:t>Avoid data overload</a:t>
            </a:r>
          </a:p>
          <a:p>
            <a:pPr>
              <a:spcBef>
                <a:spcPts val="1200"/>
              </a:spcBef>
            </a:pPr>
            <a:r>
              <a:rPr lang="en-US" dirty="0"/>
              <a:t>Include a structured “mini-training” to maximize understanding of data presented</a:t>
            </a:r>
          </a:p>
          <a:p>
            <a:pPr>
              <a:spcBef>
                <a:spcPts val="300"/>
              </a:spcBef>
            </a:pPr>
            <a:endParaRPr lang="en-US" sz="2800" dirty="0"/>
          </a:p>
          <a:p>
            <a:pPr>
              <a:spcBef>
                <a:spcPts val="300"/>
              </a:spcBef>
            </a:pPr>
            <a:endParaRPr lang="en-US" sz="2800" dirty="0"/>
          </a:p>
          <a:p>
            <a:endParaRPr lang="en-US" sz="2800" dirty="0"/>
          </a:p>
        </p:txBody>
      </p:sp>
      <p:sp>
        <p:nvSpPr>
          <p:cNvPr id="4" name="Content Placeholder 3"/>
          <p:cNvSpPr>
            <a:spLocks noGrp="1"/>
          </p:cNvSpPr>
          <p:nvPr>
            <p:ph sz="half" idx="2"/>
          </p:nvPr>
        </p:nvSpPr>
        <p:spPr/>
        <p:txBody>
          <a:bodyPr/>
          <a:lstStyle/>
          <a:p>
            <a:pPr>
              <a:spcBef>
                <a:spcPts val="1200"/>
              </a:spcBef>
            </a:pPr>
            <a:r>
              <a:rPr lang="en-US" dirty="0"/>
              <a:t>Be previewed by the responsible committee and Executive Committee and revised as needed</a:t>
            </a:r>
          </a:p>
          <a:p>
            <a:pPr>
              <a:spcBef>
                <a:spcPts val="1200"/>
              </a:spcBef>
            </a:pPr>
            <a:r>
              <a:rPr lang="en-US" dirty="0"/>
              <a:t>Be available electronically before the meeting, and copied and distributed at the meeting</a:t>
            </a:r>
          </a:p>
          <a:p>
            <a:endParaRPr lang="en-US" dirty="0"/>
          </a:p>
        </p:txBody>
      </p:sp>
    </p:spTree>
    <p:extLst>
      <p:ext uri="{BB962C8B-B14F-4D97-AF65-F5344CB8AC3E}">
        <p14:creationId xmlns:p14="http://schemas.microsoft.com/office/powerpoint/2010/main" val="247401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Charts in Reports/Presentations should…</a:t>
            </a:r>
          </a:p>
        </p:txBody>
      </p:sp>
      <p:sp>
        <p:nvSpPr>
          <p:cNvPr id="3" name="Content Placeholder 2"/>
          <p:cNvSpPr>
            <a:spLocks noGrp="1"/>
          </p:cNvSpPr>
          <p:nvPr>
            <p:ph idx="1"/>
          </p:nvPr>
        </p:nvSpPr>
        <p:spPr>
          <a:xfrm>
            <a:off x="520700" y="1581151"/>
            <a:ext cx="10972800" cy="4525963"/>
          </a:xfrm>
        </p:spPr>
        <p:txBody>
          <a:bodyPr/>
          <a:lstStyle/>
          <a:p>
            <a:pPr>
              <a:lnSpc>
                <a:spcPct val="90000"/>
              </a:lnSpc>
              <a:spcBef>
                <a:spcPts val="1200"/>
              </a:spcBef>
            </a:pPr>
            <a:r>
              <a:rPr lang="en-US" sz="2800" dirty="0"/>
              <a:t>Be clear and easy to read using color contrast, data labels, and numbers large enough to read</a:t>
            </a:r>
          </a:p>
          <a:p>
            <a:pPr>
              <a:lnSpc>
                <a:spcPct val="90000"/>
              </a:lnSpc>
              <a:spcBef>
                <a:spcPts val="1200"/>
              </a:spcBef>
            </a:pPr>
            <a:r>
              <a:rPr lang="en-US" sz="2800" dirty="0"/>
              <a:t>Include brief text to highlight and explain content</a:t>
            </a:r>
          </a:p>
          <a:p>
            <a:pPr>
              <a:lnSpc>
                <a:spcPct val="90000"/>
              </a:lnSpc>
              <a:spcBef>
                <a:spcPts val="1200"/>
              </a:spcBef>
            </a:pPr>
            <a:r>
              <a:rPr lang="en-US" sz="2800" dirty="0"/>
              <a:t>Use graphics to highlight key data</a:t>
            </a:r>
          </a:p>
          <a:p>
            <a:pPr>
              <a:lnSpc>
                <a:spcPct val="90000"/>
              </a:lnSpc>
              <a:spcBef>
                <a:spcPts val="1200"/>
              </a:spcBef>
            </a:pPr>
            <a:r>
              <a:rPr lang="en-US" sz="2800" dirty="0"/>
              <a:t>Use consistent formats</a:t>
            </a:r>
          </a:p>
          <a:p>
            <a:pPr lvl="1">
              <a:lnSpc>
                <a:spcPct val="90000"/>
              </a:lnSpc>
              <a:spcBef>
                <a:spcPts val="600"/>
              </a:spcBef>
            </a:pPr>
            <a:r>
              <a:rPr lang="en-US" dirty="0"/>
              <a:t>Same type of chart used for same type of data throughout presentation and across presentations</a:t>
            </a:r>
          </a:p>
          <a:p>
            <a:pPr lvl="1">
              <a:lnSpc>
                <a:spcPct val="90000"/>
              </a:lnSpc>
              <a:spcBef>
                <a:spcPts val="600"/>
              </a:spcBef>
            </a:pPr>
            <a:r>
              <a:rPr lang="en-US" dirty="0"/>
              <a:t>Same colors used for a population or other variable</a:t>
            </a:r>
          </a:p>
          <a:p>
            <a:pPr>
              <a:lnSpc>
                <a:spcPct val="90000"/>
              </a:lnSpc>
              <a:spcBef>
                <a:spcPts val="1200"/>
              </a:spcBef>
            </a:pPr>
            <a:r>
              <a:rPr lang="en-US" sz="2800" dirty="0"/>
              <a:t>Specify total number and percent of responses/clients</a:t>
            </a:r>
          </a:p>
          <a:p>
            <a:pPr marL="0" indent="0">
              <a:lnSpc>
                <a:spcPct val="90000"/>
              </a:lnSpc>
              <a:buNone/>
            </a:pPr>
            <a:endParaRPr lang="en-US" sz="2600" dirty="0"/>
          </a:p>
          <a:p>
            <a:endParaRPr lang="en-US" dirty="0"/>
          </a:p>
        </p:txBody>
      </p:sp>
    </p:spTree>
    <p:extLst>
      <p:ext uri="{BB962C8B-B14F-4D97-AF65-F5344CB8AC3E}">
        <p14:creationId xmlns:p14="http://schemas.microsoft.com/office/powerpoint/2010/main" val="233543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Discussing the Data: The Presenter or Leader Should…</a:t>
            </a:r>
          </a:p>
        </p:txBody>
      </p:sp>
      <p:sp>
        <p:nvSpPr>
          <p:cNvPr id="3" name="Content Placeholder 2"/>
          <p:cNvSpPr>
            <a:spLocks noGrp="1"/>
          </p:cNvSpPr>
          <p:nvPr>
            <p:ph idx="1"/>
          </p:nvPr>
        </p:nvSpPr>
        <p:spPr>
          <a:xfrm>
            <a:off x="609600" y="1651001"/>
            <a:ext cx="10972800" cy="4525963"/>
          </a:xfrm>
        </p:spPr>
        <p:txBody>
          <a:bodyPr/>
          <a:lstStyle/>
          <a:p>
            <a:pPr>
              <a:spcBef>
                <a:spcPts val="1200"/>
              </a:spcBef>
            </a:pPr>
            <a:r>
              <a:rPr lang="en-US" sz="2800" dirty="0"/>
              <a:t>Allocate ample time for discussion anytime data are presented</a:t>
            </a:r>
          </a:p>
          <a:p>
            <a:pPr>
              <a:spcBef>
                <a:spcPts val="1200"/>
              </a:spcBef>
            </a:pPr>
            <a:r>
              <a:rPr lang="en-US" sz="2800" dirty="0"/>
              <a:t>Encourage questions about data source and quality</a:t>
            </a:r>
          </a:p>
          <a:p>
            <a:pPr>
              <a:spcBef>
                <a:spcPts val="1200"/>
              </a:spcBef>
            </a:pPr>
            <a:r>
              <a:rPr lang="en-US" sz="2800" dirty="0"/>
              <a:t>Identify and highlight findings that would benefit from diverse input and interpretation </a:t>
            </a:r>
          </a:p>
          <a:p>
            <a:pPr>
              <a:spcBef>
                <a:spcPts val="1200"/>
              </a:spcBef>
            </a:pPr>
            <a:r>
              <a:rPr lang="en-US" sz="2800" dirty="0"/>
              <a:t>Be sure major points of discussion are summarized and included in minutes</a:t>
            </a:r>
          </a:p>
          <a:p>
            <a:pPr>
              <a:spcBef>
                <a:spcPts val="1200"/>
              </a:spcBef>
            </a:pPr>
            <a:r>
              <a:rPr lang="en-US" sz="2800" dirty="0"/>
              <a:t>Document and follow up on data questions and provide answers</a:t>
            </a:r>
          </a:p>
          <a:p>
            <a:endParaRPr lang="en-US" dirty="0"/>
          </a:p>
          <a:p>
            <a:endParaRPr lang="en-US" dirty="0"/>
          </a:p>
        </p:txBody>
      </p:sp>
    </p:spTree>
    <p:extLst>
      <p:ext uri="{BB962C8B-B14F-4D97-AF65-F5344CB8AC3E}">
        <p14:creationId xmlns:p14="http://schemas.microsoft.com/office/powerpoint/2010/main" val="414220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Data User-friendly in </a:t>
            </a:r>
            <a:r>
              <a:rPr lang="en-US" dirty="0" smtClean="0"/>
              <a:t>Practice</a:t>
            </a:r>
            <a:br>
              <a:rPr lang="en-US" dirty="0" smtClean="0"/>
            </a:br>
            <a:r>
              <a:rPr lang="en-US" sz="3200" dirty="0" smtClean="0">
                <a:solidFill>
                  <a:schemeClr val="tx1"/>
                </a:solidFill>
              </a:rPr>
              <a:t>Chart Comparison </a:t>
            </a:r>
            <a:endParaRPr lang="en-US" dirty="0"/>
          </a:p>
        </p:txBody>
      </p:sp>
    </p:spTree>
    <p:extLst>
      <p:ext uri="{BB962C8B-B14F-4D97-AF65-F5344CB8AC3E}">
        <p14:creationId xmlns:p14="http://schemas.microsoft.com/office/powerpoint/2010/main" val="1391730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797"/>
            <a:ext cx="12192000" cy="5439724"/>
          </a:xfrm>
          <a:prstGeom prst="rect">
            <a:avLst/>
          </a:prstGeom>
        </p:spPr>
      </p:pic>
    </p:spTree>
    <p:extLst>
      <p:ext uri="{BB962C8B-B14F-4D97-AF65-F5344CB8AC3E}">
        <p14:creationId xmlns:p14="http://schemas.microsoft.com/office/powerpoint/2010/main" val="3228502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944" y="586854"/>
            <a:ext cx="4891315" cy="6273643"/>
          </a:xfrm>
          <a:prstGeom prst="rect">
            <a:avLst/>
          </a:prstGeom>
        </p:spPr>
      </p:pic>
    </p:spTree>
    <p:extLst>
      <p:ext uri="{BB962C8B-B14F-4D97-AF65-F5344CB8AC3E}">
        <p14:creationId xmlns:p14="http://schemas.microsoft.com/office/powerpoint/2010/main" val="3360765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77" y="1267511"/>
            <a:ext cx="11068281" cy="3904989"/>
          </a:xfrm>
          <a:prstGeom prst="rect">
            <a:avLst/>
          </a:prstGeom>
        </p:spPr>
      </p:pic>
    </p:spTree>
    <p:extLst>
      <p:ext uri="{BB962C8B-B14F-4D97-AF65-F5344CB8AC3E}">
        <p14:creationId xmlns:p14="http://schemas.microsoft.com/office/powerpoint/2010/main" val="2103102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85" y="0"/>
            <a:ext cx="9041619" cy="6716631"/>
          </a:xfrm>
          <a:prstGeom prst="rect">
            <a:avLst/>
          </a:prstGeom>
        </p:spPr>
      </p:pic>
    </p:spTree>
    <p:extLst>
      <p:ext uri="{BB962C8B-B14F-4D97-AF65-F5344CB8AC3E}">
        <p14:creationId xmlns:p14="http://schemas.microsoft.com/office/powerpoint/2010/main" val="33077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Instructions for asking a question " title="Instructions "/>
          <p:cNvGrpSpPr/>
          <p:nvPr/>
        </p:nvGrpSpPr>
        <p:grpSpPr>
          <a:xfrm>
            <a:off x="2643479" y="1049096"/>
            <a:ext cx="6905043" cy="4970704"/>
            <a:chOff x="1066800" y="287096"/>
            <a:chExt cx="6905043" cy="4970704"/>
          </a:xfrm>
        </p:grpSpPr>
        <p:pic>
          <p:nvPicPr>
            <p:cNvPr id="11" name="Picture 2" descr="How to Ask a Question Title" title="How to Ask a Question Title "/>
            <p:cNvPicPr>
              <a:picLocks noChangeAspect="1" noChangeArrowheads="1"/>
            </p:cNvPicPr>
            <p:nvPr/>
          </p:nvPicPr>
          <p:blipFill rotWithShape="1">
            <a:blip r:embed="rId3">
              <a:extLst>
                <a:ext uri="{28A0092B-C50C-407E-A947-70E740481C1C}">
                  <a14:useLocalDpi xmlns:a14="http://schemas.microsoft.com/office/drawing/2010/main" val="0"/>
                </a:ext>
              </a:extLst>
            </a:blip>
            <a:srcRect b="5201"/>
            <a:stretch/>
          </p:blipFill>
          <p:spPr bwMode="auto">
            <a:xfrm>
              <a:off x="1066800" y="287096"/>
              <a:ext cx="6905043" cy="497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Planning CHATT | TARGET Center - Google Chrome"/>
            <p:cNvPicPr>
              <a:picLocks noChangeAspect="1"/>
            </p:cNvPicPr>
            <p:nvPr/>
          </p:nvPicPr>
          <p:blipFill rotWithShape="1">
            <a:blip r:embed="rId4">
              <a:extLst>
                <a:ext uri="{28A0092B-C50C-407E-A947-70E740481C1C}">
                  <a14:useLocalDpi xmlns:a14="http://schemas.microsoft.com/office/drawing/2010/main" val="0"/>
                </a:ext>
              </a:extLst>
            </a:blip>
            <a:srcRect l="5846" t="8521" r="7098" b="2905"/>
            <a:stretch/>
          </p:blipFill>
          <p:spPr>
            <a:xfrm>
              <a:off x="1159044" y="533400"/>
              <a:ext cx="6689556" cy="3657599"/>
            </a:xfrm>
            <a:prstGeom prst="rect">
              <a:avLst/>
            </a:prstGeom>
          </p:spPr>
        </p:pic>
      </p:grpSp>
      <p:sp>
        <p:nvSpPr>
          <p:cNvPr id="6" name="Rectangle 1" descr="Instructions for asking a question" title="Instructions "/>
          <p:cNvSpPr>
            <a:spLocks noChangeArrowheads="1"/>
          </p:cNvSpPr>
          <p:nvPr/>
        </p:nvSpPr>
        <p:spPr bwMode="auto">
          <a:xfrm>
            <a:off x="0" y="-24304"/>
            <a:ext cx="12192000" cy="6863254"/>
          </a:xfrm>
          <a:prstGeom prst="rect">
            <a:avLst/>
          </a:prstGeom>
          <a:solidFill>
            <a:schemeClr val="tx1">
              <a:alpha val="63136"/>
            </a:schemeClr>
          </a:solidFill>
          <a:ln>
            <a:noFill/>
          </a:ln>
          <a:effectLst>
            <a:outerShdw blurRad="63500" dist="38099" dir="2700000" algn="ctr" rotWithShape="0">
              <a:schemeClr val="bg2">
                <a:alpha val="74997"/>
              </a:schemeClr>
            </a:outerShdw>
          </a:effectLs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Lucida Grande" charset="0"/>
              <a:ea typeface="ヒラギノ角ゴ ProN W3" charset="0"/>
              <a:cs typeface="Arial" charset="0"/>
              <a:sym typeface="Lucida Grande" charset="0"/>
            </a:endParaRPr>
          </a:p>
        </p:txBody>
      </p:sp>
      <p:sp>
        <p:nvSpPr>
          <p:cNvPr id="51203" name="Title 1"/>
          <p:cNvSpPr>
            <a:spLocks noGrp="1"/>
          </p:cNvSpPr>
          <p:nvPr>
            <p:ph type="title"/>
          </p:nvPr>
        </p:nvSpPr>
        <p:spPr>
          <a:xfrm>
            <a:off x="2100273" y="685800"/>
            <a:ext cx="6281737" cy="1143000"/>
          </a:xfrm>
        </p:spPr>
        <p:txBody>
          <a:bodyPr>
            <a:normAutofit/>
          </a:bodyPr>
          <a:lstStyle/>
          <a:p>
            <a:pPr algn="l" eaLnBrk="1" hangingPunct="1"/>
            <a:r>
              <a:rPr lang="en-US" altLang="en-US" sz="4800" dirty="0">
                <a:solidFill>
                  <a:schemeClr val="bg1"/>
                </a:solidFill>
              </a:rPr>
              <a:t>How to Ask a Question</a:t>
            </a:r>
          </a:p>
        </p:txBody>
      </p:sp>
      <p:sp>
        <p:nvSpPr>
          <p:cNvPr id="25" name="Content Placeholder 2"/>
          <p:cNvSpPr>
            <a:spLocks noGrp="1"/>
          </p:cNvSpPr>
          <p:nvPr>
            <p:ph idx="1"/>
          </p:nvPr>
        </p:nvSpPr>
        <p:spPr>
          <a:xfrm>
            <a:off x="2159001" y="1798638"/>
            <a:ext cx="6146799" cy="3763962"/>
          </a:xfrm>
        </p:spPr>
        <p:txBody>
          <a:bodyPr rtlCol="0">
            <a:normAutofit/>
          </a:bodyPr>
          <a:lstStyle/>
          <a:p>
            <a:pPr fontAlgn="auto">
              <a:spcBef>
                <a:spcPts val="0"/>
              </a:spcBef>
              <a:spcAft>
                <a:spcPts val="1200"/>
              </a:spcAft>
              <a:buClr>
                <a:schemeClr val="bg1"/>
              </a:buClr>
              <a:buFont typeface="Wingdings" charset="2"/>
              <a:buChar char="§"/>
              <a:defRPr/>
            </a:pPr>
            <a:r>
              <a:rPr sz="2500" dirty="0">
                <a:solidFill>
                  <a:schemeClr val="bg1"/>
                </a:solidFill>
                <a:ea typeface="ＭＳ Ｐゴシック" charset="0"/>
              </a:rPr>
              <a:t>Attendees are in </a:t>
            </a:r>
            <a:r>
              <a:rPr sz="2500" b="1" dirty="0">
                <a:solidFill>
                  <a:schemeClr val="bg1"/>
                </a:solidFill>
                <a:ea typeface="ＭＳ Ｐゴシック" charset="0"/>
              </a:rPr>
              <a:t>listen-only</a:t>
            </a:r>
            <a:r>
              <a:rPr sz="2500" dirty="0">
                <a:solidFill>
                  <a:schemeClr val="bg1"/>
                </a:solidFill>
                <a:ea typeface="ＭＳ Ｐゴシック" charset="0"/>
              </a:rPr>
              <a:t> mode. </a:t>
            </a:r>
          </a:p>
          <a:p>
            <a:pPr fontAlgn="auto">
              <a:spcBef>
                <a:spcPts val="0"/>
              </a:spcBef>
              <a:spcAft>
                <a:spcPts val="1200"/>
              </a:spcAft>
              <a:buClr>
                <a:schemeClr val="bg1"/>
              </a:buClr>
              <a:buFont typeface="Wingdings" charset="2"/>
              <a:buChar char="§"/>
              <a:defRPr/>
            </a:pPr>
            <a:r>
              <a:rPr sz="2500" dirty="0">
                <a:solidFill>
                  <a:schemeClr val="bg1"/>
                </a:solidFill>
                <a:ea typeface="ＭＳ Ｐゴシック" charset="0"/>
              </a:rPr>
              <a:t>If you have a question, </a:t>
            </a:r>
            <a:r>
              <a:rPr sz="2500" b="1" dirty="0">
                <a:solidFill>
                  <a:schemeClr val="bg1"/>
                </a:solidFill>
                <a:ea typeface="ＭＳ Ｐゴシック" charset="0"/>
              </a:rPr>
              <a:t>use the chat box</a:t>
            </a:r>
            <a:r>
              <a:rPr sz="2500" dirty="0">
                <a:solidFill>
                  <a:schemeClr val="bg1"/>
                </a:solidFill>
                <a:ea typeface="ＭＳ Ｐゴシック" charset="0"/>
              </a:rPr>
              <a:t> at the lower-left of your screen to chat with the presenter.</a:t>
            </a:r>
          </a:p>
          <a:p>
            <a:pPr fontAlgn="auto">
              <a:spcBef>
                <a:spcPts val="0"/>
              </a:spcBef>
              <a:spcAft>
                <a:spcPts val="1200"/>
              </a:spcAft>
              <a:buClr>
                <a:schemeClr val="bg1"/>
              </a:buClr>
              <a:buFont typeface="Wingdings" charset="2"/>
              <a:buChar char="§"/>
              <a:defRPr/>
            </a:pPr>
            <a:r>
              <a:rPr sz="2500" dirty="0">
                <a:solidFill>
                  <a:schemeClr val="bg1"/>
                </a:solidFill>
                <a:ea typeface="ＭＳ Ｐゴシック" charset="0"/>
              </a:rPr>
              <a:t>You may also </a:t>
            </a:r>
            <a:r>
              <a:rPr sz="2500" b="1" dirty="0">
                <a:solidFill>
                  <a:schemeClr val="bg1"/>
                </a:solidFill>
                <a:ea typeface="ＭＳ Ｐゴシック" charset="0"/>
              </a:rPr>
              <a:t>email questions </a:t>
            </a:r>
            <a:r>
              <a:rPr sz="2500" dirty="0">
                <a:solidFill>
                  <a:schemeClr val="bg1"/>
                </a:solidFill>
                <a:ea typeface="ＭＳ Ｐゴシック" charset="0"/>
              </a:rPr>
              <a:t>to </a:t>
            </a:r>
            <a:r>
              <a:rPr lang="en-US" sz="2500" u="sng" dirty="0">
                <a:solidFill>
                  <a:schemeClr val="bg1"/>
                </a:solidFill>
                <a:ea typeface="ＭＳ Ｐゴシック" charset="0"/>
              </a:rPr>
              <a:t>planningCHATT</a:t>
            </a:r>
            <a:r>
              <a:rPr sz="2500" u="sng" dirty="0">
                <a:solidFill>
                  <a:schemeClr val="bg1"/>
                </a:solidFill>
                <a:ea typeface="ＭＳ Ｐゴシック" charset="0"/>
              </a:rPr>
              <a:t>@jsi.com</a:t>
            </a:r>
            <a:r>
              <a:rPr sz="2500" dirty="0">
                <a:solidFill>
                  <a:schemeClr val="bg1"/>
                </a:solidFill>
                <a:ea typeface="ＭＳ Ｐゴシック" charset="0"/>
              </a:rPr>
              <a:t> after the webinar.</a:t>
            </a:r>
          </a:p>
        </p:txBody>
      </p:sp>
      <p:pic>
        <p:nvPicPr>
          <p:cNvPr id="2" name="Picture 1" descr="Picture of a chat box" title="Pictur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833" y="612222"/>
            <a:ext cx="1986312" cy="5722961"/>
          </a:xfrm>
          <a:prstGeom prst="rect">
            <a:avLst/>
          </a:prstGeom>
        </p:spPr>
      </p:pic>
      <p:sp>
        <p:nvSpPr>
          <p:cNvPr id="27" name="Oval 26" descr="Chat with presenter section of chat box " title="Chat with presenter "/>
          <p:cNvSpPr>
            <a:spLocks noChangeArrowheads="1"/>
          </p:cNvSpPr>
          <p:nvPr/>
        </p:nvSpPr>
        <p:spPr bwMode="auto">
          <a:xfrm>
            <a:off x="9525000" y="5518150"/>
            <a:ext cx="2514600" cy="1035050"/>
          </a:xfrm>
          <a:prstGeom prst="ellipse">
            <a:avLst/>
          </a:prstGeom>
          <a:noFill/>
          <a:ln w="28575">
            <a:solidFill>
              <a:srgbClr val="E04E0D"/>
            </a:solidFill>
            <a:round/>
            <a:headEnd/>
            <a:tailEnd/>
          </a:ln>
          <a:effectLst>
            <a:outerShdw blurRad="40000" dist="23000" dir="5400000" rotWithShape="0">
              <a:srgbClr val="808080">
                <a:alpha val="34998"/>
              </a:srgbClr>
            </a:outerShdw>
          </a:effectLst>
          <a:extLst/>
        </p:spPr>
        <p:txBody>
          <a:bodyPr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Arial" charset="0"/>
              <a:sym typeface="Lucida Grande" charset="0"/>
            </a:endParaRPr>
          </a:p>
        </p:txBody>
      </p:sp>
    </p:spTree>
    <p:extLst>
      <p:ext uri="{BB962C8B-B14F-4D97-AF65-F5344CB8AC3E}">
        <p14:creationId xmlns:p14="http://schemas.microsoft.com/office/powerpoint/2010/main" val="79575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93" y="1229194"/>
            <a:ext cx="10371998" cy="3817569"/>
          </a:xfrm>
          <a:prstGeom prst="rect">
            <a:avLst/>
          </a:prstGeom>
        </p:spPr>
      </p:pic>
    </p:spTree>
    <p:extLst>
      <p:ext uri="{BB962C8B-B14F-4D97-AF65-F5344CB8AC3E}">
        <p14:creationId xmlns:p14="http://schemas.microsoft.com/office/powerpoint/2010/main" val="2630588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377" y="809085"/>
            <a:ext cx="9460116" cy="5217038"/>
          </a:xfrm>
          <a:prstGeom prst="rect">
            <a:avLst/>
          </a:prstGeom>
        </p:spPr>
      </p:pic>
    </p:spTree>
    <p:extLst>
      <p:ext uri="{BB962C8B-B14F-4D97-AF65-F5344CB8AC3E}">
        <p14:creationId xmlns:p14="http://schemas.microsoft.com/office/powerpoint/2010/main" val="3923823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2831" y="458244"/>
            <a:ext cx="7585766" cy="5941512"/>
          </a:xfrm>
          <a:prstGeom prst="rect">
            <a:avLst/>
          </a:prstGeom>
        </p:spPr>
      </p:pic>
    </p:spTree>
    <p:extLst>
      <p:ext uri="{BB962C8B-B14F-4D97-AF65-F5344CB8AC3E}">
        <p14:creationId xmlns:p14="http://schemas.microsoft.com/office/powerpoint/2010/main" val="393544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1113951" y="2069344"/>
            <a:ext cx="8829942" cy="630184"/>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Rectangle 81"/>
          <p:cNvSpPr/>
          <p:nvPr/>
        </p:nvSpPr>
        <p:spPr>
          <a:xfrm>
            <a:off x="1127579" y="2692553"/>
            <a:ext cx="8829942" cy="3625471"/>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129"/>
          <p:cNvSpPr/>
          <p:nvPr/>
        </p:nvSpPr>
        <p:spPr>
          <a:xfrm>
            <a:off x="1127579" y="874557"/>
            <a:ext cx="8829942" cy="1194178"/>
          </a:xfrm>
          <a:prstGeom prst="rect">
            <a:avLst/>
          </a:prstGeom>
          <a:solidFill>
            <a:srgbClr val="00B05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89" name="AutoShape 65"/>
          <p:cNvCxnSpPr>
            <a:cxnSpLocks noChangeShapeType="1"/>
          </p:cNvCxnSpPr>
          <p:nvPr/>
        </p:nvCxnSpPr>
        <p:spPr bwMode="auto">
          <a:xfrm flipH="1">
            <a:off x="1124973" y="861567"/>
            <a:ext cx="5212" cy="5466421"/>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0" name="AutoShape 66"/>
          <p:cNvCxnSpPr>
            <a:cxnSpLocks noChangeShapeType="1"/>
          </p:cNvCxnSpPr>
          <p:nvPr/>
        </p:nvCxnSpPr>
        <p:spPr bwMode="auto">
          <a:xfrm flipV="1">
            <a:off x="1124972" y="6318025"/>
            <a:ext cx="8807901" cy="9963"/>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58" name="Text Box 67"/>
          <p:cNvSpPr txBox="1">
            <a:spLocks noChangeArrowheads="1"/>
          </p:cNvSpPr>
          <p:nvPr/>
        </p:nvSpPr>
        <p:spPr bwMode="auto">
          <a:xfrm>
            <a:off x="608842" y="737381"/>
            <a:ext cx="511818" cy="57328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100%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95%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90%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85%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80%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75%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70%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65%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60%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Calibri" panose="020F0502020204030204" pitchFamily="34" charset="0"/>
              </a:rPr>
              <a:t>55%</a:t>
            </a:r>
            <a:endParaRPr kumimoji="0" lang="en-US" altLang="en-US" sz="3200" b="1" i="0" u="none" strike="noStrike" kern="0" cap="none" spc="0" normalizeH="0" baseline="0" noProof="0" dirty="0">
              <a:ln>
                <a:noFill/>
              </a:ln>
              <a:solidFill>
                <a:schemeClr val="tx1"/>
              </a:solidFill>
              <a:effectLst/>
              <a:uLnTx/>
              <a:uFillTx/>
              <a:latin typeface="Arial" panose="020B0604020202020204" pitchFamily="34" charset="0"/>
            </a:endParaRPr>
          </a:p>
        </p:txBody>
      </p:sp>
      <p:cxnSp>
        <p:nvCxnSpPr>
          <p:cNvPr id="1092" name="AutoShape 68"/>
          <p:cNvCxnSpPr>
            <a:cxnSpLocks noChangeShapeType="1"/>
          </p:cNvCxnSpPr>
          <p:nvPr/>
        </p:nvCxnSpPr>
        <p:spPr bwMode="auto">
          <a:xfrm>
            <a:off x="1130185" y="4507729"/>
            <a:ext cx="8802688" cy="0"/>
          </a:xfrm>
          <a:prstGeom prst="straightConnector1">
            <a:avLst/>
          </a:prstGeom>
          <a:noFill/>
          <a:ln w="31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3" name="AutoShape 69"/>
          <p:cNvCxnSpPr>
            <a:cxnSpLocks noChangeShapeType="1"/>
          </p:cNvCxnSpPr>
          <p:nvPr/>
        </p:nvCxnSpPr>
        <p:spPr bwMode="auto">
          <a:xfrm>
            <a:off x="1134948" y="3896537"/>
            <a:ext cx="8802687"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4" name="AutoShape 70"/>
          <p:cNvCxnSpPr>
            <a:cxnSpLocks noChangeShapeType="1"/>
          </p:cNvCxnSpPr>
          <p:nvPr/>
        </p:nvCxnSpPr>
        <p:spPr bwMode="auto">
          <a:xfrm>
            <a:off x="1124972" y="3312941"/>
            <a:ext cx="8802687"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5" name="AutoShape 71"/>
          <p:cNvCxnSpPr>
            <a:cxnSpLocks noChangeShapeType="1"/>
          </p:cNvCxnSpPr>
          <p:nvPr/>
        </p:nvCxnSpPr>
        <p:spPr bwMode="auto">
          <a:xfrm>
            <a:off x="1121605" y="2684852"/>
            <a:ext cx="8801100"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6" name="AutoShape 72"/>
          <p:cNvCxnSpPr>
            <a:cxnSpLocks noChangeShapeType="1"/>
          </p:cNvCxnSpPr>
          <p:nvPr/>
        </p:nvCxnSpPr>
        <p:spPr bwMode="auto">
          <a:xfrm>
            <a:off x="-1944803" y="1603203"/>
            <a:ext cx="0"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7" name="AutoShape 73"/>
          <p:cNvCxnSpPr>
            <a:cxnSpLocks noChangeShapeType="1"/>
          </p:cNvCxnSpPr>
          <p:nvPr/>
        </p:nvCxnSpPr>
        <p:spPr bwMode="auto">
          <a:xfrm>
            <a:off x="1147649" y="2058416"/>
            <a:ext cx="8802687" cy="0"/>
          </a:xfrm>
          <a:prstGeom prst="straightConnector1">
            <a:avLst/>
          </a:prstGeom>
          <a:noFill/>
          <a:ln w="12700" algn="ctr">
            <a:solidFill>
              <a:srgbClr val="00B05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59" name="Text Box 74"/>
          <p:cNvSpPr txBox="1">
            <a:spLocks noChangeArrowheads="1"/>
          </p:cNvSpPr>
          <p:nvPr/>
        </p:nvSpPr>
        <p:spPr bwMode="auto">
          <a:xfrm>
            <a:off x="1130185" y="1816372"/>
            <a:ext cx="512763" cy="241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dirty="0">
                <a:ln>
                  <a:noFill/>
                </a:ln>
                <a:solidFill>
                  <a:srgbClr val="00B050"/>
                </a:solidFill>
                <a:effectLst/>
                <a:uLnTx/>
                <a:uFillTx/>
                <a:latin typeface="Calibri" panose="020F0502020204030204" pitchFamily="34" charset="0"/>
              </a:rPr>
              <a:t>Target</a:t>
            </a:r>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cxnSp>
        <p:nvCxnSpPr>
          <p:cNvPr id="1099" name="AutoShape 75"/>
          <p:cNvCxnSpPr>
            <a:cxnSpLocks noChangeShapeType="1"/>
          </p:cNvCxnSpPr>
          <p:nvPr/>
        </p:nvCxnSpPr>
        <p:spPr bwMode="auto">
          <a:xfrm>
            <a:off x="1149236" y="5079828"/>
            <a:ext cx="8802687"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4" name="AutoShape 75"/>
          <p:cNvCxnSpPr>
            <a:cxnSpLocks noChangeShapeType="1"/>
          </p:cNvCxnSpPr>
          <p:nvPr/>
        </p:nvCxnSpPr>
        <p:spPr bwMode="auto">
          <a:xfrm>
            <a:off x="1154834" y="5710622"/>
            <a:ext cx="8802687"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5" name="AutoShape 71"/>
          <p:cNvCxnSpPr>
            <a:cxnSpLocks noChangeShapeType="1"/>
          </p:cNvCxnSpPr>
          <p:nvPr/>
        </p:nvCxnSpPr>
        <p:spPr bwMode="auto">
          <a:xfrm>
            <a:off x="1149236" y="2062292"/>
            <a:ext cx="8801100"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TextBox 9"/>
          <p:cNvSpPr txBox="1"/>
          <p:nvPr/>
        </p:nvSpPr>
        <p:spPr>
          <a:xfrm>
            <a:off x="0" y="14837"/>
            <a:ext cx="121920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Arial Black" panose="020B0A04020102020204" pitchFamily="34" charset="0"/>
              </a:rPr>
              <a:t>In-Care Viral Suppression, Priority Populations,2017 </a:t>
            </a:r>
          </a:p>
        </p:txBody>
      </p:sp>
      <p:cxnSp>
        <p:nvCxnSpPr>
          <p:cNvPr id="102" name="AutoShape 71"/>
          <p:cNvCxnSpPr>
            <a:cxnSpLocks noChangeShapeType="1"/>
          </p:cNvCxnSpPr>
          <p:nvPr/>
        </p:nvCxnSpPr>
        <p:spPr bwMode="auto">
          <a:xfrm>
            <a:off x="1156421" y="1457543"/>
            <a:ext cx="8801100"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 name="AutoShape 71"/>
          <p:cNvCxnSpPr>
            <a:cxnSpLocks noChangeShapeType="1"/>
          </p:cNvCxnSpPr>
          <p:nvPr/>
        </p:nvCxnSpPr>
        <p:spPr bwMode="auto">
          <a:xfrm>
            <a:off x="1121605" y="861567"/>
            <a:ext cx="8801100" cy="0"/>
          </a:xfrm>
          <a:prstGeom prst="straightConnector1">
            <a:avLst/>
          </a:prstGeom>
          <a:noFill/>
          <a:ln w="3175"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27" name="Group 108"/>
          <p:cNvGrpSpPr>
            <a:grpSpLocks/>
          </p:cNvGrpSpPr>
          <p:nvPr/>
        </p:nvGrpSpPr>
        <p:grpSpPr bwMode="auto">
          <a:xfrm>
            <a:off x="10343435" y="2413098"/>
            <a:ext cx="1211909" cy="269875"/>
            <a:chOff x="108098968" y="107150611"/>
            <a:chExt cx="1211250" cy="269084"/>
          </a:xfrm>
        </p:grpSpPr>
        <p:sp>
          <p:nvSpPr>
            <p:cNvPr id="28" name="Oval 109"/>
            <p:cNvSpPr>
              <a:spLocks noChangeArrowheads="1"/>
            </p:cNvSpPr>
            <p:nvPr/>
          </p:nvSpPr>
          <p:spPr bwMode="auto">
            <a:xfrm>
              <a:off x="108098968" y="107157546"/>
              <a:ext cx="237772" cy="249281"/>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Text Box 110"/>
            <p:cNvSpPr txBox="1">
              <a:spLocks noChangeArrowheads="1"/>
            </p:cNvSpPr>
            <p:nvPr/>
          </p:nvSpPr>
          <p:spPr bwMode="auto">
            <a:xfrm>
              <a:off x="108329583" y="107150611"/>
              <a:ext cx="980635" cy="269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rPr>
                <a:t>Black MSM</a:t>
              </a:r>
              <a:endParaRPr kumimoji="0" lang="en-US" altLang="en-US" sz="3200" b="0" i="0" u="none" strike="noStrike" kern="0" cap="none" spc="0" normalizeH="0" baseline="0" noProof="0" dirty="0">
                <a:ln>
                  <a:noFill/>
                </a:ln>
                <a:solidFill>
                  <a:schemeClr val="tx1"/>
                </a:solidFill>
                <a:effectLst/>
                <a:uLnTx/>
                <a:uFillTx/>
                <a:latin typeface="Arial" panose="020B0604020202020204" pitchFamily="34" charset="0"/>
              </a:endParaRPr>
            </a:p>
          </p:txBody>
        </p:sp>
      </p:grpSp>
      <p:grpSp>
        <p:nvGrpSpPr>
          <p:cNvPr id="30" name="Group 111"/>
          <p:cNvGrpSpPr>
            <a:grpSpLocks/>
          </p:cNvGrpSpPr>
          <p:nvPr/>
        </p:nvGrpSpPr>
        <p:grpSpPr bwMode="auto">
          <a:xfrm>
            <a:off x="10343368" y="859421"/>
            <a:ext cx="1211976" cy="269875"/>
            <a:chOff x="108026936" y="107286251"/>
            <a:chExt cx="1211652" cy="269084"/>
          </a:xfrm>
        </p:grpSpPr>
        <p:sp>
          <p:nvSpPr>
            <p:cNvPr id="31" name="Oval 112"/>
            <p:cNvSpPr>
              <a:spLocks noChangeArrowheads="1"/>
            </p:cNvSpPr>
            <p:nvPr/>
          </p:nvSpPr>
          <p:spPr bwMode="auto">
            <a:xfrm>
              <a:off x="108026936" y="107306054"/>
              <a:ext cx="237772" cy="249281"/>
            </a:xfrm>
            <a:prstGeom prst="ellipse">
              <a:avLst/>
            </a:prstGeom>
            <a:solidFill>
              <a:schemeClr val="accent5">
                <a:lumMod val="75000"/>
              </a:scheme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 Box 113"/>
            <p:cNvSpPr txBox="1">
              <a:spLocks noChangeArrowheads="1"/>
            </p:cNvSpPr>
            <p:nvPr/>
          </p:nvSpPr>
          <p:spPr bwMode="auto">
            <a:xfrm>
              <a:off x="108264708" y="107286251"/>
              <a:ext cx="973880" cy="269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rPr>
                <a:t>Latino MSM</a:t>
              </a:r>
              <a:endParaRPr kumimoji="0" lang="en-US" altLang="en-US" sz="3200" b="0" i="0" u="none" strike="noStrike" kern="0" cap="none" spc="0" normalizeH="0" baseline="0" noProof="0" dirty="0">
                <a:ln>
                  <a:noFill/>
                </a:ln>
                <a:solidFill>
                  <a:schemeClr val="tx1"/>
                </a:solidFill>
                <a:effectLst/>
                <a:uLnTx/>
                <a:uFillTx/>
                <a:latin typeface="Arial" panose="020B0604020202020204" pitchFamily="34" charset="0"/>
              </a:endParaRPr>
            </a:p>
          </p:txBody>
        </p:sp>
      </p:grpSp>
      <p:grpSp>
        <p:nvGrpSpPr>
          <p:cNvPr id="33" name="Group 114"/>
          <p:cNvGrpSpPr>
            <a:grpSpLocks/>
          </p:cNvGrpSpPr>
          <p:nvPr/>
        </p:nvGrpSpPr>
        <p:grpSpPr bwMode="auto">
          <a:xfrm>
            <a:off x="10331715" y="1620010"/>
            <a:ext cx="1196196" cy="269875"/>
            <a:chOff x="109192545" y="107266009"/>
            <a:chExt cx="1195877" cy="269523"/>
          </a:xfrm>
        </p:grpSpPr>
        <p:sp>
          <p:nvSpPr>
            <p:cNvPr id="34" name="Oval 115"/>
            <p:cNvSpPr>
              <a:spLocks noChangeArrowheads="1"/>
            </p:cNvSpPr>
            <p:nvPr/>
          </p:nvSpPr>
          <p:spPr bwMode="auto">
            <a:xfrm>
              <a:off x="109192545" y="107286251"/>
              <a:ext cx="237772" cy="249281"/>
            </a:xfrm>
            <a:prstGeom prst="ellipse">
              <a:avLst/>
            </a:prstGeom>
            <a:solidFill>
              <a:srgbClr val="9DC3E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Text Box 116"/>
            <p:cNvSpPr txBox="1">
              <a:spLocks noChangeArrowheads="1"/>
            </p:cNvSpPr>
            <p:nvPr/>
          </p:nvSpPr>
          <p:spPr bwMode="auto">
            <a:xfrm>
              <a:off x="109430317" y="107266009"/>
              <a:ext cx="958105" cy="269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rPr>
                <a:t>White MSM</a:t>
              </a:r>
              <a:endParaRPr kumimoji="0" lang="en-US" altLang="en-US" sz="3200" b="0" i="0" u="none" strike="noStrike" kern="0" cap="none" spc="0" normalizeH="0" baseline="0" noProof="0" dirty="0">
                <a:ln>
                  <a:noFill/>
                </a:ln>
                <a:solidFill>
                  <a:schemeClr val="tx1"/>
                </a:solidFill>
                <a:effectLst/>
                <a:uLnTx/>
                <a:uFillTx/>
                <a:latin typeface="Arial" panose="020B0604020202020204" pitchFamily="34" charset="0"/>
              </a:endParaRPr>
            </a:p>
          </p:txBody>
        </p:sp>
      </p:grpSp>
      <p:grpSp>
        <p:nvGrpSpPr>
          <p:cNvPr id="36" name="Group 117"/>
          <p:cNvGrpSpPr>
            <a:grpSpLocks/>
          </p:cNvGrpSpPr>
          <p:nvPr/>
        </p:nvGrpSpPr>
        <p:grpSpPr bwMode="auto">
          <a:xfrm>
            <a:off x="10336235" y="3186799"/>
            <a:ext cx="1417610" cy="269875"/>
            <a:chOff x="110368088" y="107266009"/>
            <a:chExt cx="1417502" cy="269523"/>
          </a:xfrm>
        </p:grpSpPr>
        <p:sp>
          <p:nvSpPr>
            <p:cNvPr id="37" name="Oval 118"/>
            <p:cNvSpPr>
              <a:spLocks noChangeArrowheads="1"/>
            </p:cNvSpPr>
            <p:nvPr/>
          </p:nvSpPr>
          <p:spPr bwMode="auto">
            <a:xfrm>
              <a:off x="110368088" y="107286251"/>
              <a:ext cx="237772" cy="249281"/>
            </a:xfrm>
            <a:prstGeom prst="ellipse">
              <a:avLst/>
            </a:prstGeom>
            <a:solidFill>
              <a:srgbClr val="C84DE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Text Box 119"/>
            <p:cNvSpPr txBox="1">
              <a:spLocks noChangeArrowheads="1"/>
            </p:cNvSpPr>
            <p:nvPr/>
          </p:nvSpPr>
          <p:spPr bwMode="auto">
            <a:xfrm>
              <a:off x="110605860" y="107266009"/>
              <a:ext cx="1179730" cy="2690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rPr>
                <a:t>Black Women</a:t>
              </a:r>
              <a:endParaRPr kumimoji="0" lang="en-US" altLang="en-US" sz="3200" b="0" i="0" u="none" strike="noStrike" kern="0" cap="none" spc="0" normalizeH="0" baseline="0" noProof="0" dirty="0">
                <a:ln>
                  <a:noFill/>
                </a:ln>
                <a:solidFill>
                  <a:schemeClr val="tx1"/>
                </a:solidFill>
                <a:effectLst/>
                <a:uLnTx/>
                <a:uFillTx/>
                <a:latin typeface="Arial" panose="020B0604020202020204" pitchFamily="34" charset="0"/>
              </a:endParaRPr>
            </a:p>
          </p:txBody>
        </p:sp>
      </p:grpSp>
      <p:cxnSp>
        <p:nvCxnSpPr>
          <p:cNvPr id="49" name="AutoShape 100"/>
          <p:cNvCxnSpPr>
            <a:cxnSpLocks noChangeShapeType="1"/>
          </p:cNvCxnSpPr>
          <p:nvPr/>
        </p:nvCxnSpPr>
        <p:spPr bwMode="auto">
          <a:xfrm flipH="1" flipV="1">
            <a:off x="7491468" y="1566802"/>
            <a:ext cx="7094" cy="631896"/>
          </a:xfrm>
          <a:prstGeom prst="straightConnector1">
            <a:avLst/>
          </a:prstGeom>
          <a:noFill/>
          <a:ln w="3810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0" name="AutoShape 100"/>
          <p:cNvCxnSpPr>
            <a:cxnSpLocks noChangeShapeType="1"/>
            <a:endCxn id="78" idx="4"/>
          </p:cNvCxnSpPr>
          <p:nvPr/>
        </p:nvCxnSpPr>
        <p:spPr bwMode="auto">
          <a:xfrm flipH="1" flipV="1">
            <a:off x="3708180" y="1882750"/>
            <a:ext cx="7593" cy="1980137"/>
          </a:xfrm>
          <a:prstGeom prst="straightConnector1">
            <a:avLst/>
          </a:prstGeom>
          <a:noFill/>
          <a:ln w="3810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1" name="AutoShape 100"/>
          <p:cNvCxnSpPr>
            <a:cxnSpLocks noChangeShapeType="1"/>
            <a:endCxn id="130" idx="0"/>
          </p:cNvCxnSpPr>
          <p:nvPr/>
        </p:nvCxnSpPr>
        <p:spPr bwMode="auto">
          <a:xfrm flipH="1" flipV="1">
            <a:off x="5542550" y="874557"/>
            <a:ext cx="24328" cy="3425153"/>
          </a:xfrm>
          <a:prstGeom prst="straightConnector1">
            <a:avLst/>
          </a:prstGeom>
          <a:noFill/>
          <a:ln w="3810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2" name="AutoShape 100"/>
          <p:cNvCxnSpPr>
            <a:cxnSpLocks noChangeShapeType="1"/>
            <a:stCxn id="131" idx="3"/>
          </p:cNvCxnSpPr>
          <p:nvPr/>
        </p:nvCxnSpPr>
        <p:spPr bwMode="auto">
          <a:xfrm flipV="1">
            <a:off x="2040548" y="1915976"/>
            <a:ext cx="7570" cy="2343527"/>
          </a:xfrm>
          <a:prstGeom prst="straightConnector1">
            <a:avLst/>
          </a:prstGeom>
          <a:noFill/>
          <a:ln w="3810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6" name="Oval 115"/>
          <p:cNvSpPr>
            <a:spLocks noChangeArrowheads="1"/>
          </p:cNvSpPr>
          <p:nvPr/>
        </p:nvSpPr>
        <p:spPr bwMode="auto">
          <a:xfrm>
            <a:off x="7393090" y="1442570"/>
            <a:ext cx="237835" cy="249607"/>
          </a:xfrm>
          <a:prstGeom prst="ellipse">
            <a:avLst/>
          </a:prstGeom>
          <a:solidFill>
            <a:srgbClr val="9DC3E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Oval 109"/>
          <p:cNvSpPr>
            <a:spLocks noChangeArrowheads="1"/>
          </p:cNvSpPr>
          <p:nvPr/>
        </p:nvSpPr>
        <p:spPr bwMode="auto">
          <a:xfrm>
            <a:off x="7387151" y="2055437"/>
            <a:ext cx="237901" cy="25001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Oval 112"/>
          <p:cNvSpPr>
            <a:spLocks noChangeArrowheads="1"/>
          </p:cNvSpPr>
          <p:nvPr/>
        </p:nvSpPr>
        <p:spPr bwMode="auto">
          <a:xfrm>
            <a:off x="7279233" y="1565162"/>
            <a:ext cx="237836" cy="250014"/>
          </a:xfrm>
          <a:prstGeom prst="ellipse">
            <a:avLst/>
          </a:prstGeom>
          <a:solidFill>
            <a:schemeClr val="accent5">
              <a:lumMod val="75000"/>
            </a:scheme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Oval 109"/>
          <p:cNvSpPr>
            <a:spLocks noChangeArrowheads="1"/>
          </p:cNvSpPr>
          <p:nvPr/>
        </p:nvSpPr>
        <p:spPr bwMode="auto">
          <a:xfrm>
            <a:off x="5415377" y="2802204"/>
            <a:ext cx="237901" cy="25001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Oval 112"/>
          <p:cNvSpPr>
            <a:spLocks noChangeArrowheads="1"/>
          </p:cNvSpPr>
          <p:nvPr/>
        </p:nvSpPr>
        <p:spPr bwMode="auto">
          <a:xfrm>
            <a:off x="5422406" y="2033802"/>
            <a:ext cx="237836" cy="250014"/>
          </a:xfrm>
          <a:prstGeom prst="ellipse">
            <a:avLst/>
          </a:prstGeom>
          <a:solidFill>
            <a:schemeClr val="accent5">
              <a:lumMod val="75000"/>
            </a:scheme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Oval 115"/>
          <p:cNvSpPr>
            <a:spLocks noChangeArrowheads="1"/>
          </p:cNvSpPr>
          <p:nvPr/>
        </p:nvSpPr>
        <p:spPr bwMode="auto">
          <a:xfrm>
            <a:off x="5436034" y="1931135"/>
            <a:ext cx="237835" cy="249607"/>
          </a:xfrm>
          <a:prstGeom prst="ellipse">
            <a:avLst/>
          </a:prstGeom>
          <a:solidFill>
            <a:srgbClr val="9DC3E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Oval 115"/>
          <p:cNvSpPr>
            <a:spLocks noChangeArrowheads="1"/>
          </p:cNvSpPr>
          <p:nvPr/>
        </p:nvSpPr>
        <p:spPr bwMode="auto">
          <a:xfrm>
            <a:off x="3589262" y="1633143"/>
            <a:ext cx="237835" cy="249607"/>
          </a:xfrm>
          <a:prstGeom prst="ellipse">
            <a:avLst/>
          </a:prstGeom>
          <a:solidFill>
            <a:srgbClr val="9DC3E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Oval 118"/>
          <p:cNvSpPr>
            <a:spLocks noChangeArrowheads="1"/>
          </p:cNvSpPr>
          <p:nvPr/>
        </p:nvSpPr>
        <p:spPr bwMode="auto">
          <a:xfrm>
            <a:off x="3477038" y="2678884"/>
            <a:ext cx="237790" cy="249607"/>
          </a:xfrm>
          <a:prstGeom prst="ellipse">
            <a:avLst/>
          </a:prstGeom>
          <a:solidFill>
            <a:srgbClr val="C84DE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Oval 109"/>
          <p:cNvSpPr>
            <a:spLocks noChangeArrowheads="1"/>
          </p:cNvSpPr>
          <p:nvPr/>
        </p:nvSpPr>
        <p:spPr bwMode="auto">
          <a:xfrm>
            <a:off x="3711369" y="2689347"/>
            <a:ext cx="237901" cy="25001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Oval 115"/>
          <p:cNvSpPr>
            <a:spLocks noChangeArrowheads="1"/>
          </p:cNvSpPr>
          <p:nvPr/>
        </p:nvSpPr>
        <p:spPr bwMode="auto">
          <a:xfrm>
            <a:off x="1928462" y="1813901"/>
            <a:ext cx="237835" cy="249607"/>
          </a:xfrm>
          <a:prstGeom prst="ellipse">
            <a:avLst/>
          </a:prstGeom>
          <a:solidFill>
            <a:srgbClr val="9DC3E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Oval 112"/>
          <p:cNvSpPr>
            <a:spLocks noChangeArrowheads="1"/>
          </p:cNvSpPr>
          <p:nvPr/>
        </p:nvSpPr>
        <p:spPr bwMode="auto">
          <a:xfrm>
            <a:off x="1922471" y="2260797"/>
            <a:ext cx="237836" cy="250014"/>
          </a:xfrm>
          <a:prstGeom prst="ellipse">
            <a:avLst/>
          </a:prstGeom>
          <a:solidFill>
            <a:schemeClr val="accent5">
              <a:lumMod val="75000"/>
            </a:scheme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Oval 109"/>
          <p:cNvSpPr>
            <a:spLocks noChangeArrowheads="1"/>
          </p:cNvSpPr>
          <p:nvPr/>
        </p:nvSpPr>
        <p:spPr bwMode="auto">
          <a:xfrm>
            <a:off x="2054441" y="3076042"/>
            <a:ext cx="237901" cy="25001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Oval 118"/>
          <p:cNvSpPr>
            <a:spLocks noChangeArrowheads="1"/>
          </p:cNvSpPr>
          <p:nvPr/>
        </p:nvSpPr>
        <p:spPr bwMode="auto">
          <a:xfrm>
            <a:off x="1797638" y="3072130"/>
            <a:ext cx="237790" cy="249607"/>
          </a:xfrm>
          <a:prstGeom prst="ellipse">
            <a:avLst/>
          </a:prstGeom>
          <a:solidFill>
            <a:srgbClr val="C84DE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Oval 112"/>
          <p:cNvSpPr>
            <a:spLocks noChangeArrowheads="1"/>
          </p:cNvSpPr>
          <p:nvPr/>
        </p:nvSpPr>
        <p:spPr bwMode="auto">
          <a:xfrm>
            <a:off x="3589261" y="1948654"/>
            <a:ext cx="237836" cy="250014"/>
          </a:xfrm>
          <a:prstGeom prst="ellipse">
            <a:avLst/>
          </a:prstGeom>
          <a:solidFill>
            <a:schemeClr val="accent5">
              <a:lumMod val="75000"/>
            </a:scheme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118"/>
          <p:cNvSpPr>
            <a:spLocks noChangeArrowheads="1"/>
          </p:cNvSpPr>
          <p:nvPr/>
        </p:nvSpPr>
        <p:spPr bwMode="auto">
          <a:xfrm>
            <a:off x="7389407" y="1941268"/>
            <a:ext cx="237790" cy="249607"/>
          </a:xfrm>
          <a:prstGeom prst="ellipse">
            <a:avLst/>
          </a:prstGeom>
          <a:solidFill>
            <a:srgbClr val="C84DE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Oval 118"/>
          <p:cNvSpPr>
            <a:spLocks noChangeArrowheads="1"/>
          </p:cNvSpPr>
          <p:nvPr/>
        </p:nvSpPr>
        <p:spPr bwMode="auto">
          <a:xfrm>
            <a:off x="5425983" y="3062927"/>
            <a:ext cx="237790" cy="249607"/>
          </a:xfrm>
          <a:prstGeom prst="ellipse">
            <a:avLst/>
          </a:prstGeom>
          <a:solidFill>
            <a:srgbClr val="C84DE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TextBox 84"/>
          <p:cNvSpPr txBox="1"/>
          <p:nvPr/>
        </p:nvSpPr>
        <p:spPr>
          <a:xfrm>
            <a:off x="1452813" y="6368292"/>
            <a:ext cx="146042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Houston</a:t>
            </a:r>
          </a:p>
        </p:txBody>
      </p:sp>
      <p:sp>
        <p:nvSpPr>
          <p:cNvPr id="89" name="TextBox 88"/>
          <p:cNvSpPr txBox="1"/>
          <p:nvPr/>
        </p:nvSpPr>
        <p:spPr>
          <a:xfrm>
            <a:off x="3267970" y="6380761"/>
            <a:ext cx="111825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Dallas</a:t>
            </a:r>
          </a:p>
        </p:txBody>
      </p:sp>
      <p:sp>
        <p:nvSpPr>
          <p:cNvPr id="90" name="TextBox 89"/>
          <p:cNvSpPr txBox="1"/>
          <p:nvPr/>
        </p:nvSpPr>
        <p:spPr>
          <a:xfrm>
            <a:off x="4734677" y="6332959"/>
            <a:ext cx="181515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San Antonio</a:t>
            </a:r>
          </a:p>
        </p:txBody>
      </p:sp>
      <p:sp>
        <p:nvSpPr>
          <p:cNvPr id="91" name="TextBox 90"/>
          <p:cNvSpPr txBox="1"/>
          <p:nvPr/>
        </p:nvSpPr>
        <p:spPr>
          <a:xfrm>
            <a:off x="7025119" y="6368292"/>
            <a:ext cx="109424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Austin</a:t>
            </a:r>
          </a:p>
        </p:txBody>
      </p:sp>
      <p:sp>
        <p:nvSpPr>
          <p:cNvPr id="92" name="TextBox 91"/>
          <p:cNvSpPr txBox="1"/>
          <p:nvPr/>
        </p:nvSpPr>
        <p:spPr>
          <a:xfrm>
            <a:off x="8598920" y="6380761"/>
            <a:ext cx="152275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Ft. Worth</a:t>
            </a:r>
          </a:p>
        </p:txBody>
      </p:sp>
      <p:cxnSp>
        <p:nvCxnSpPr>
          <p:cNvPr id="101" name="AutoShape 100"/>
          <p:cNvCxnSpPr>
            <a:cxnSpLocks noChangeShapeType="1"/>
            <a:stCxn id="105" idx="4"/>
          </p:cNvCxnSpPr>
          <p:nvPr/>
        </p:nvCxnSpPr>
        <p:spPr bwMode="auto">
          <a:xfrm flipH="1" flipV="1">
            <a:off x="9293499" y="862407"/>
            <a:ext cx="12194" cy="1924677"/>
          </a:xfrm>
          <a:prstGeom prst="straightConnector1">
            <a:avLst/>
          </a:prstGeom>
          <a:noFill/>
          <a:ln w="38100" cap="rnd"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4" name="Oval 115"/>
          <p:cNvSpPr>
            <a:spLocks noChangeArrowheads="1"/>
          </p:cNvSpPr>
          <p:nvPr/>
        </p:nvSpPr>
        <p:spPr bwMode="auto">
          <a:xfrm>
            <a:off x="9105139" y="1461965"/>
            <a:ext cx="237835" cy="249607"/>
          </a:xfrm>
          <a:prstGeom prst="ellipse">
            <a:avLst/>
          </a:prstGeom>
          <a:solidFill>
            <a:srgbClr val="9DC3E6"/>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Oval 112"/>
          <p:cNvSpPr>
            <a:spLocks noChangeArrowheads="1"/>
          </p:cNvSpPr>
          <p:nvPr/>
        </p:nvSpPr>
        <p:spPr bwMode="auto">
          <a:xfrm>
            <a:off x="9193180" y="1724722"/>
            <a:ext cx="237836" cy="250014"/>
          </a:xfrm>
          <a:prstGeom prst="ellipse">
            <a:avLst/>
          </a:prstGeom>
          <a:solidFill>
            <a:schemeClr val="accent5">
              <a:lumMod val="75000"/>
            </a:scheme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Oval 118"/>
          <p:cNvSpPr>
            <a:spLocks noChangeArrowheads="1"/>
          </p:cNvSpPr>
          <p:nvPr/>
        </p:nvSpPr>
        <p:spPr bwMode="auto">
          <a:xfrm>
            <a:off x="9180680" y="2266923"/>
            <a:ext cx="237790" cy="249607"/>
          </a:xfrm>
          <a:prstGeom prst="ellipse">
            <a:avLst/>
          </a:prstGeom>
          <a:solidFill>
            <a:srgbClr val="C84DE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Oval 109"/>
          <p:cNvSpPr>
            <a:spLocks noChangeArrowheads="1"/>
          </p:cNvSpPr>
          <p:nvPr/>
        </p:nvSpPr>
        <p:spPr bwMode="auto">
          <a:xfrm>
            <a:off x="9186742" y="2537070"/>
            <a:ext cx="237901" cy="25001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Text Box 119"/>
          <p:cNvSpPr txBox="1">
            <a:spLocks noChangeArrowheads="1"/>
          </p:cNvSpPr>
          <p:nvPr/>
        </p:nvSpPr>
        <p:spPr bwMode="auto">
          <a:xfrm>
            <a:off x="10552457" y="3662570"/>
            <a:ext cx="1179820" cy="6614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rPr>
              <a:t>Latinx Transgender People</a:t>
            </a:r>
            <a:endParaRPr kumimoji="0" lang="en-US" altLang="en-US" sz="3200" b="0" i="0" u="none" strike="noStrike" kern="0" cap="none" spc="0" normalizeH="0" baseline="0" noProof="0" dirty="0">
              <a:ln>
                <a:noFill/>
              </a:ln>
              <a:solidFill>
                <a:schemeClr val="tx1"/>
              </a:solidFill>
              <a:effectLst/>
              <a:uLnTx/>
              <a:uFillTx/>
              <a:latin typeface="Arial" panose="020B0604020202020204" pitchFamily="34" charset="0"/>
            </a:endParaRPr>
          </a:p>
        </p:txBody>
      </p:sp>
      <p:grpSp>
        <p:nvGrpSpPr>
          <p:cNvPr id="76" name="Group 75"/>
          <p:cNvGrpSpPr/>
          <p:nvPr/>
        </p:nvGrpSpPr>
        <p:grpSpPr>
          <a:xfrm>
            <a:off x="10191554" y="4582260"/>
            <a:ext cx="365943" cy="479011"/>
            <a:chOff x="10254073" y="4772839"/>
            <a:chExt cx="365943" cy="479011"/>
          </a:xfrm>
        </p:grpSpPr>
        <p:sp>
          <p:nvSpPr>
            <p:cNvPr id="83" name="Donut 82"/>
            <p:cNvSpPr/>
            <p:nvPr/>
          </p:nvSpPr>
          <p:spPr>
            <a:xfrm>
              <a:off x="10315097" y="4871228"/>
              <a:ext cx="244411" cy="249607"/>
            </a:xfrm>
            <a:prstGeom prst="donut">
              <a:avLst>
                <a:gd name="adj" fmla="val 14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10" name="Plus 109"/>
            <p:cNvSpPr/>
            <p:nvPr/>
          </p:nvSpPr>
          <p:spPr>
            <a:xfrm>
              <a:off x="10368844" y="5086260"/>
              <a:ext cx="146642" cy="165590"/>
            </a:xfrm>
            <a:prstGeom prst="mathPlus">
              <a:avLst>
                <a:gd name="adj1" fmla="val 313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1" name="Straight Arrow Connector 110"/>
            <p:cNvCxnSpPr>
              <a:stCxn id="83" idx="7"/>
            </p:cNvCxnSpPr>
            <p:nvPr/>
          </p:nvCxnSpPr>
          <p:spPr>
            <a:xfrm flipV="1">
              <a:off x="10523715" y="4778894"/>
              <a:ext cx="96301" cy="1288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10254073" y="4772839"/>
              <a:ext cx="114772" cy="1349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10297877" y="4825070"/>
              <a:ext cx="90346" cy="827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0147750" y="3770428"/>
            <a:ext cx="365943" cy="479011"/>
            <a:chOff x="10254073" y="4772839"/>
            <a:chExt cx="365943" cy="479011"/>
          </a:xfrm>
        </p:grpSpPr>
        <p:sp>
          <p:nvSpPr>
            <p:cNvPr id="115" name="Donut 114"/>
            <p:cNvSpPr/>
            <p:nvPr/>
          </p:nvSpPr>
          <p:spPr>
            <a:xfrm>
              <a:off x="10315097" y="4871228"/>
              <a:ext cx="244411" cy="249607"/>
            </a:xfrm>
            <a:prstGeom prst="donut">
              <a:avLst>
                <a:gd name="adj" fmla="val 1403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16" name="Plus 115"/>
            <p:cNvSpPr/>
            <p:nvPr/>
          </p:nvSpPr>
          <p:spPr>
            <a:xfrm>
              <a:off x="10368844" y="5086260"/>
              <a:ext cx="146642" cy="165590"/>
            </a:xfrm>
            <a:prstGeom prst="mathPlus">
              <a:avLst>
                <a:gd name="adj1" fmla="val 3133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7" name="Straight Arrow Connector 116"/>
            <p:cNvCxnSpPr>
              <a:stCxn id="115" idx="7"/>
            </p:cNvCxnSpPr>
            <p:nvPr/>
          </p:nvCxnSpPr>
          <p:spPr>
            <a:xfrm flipV="1">
              <a:off x="10523715" y="4778894"/>
              <a:ext cx="96301" cy="1288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0254073" y="4772839"/>
              <a:ext cx="114772" cy="13494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10297877" y="4825070"/>
              <a:ext cx="90346" cy="827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6" name="Text Box 119"/>
          <p:cNvSpPr txBox="1">
            <a:spLocks noChangeArrowheads="1"/>
          </p:cNvSpPr>
          <p:nvPr/>
        </p:nvSpPr>
        <p:spPr bwMode="auto">
          <a:xfrm>
            <a:off x="10664454" y="4471343"/>
            <a:ext cx="1179820" cy="6614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rPr>
              <a:t>Black Transgender People</a:t>
            </a:r>
            <a:endParaRPr kumimoji="0" lang="en-US" altLang="en-US" sz="3200" b="0" i="0" u="none" strike="noStrike" kern="0" cap="none" spc="0" normalizeH="0" baseline="0" noProof="0" dirty="0">
              <a:ln>
                <a:noFill/>
              </a:ln>
              <a:solidFill>
                <a:schemeClr val="tx1"/>
              </a:solidFill>
              <a:effectLst/>
              <a:uLnTx/>
              <a:uFillTx/>
              <a:latin typeface="Arial" panose="020B0604020202020204" pitchFamily="34" charset="0"/>
            </a:endParaRPr>
          </a:p>
        </p:txBody>
      </p:sp>
      <p:grpSp>
        <p:nvGrpSpPr>
          <p:cNvPr id="128" name="Group 127"/>
          <p:cNvGrpSpPr/>
          <p:nvPr/>
        </p:nvGrpSpPr>
        <p:grpSpPr>
          <a:xfrm>
            <a:off x="1852456" y="3924133"/>
            <a:ext cx="365943" cy="479011"/>
            <a:chOff x="10254073" y="4772839"/>
            <a:chExt cx="365943" cy="479011"/>
          </a:xfrm>
        </p:grpSpPr>
        <p:sp>
          <p:nvSpPr>
            <p:cNvPr id="129" name="Donut 128"/>
            <p:cNvSpPr/>
            <p:nvPr/>
          </p:nvSpPr>
          <p:spPr>
            <a:xfrm>
              <a:off x="10315097" y="4871228"/>
              <a:ext cx="244411" cy="249607"/>
            </a:xfrm>
            <a:prstGeom prst="donut">
              <a:avLst>
                <a:gd name="adj" fmla="val 1403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31" name="Plus 130"/>
            <p:cNvSpPr/>
            <p:nvPr/>
          </p:nvSpPr>
          <p:spPr>
            <a:xfrm>
              <a:off x="10368844" y="5086260"/>
              <a:ext cx="146642" cy="165590"/>
            </a:xfrm>
            <a:prstGeom prst="mathPlus">
              <a:avLst>
                <a:gd name="adj1" fmla="val 3133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32" name="Straight Arrow Connector 131"/>
            <p:cNvCxnSpPr>
              <a:stCxn id="129" idx="7"/>
            </p:cNvCxnSpPr>
            <p:nvPr/>
          </p:nvCxnSpPr>
          <p:spPr>
            <a:xfrm flipV="1">
              <a:off x="10523715" y="4778894"/>
              <a:ext cx="96301" cy="1288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0254073" y="4772839"/>
              <a:ext cx="114772" cy="13494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10297877" y="4825070"/>
              <a:ext cx="90346" cy="827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1852456" y="4123347"/>
            <a:ext cx="365943" cy="479011"/>
            <a:chOff x="10254073" y="4772839"/>
            <a:chExt cx="365943" cy="479011"/>
          </a:xfrm>
        </p:grpSpPr>
        <p:sp>
          <p:nvSpPr>
            <p:cNvPr id="136" name="Donut 135"/>
            <p:cNvSpPr/>
            <p:nvPr/>
          </p:nvSpPr>
          <p:spPr>
            <a:xfrm>
              <a:off x="10315097" y="4871228"/>
              <a:ext cx="244411" cy="249607"/>
            </a:xfrm>
            <a:prstGeom prst="donut">
              <a:avLst>
                <a:gd name="adj" fmla="val 14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37" name="Plus 136"/>
            <p:cNvSpPr/>
            <p:nvPr/>
          </p:nvSpPr>
          <p:spPr>
            <a:xfrm>
              <a:off x="10368844" y="5086260"/>
              <a:ext cx="146642" cy="165590"/>
            </a:xfrm>
            <a:prstGeom prst="mathPlus">
              <a:avLst>
                <a:gd name="adj1" fmla="val 313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38" name="Straight Arrow Connector 137"/>
            <p:cNvCxnSpPr>
              <a:stCxn id="136" idx="7"/>
            </p:cNvCxnSpPr>
            <p:nvPr/>
          </p:nvCxnSpPr>
          <p:spPr>
            <a:xfrm flipV="1">
              <a:off x="10523715" y="4778894"/>
              <a:ext cx="96301" cy="1288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10254073" y="4772839"/>
              <a:ext cx="114772" cy="1349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10297877" y="4825070"/>
              <a:ext cx="90346" cy="827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3534534" y="2977943"/>
            <a:ext cx="365943" cy="479011"/>
            <a:chOff x="10254073" y="4772839"/>
            <a:chExt cx="365943" cy="479011"/>
          </a:xfrm>
        </p:grpSpPr>
        <p:sp>
          <p:nvSpPr>
            <p:cNvPr id="142" name="Donut 141"/>
            <p:cNvSpPr/>
            <p:nvPr/>
          </p:nvSpPr>
          <p:spPr>
            <a:xfrm>
              <a:off x="10315097" y="4871228"/>
              <a:ext cx="244411" cy="249607"/>
            </a:xfrm>
            <a:prstGeom prst="donut">
              <a:avLst>
                <a:gd name="adj" fmla="val 1403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43" name="Plus 142"/>
            <p:cNvSpPr/>
            <p:nvPr/>
          </p:nvSpPr>
          <p:spPr>
            <a:xfrm>
              <a:off x="10368844" y="5086260"/>
              <a:ext cx="146642" cy="165590"/>
            </a:xfrm>
            <a:prstGeom prst="mathPlus">
              <a:avLst>
                <a:gd name="adj1" fmla="val 3133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44" name="Straight Arrow Connector 143"/>
            <p:cNvCxnSpPr>
              <a:stCxn id="142" idx="7"/>
            </p:cNvCxnSpPr>
            <p:nvPr/>
          </p:nvCxnSpPr>
          <p:spPr>
            <a:xfrm flipV="1">
              <a:off x="10523715" y="4778894"/>
              <a:ext cx="96301" cy="1288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flipV="1">
              <a:off x="10254073" y="4772839"/>
              <a:ext cx="114772" cy="13494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0297877" y="4825070"/>
              <a:ext cx="90346" cy="827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3530758" y="3664493"/>
            <a:ext cx="365943" cy="479011"/>
            <a:chOff x="10254073" y="4772839"/>
            <a:chExt cx="365943" cy="479011"/>
          </a:xfrm>
        </p:grpSpPr>
        <p:sp>
          <p:nvSpPr>
            <p:cNvPr id="148" name="Donut 147"/>
            <p:cNvSpPr/>
            <p:nvPr/>
          </p:nvSpPr>
          <p:spPr>
            <a:xfrm>
              <a:off x="10315097" y="4871228"/>
              <a:ext cx="244411" cy="249607"/>
            </a:xfrm>
            <a:prstGeom prst="donut">
              <a:avLst>
                <a:gd name="adj" fmla="val 14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49" name="Plus 148"/>
            <p:cNvSpPr/>
            <p:nvPr/>
          </p:nvSpPr>
          <p:spPr>
            <a:xfrm>
              <a:off x="10368844" y="5086260"/>
              <a:ext cx="146642" cy="165590"/>
            </a:xfrm>
            <a:prstGeom prst="mathPlus">
              <a:avLst>
                <a:gd name="adj1" fmla="val 313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0" name="Straight Arrow Connector 149"/>
            <p:cNvCxnSpPr>
              <a:stCxn id="148" idx="7"/>
            </p:cNvCxnSpPr>
            <p:nvPr/>
          </p:nvCxnSpPr>
          <p:spPr>
            <a:xfrm flipV="1">
              <a:off x="10523715" y="4778894"/>
              <a:ext cx="96301" cy="1288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flipV="1">
              <a:off x="10254073" y="4772839"/>
              <a:ext cx="114772" cy="1349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10297877" y="4825070"/>
              <a:ext cx="90346" cy="827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5383906" y="4093854"/>
            <a:ext cx="365943" cy="479011"/>
            <a:chOff x="10254073" y="4772839"/>
            <a:chExt cx="365943" cy="479011"/>
          </a:xfrm>
        </p:grpSpPr>
        <p:sp>
          <p:nvSpPr>
            <p:cNvPr id="154" name="Donut 153"/>
            <p:cNvSpPr/>
            <p:nvPr/>
          </p:nvSpPr>
          <p:spPr>
            <a:xfrm>
              <a:off x="10315097" y="4871228"/>
              <a:ext cx="244411" cy="249607"/>
            </a:xfrm>
            <a:prstGeom prst="donut">
              <a:avLst>
                <a:gd name="adj" fmla="val 1403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55" name="Plus 154"/>
            <p:cNvSpPr/>
            <p:nvPr/>
          </p:nvSpPr>
          <p:spPr>
            <a:xfrm>
              <a:off x="10368844" y="5086260"/>
              <a:ext cx="146642" cy="165590"/>
            </a:xfrm>
            <a:prstGeom prst="mathPlus">
              <a:avLst>
                <a:gd name="adj1" fmla="val 3133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6" name="Straight Arrow Connector 155"/>
            <p:cNvCxnSpPr>
              <a:stCxn id="154" idx="7"/>
            </p:cNvCxnSpPr>
            <p:nvPr/>
          </p:nvCxnSpPr>
          <p:spPr>
            <a:xfrm flipV="1">
              <a:off x="10523715" y="4778894"/>
              <a:ext cx="96301" cy="1288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10254073" y="4772839"/>
              <a:ext cx="114772" cy="13494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10297877" y="4825070"/>
              <a:ext cx="90346" cy="827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5345950" y="649304"/>
            <a:ext cx="365943" cy="479011"/>
            <a:chOff x="10254073" y="4772839"/>
            <a:chExt cx="365943" cy="479011"/>
          </a:xfrm>
        </p:grpSpPr>
        <p:sp>
          <p:nvSpPr>
            <p:cNvPr id="160" name="Donut 159"/>
            <p:cNvSpPr/>
            <p:nvPr/>
          </p:nvSpPr>
          <p:spPr>
            <a:xfrm>
              <a:off x="10315097" y="4871228"/>
              <a:ext cx="244411" cy="249607"/>
            </a:xfrm>
            <a:prstGeom prst="donut">
              <a:avLst>
                <a:gd name="adj" fmla="val 14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61" name="Plus 160"/>
            <p:cNvSpPr/>
            <p:nvPr/>
          </p:nvSpPr>
          <p:spPr>
            <a:xfrm>
              <a:off x="10368844" y="5086260"/>
              <a:ext cx="146642" cy="165590"/>
            </a:xfrm>
            <a:prstGeom prst="mathPlus">
              <a:avLst>
                <a:gd name="adj1" fmla="val 313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2" name="Straight Arrow Connector 161"/>
            <p:cNvCxnSpPr>
              <a:stCxn id="160" idx="7"/>
            </p:cNvCxnSpPr>
            <p:nvPr/>
          </p:nvCxnSpPr>
          <p:spPr>
            <a:xfrm flipV="1">
              <a:off x="10523715" y="4778894"/>
              <a:ext cx="96301" cy="1288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flipV="1">
              <a:off x="10254073" y="4772839"/>
              <a:ext cx="114772" cy="1349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10297877" y="4825070"/>
              <a:ext cx="90346" cy="827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308496" y="1032034"/>
            <a:ext cx="365943" cy="479011"/>
            <a:chOff x="10254073" y="4772839"/>
            <a:chExt cx="365943" cy="479011"/>
          </a:xfrm>
        </p:grpSpPr>
        <p:sp>
          <p:nvSpPr>
            <p:cNvPr id="166" name="Donut 165"/>
            <p:cNvSpPr/>
            <p:nvPr/>
          </p:nvSpPr>
          <p:spPr>
            <a:xfrm>
              <a:off x="10315097" y="4871228"/>
              <a:ext cx="244411" cy="249607"/>
            </a:xfrm>
            <a:prstGeom prst="donut">
              <a:avLst>
                <a:gd name="adj" fmla="val 1403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67" name="Plus 166"/>
            <p:cNvSpPr/>
            <p:nvPr/>
          </p:nvSpPr>
          <p:spPr>
            <a:xfrm>
              <a:off x="10368844" y="5086260"/>
              <a:ext cx="146642" cy="165590"/>
            </a:xfrm>
            <a:prstGeom prst="mathPlus">
              <a:avLst>
                <a:gd name="adj1" fmla="val 3133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68" name="Straight Arrow Connector 167"/>
            <p:cNvCxnSpPr>
              <a:stCxn id="166" idx="7"/>
            </p:cNvCxnSpPr>
            <p:nvPr/>
          </p:nvCxnSpPr>
          <p:spPr>
            <a:xfrm flipV="1">
              <a:off x="10523715" y="4778894"/>
              <a:ext cx="96301" cy="1288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flipV="1">
              <a:off x="10254073" y="4772839"/>
              <a:ext cx="114772" cy="13494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10297877" y="4825070"/>
              <a:ext cx="90346" cy="827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7454972" y="1469643"/>
            <a:ext cx="365943" cy="479011"/>
            <a:chOff x="10254073" y="4772839"/>
            <a:chExt cx="365943" cy="479011"/>
          </a:xfrm>
        </p:grpSpPr>
        <p:sp>
          <p:nvSpPr>
            <p:cNvPr id="172" name="Donut 171"/>
            <p:cNvSpPr/>
            <p:nvPr/>
          </p:nvSpPr>
          <p:spPr>
            <a:xfrm>
              <a:off x="10315097" y="4871228"/>
              <a:ext cx="244411" cy="249607"/>
            </a:xfrm>
            <a:prstGeom prst="donut">
              <a:avLst>
                <a:gd name="adj" fmla="val 14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73" name="Plus 172"/>
            <p:cNvSpPr/>
            <p:nvPr/>
          </p:nvSpPr>
          <p:spPr>
            <a:xfrm>
              <a:off x="10368844" y="5086260"/>
              <a:ext cx="146642" cy="165590"/>
            </a:xfrm>
            <a:prstGeom prst="mathPlus">
              <a:avLst>
                <a:gd name="adj1" fmla="val 313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74" name="Straight Arrow Connector 173"/>
            <p:cNvCxnSpPr>
              <a:stCxn id="172" idx="7"/>
            </p:cNvCxnSpPr>
            <p:nvPr/>
          </p:nvCxnSpPr>
          <p:spPr>
            <a:xfrm flipV="1">
              <a:off x="10523715" y="4778894"/>
              <a:ext cx="96301" cy="1288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H="1" flipV="1">
              <a:off x="10254073" y="4772839"/>
              <a:ext cx="114772" cy="1349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10297877" y="4825070"/>
              <a:ext cx="90346" cy="827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116603" y="664150"/>
            <a:ext cx="365943" cy="479011"/>
            <a:chOff x="10254073" y="4772839"/>
            <a:chExt cx="365943" cy="479011"/>
          </a:xfrm>
        </p:grpSpPr>
        <p:sp>
          <p:nvSpPr>
            <p:cNvPr id="178" name="Donut 177"/>
            <p:cNvSpPr/>
            <p:nvPr/>
          </p:nvSpPr>
          <p:spPr>
            <a:xfrm>
              <a:off x="10315097" y="4871228"/>
              <a:ext cx="244411" cy="249607"/>
            </a:xfrm>
            <a:prstGeom prst="donut">
              <a:avLst>
                <a:gd name="adj" fmla="val 1403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79" name="Plus 178"/>
            <p:cNvSpPr/>
            <p:nvPr/>
          </p:nvSpPr>
          <p:spPr>
            <a:xfrm>
              <a:off x="10368844" y="5086260"/>
              <a:ext cx="146642" cy="165590"/>
            </a:xfrm>
            <a:prstGeom prst="mathPlus">
              <a:avLst>
                <a:gd name="adj1" fmla="val 3133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80" name="Straight Arrow Connector 179"/>
            <p:cNvCxnSpPr>
              <a:stCxn id="178" idx="7"/>
            </p:cNvCxnSpPr>
            <p:nvPr/>
          </p:nvCxnSpPr>
          <p:spPr>
            <a:xfrm flipV="1">
              <a:off x="10523715" y="4778894"/>
              <a:ext cx="96301" cy="12888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flipV="1">
              <a:off x="10254073" y="4772839"/>
              <a:ext cx="114772" cy="134944"/>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10297877" y="4825070"/>
              <a:ext cx="90346" cy="827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9247998" y="1377742"/>
            <a:ext cx="365943" cy="479011"/>
            <a:chOff x="10254073" y="4772839"/>
            <a:chExt cx="365943" cy="479011"/>
          </a:xfrm>
        </p:grpSpPr>
        <p:sp>
          <p:nvSpPr>
            <p:cNvPr id="184" name="Donut 183"/>
            <p:cNvSpPr/>
            <p:nvPr/>
          </p:nvSpPr>
          <p:spPr>
            <a:xfrm>
              <a:off x="10315097" y="4871228"/>
              <a:ext cx="244411" cy="249607"/>
            </a:xfrm>
            <a:prstGeom prst="donut">
              <a:avLst>
                <a:gd name="adj" fmla="val 14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85" name="Plus 184"/>
            <p:cNvSpPr/>
            <p:nvPr/>
          </p:nvSpPr>
          <p:spPr>
            <a:xfrm>
              <a:off x="10368844" y="5086260"/>
              <a:ext cx="146642" cy="165590"/>
            </a:xfrm>
            <a:prstGeom prst="mathPlus">
              <a:avLst>
                <a:gd name="adj1" fmla="val 313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86" name="Straight Arrow Connector 185"/>
            <p:cNvCxnSpPr>
              <a:stCxn id="184" idx="7"/>
            </p:cNvCxnSpPr>
            <p:nvPr/>
          </p:nvCxnSpPr>
          <p:spPr>
            <a:xfrm flipV="1">
              <a:off x="10523715" y="4778894"/>
              <a:ext cx="96301" cy="1288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flipV="1">
              <a:off x="10254073" y="4772839"/>
              <a:ext cx="114772" cy="1349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10297877" y="4825070"/>
              <a:ext cx="90346" cy="827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14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0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8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8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67"/>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08"/>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6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28"/>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41"/>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53"/>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5"/>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77"/>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3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7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8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2" nodeType="clickEffect">
                                  <p:stCondLst>
                                    <p:cond delay="0"/>
                                  </p:stCondLst>
                                  <p:childTnLst>
                                    <p:set>
                                      <p:cBhvr>
                                        <p:cTn id="128" dur="1" fill="hold">
                                          <p:stCondLst>
                                            <p:cond delay="0"/>
                                          </p:stCondLst>
                                        </p:cTn>
                                        <p:tgtEl>
                                          <p:spTgt spid="86"/>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79"/>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6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53"/>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106"/>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84"/>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78"/>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69"/>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104"/>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87"/>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66"/>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57"/>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105"/>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88"/>
                                        </p:tgtEl>
                                        <p:attrNameLst>
                                          <p:attrName>style.visibility</p:attrName>
                                        </p:attrNameLst>
                                      </p:cBhvr>
                                      <p:to>
                                        <p:strVal val="visible"/>
                                      </p:to>
                                    </p:set>
                                  </p:childTnLst>
                                </p:cTn>
                              </p:par>
                              <p:par>
                                <p:cTn id="159" presetID="1" presetClass="entr" presetSubtype="0" fill="hold" grpId="2" nodeType="withEffect">
                                  <p:stCondLst>
                                    <p:cond delay="0"/>
                                  </p:stCondLst>
                                  <p:childTnLst>
                                    <p:set>
                                      <p:cBhvr>
                                        <p:cTn id="160" dur="1" fill="hold">
                                          <p:stCondLst>
                                            <p:cond delay="0"/>
                                          </p:stCondLst>
                                        </p:cTn>
                                        <p:tgtEl>
                                          <p:spTgt spid="80"/>
                                        </p:tgtEl>
                                        <p:attrNameLst>
                                          <p:attrName>style.visibility</p:attrName>
                                        </p:attrNameLst>
                                      </p:cBhvr>
                                      <p:to>
                                        <p:strVal val="visible"/>
                                      </p:to>
                                    </p:set>
                                  </p:childTnLst>
                                </p:cTn>
                              </p:par>
                              <p:par>
                                <p:cTn id="161" presetID="1" presetClass="entr" presetSubtype="0" fill="hold" grpId="2" nodeType="withEffect">
                                  <p:stCondLst>
                                    <p:cond delay="0"/>
                                  </p:stCondLst>
                                  <p:childTnLst>
                                    <p:set>
                                      <p:cBhvr>
                                        <p:cTn id="162" dur="1" fill="hold">
                                          <p:stCondLst>
                                            <p:cond delay="0"/>
                                          </p:stCondLst>
                                        </p:cTn>
                                        <p:tgtEl>
                                          <p:spTgt spid="67"/>
                                        </p:tgtEl>
                                        <p:attrNameLst>
                                          <p:attrName>style.visibility</p:attrName>
                                        </p:attrNameLst>
                                      </p:cBhvr>
                                      <p:to>
                                        <p:strVal val="visible"/>
                                      </p:to>
                                    </p:set>
                                  </p:childTnLst>
                                </p:cTn>
                              </p:par>
                              <p:par>
                                <p:cTn id="163" presetID="1" presetClass="entr" presetSubtype="0" fill="hold" grpId="2" nodeType="withEffect">
                                  <p:stCondLst>
                                    <p:cond delay="0"/>
                                  </p:stCondLst>
                                  <p:childTnLst>
                                    <p:set>
                                      <p:cBhvr>
                                        <p:cTn id="164" dur="1" fill="hold">
                                          <p:stCondLst>
                                            <p:cond delay="0"/>
                                          </p:stCondLst>
                                        </p:cTn>
                                        <p:tgtEl>
                                          <p:spTgt spid="58"/>
                                        </p:tgtEl>
                                        <p:attrNameLst>
                                          <p:attrName>style.visibility</p:attrName>
                                        </p:attrNameLst>
                                      </p:cBhvr>
                                      <p:to>
                                        <p:strVal val="visible"/>
                                      </p:to>
                                    </p:set>
                                  </p:childTnLst>
                                </p:cTn>
                              </p:par>
                              <p:par>
                                <p:cTn id="165" presetID="1" presetClass="entr" presetSubtype="0" fill="hold" grpId="2" nodeType="withEffect">
                                  <p:stCondLst>
                                    <p:cond delay="0"/>
                                  </p:stCondLst>
                                  <p:childTnLst>
                                    <p:set>
                                      <p:cBhvr>
                                        <p:cTn id="166" dur="1" fill="hold">
                                          <p:stCondLst>
                                            <p:cond delay="0"/>
                                          </p:stCondLst>
                                        </p:cTn>
                                        <p:tgtEl>
                                          <p:spTgt spid="108"/>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2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41"/>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53"/>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6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6" grpId="2" animBg="1"/>
      <p:bldP spid="57" grpId="0" animBg="1"/>
      <p:bldP spid="57" grpId="1" animBg="1"/>
      <p:bldP spid="57" grpId="2" animBg="1"/>
      <p:bldP spid="53" grpId="0" animBg="1"/>
      <p:bldP spid="53" grpId="1" animBg="1"/>
      <p:bldP spid="53" grpId="2" animBg="1"/>
      <p:bldP spid="66" grpId="0" animBg="1"/>
      <p:bldP spid="66" grpId="1" animBg="1"/>
      <p:bldP spid="66" grpId="2" animBg="1"/>
      <p:bldP spid="68" grpId="0" animBg="1"/>
      <p:bldP spid="68" grpId="1" animBg="1"/>
      <p:bldP spid="68" grpId="2" animBg="1"/>
      <p:bldP spid="69" grpId="0" animBg="1"/>
      <p:bldP spid="69" grpId="1" animBg="1"/>
      <p:bldP spid="69" grpId="2" animBg="1"/>
      <p:bldP spid="78" grpId="0" animBg="1"/>
      <p:bldP spid="78" grpId="1" animBg="1"/>
      <p:bldP spid="78" grpId="2" animBg="1"/>
      <p:bldP spid="80" grpId="0" animBg="1"/>
      <p:bldP spid="80" grpId="1" animBg="1"/>
      <p:bldP spid="80" grpId="2" animBg="1"/>
      <p:bldP spid="81" grpId="0" animBg="1"/>
      <p:bldP spid="81" grpId="1" animBg="1"/>
      <p:bldP spid="81" grpId="2" animBg="1"/>
      <p:bldP spid="84" grpId="0" animBg="1"/>
      <p:bldP spid="84" grpId="1" animBg="1"/>
      <p:bldP spid="84" grpId="2" animBg="1"/>
      <p:bldP spid="86" grpId="0" animBg="1"/>
      <p:bldP spid="86" grpId="1" animBg="1"/>
      <p:bldP spid="86" grpId="2" animBg="1"/>
      <p:bldP spid="87" grpId="0" animBg="1"/>
      <p:bldP spid="87" grpId="1" animBg="1"/>
      <p:bldP spid="87" grpId="2" animBg="1"/>
      <p:bldP spid="88" grpId="0" animBg="1"/>
      <p:bldP spid="88" grpId="1" animBg="1"/>
      <p:bldP spid="88" grpId="2" animBg="1"/>
      <p:bldP spid="79" grpId="0" animBg="1"/>
      <p:bldP spid="79" grpId="1" animBg="1"/>
      <p:bldP spid="79" grpId="2" animBg="1"/>
      <p:bldP spid="58" grpId="0" animBg="1"/>
      <p:bldP spid="58" grpId="1" animBg="1"/>
      <p:bldP spid="58" grpId="2" animBg="1"/>
      <p:bldP spid="67" grpId="0" animBg="1"/>
      <p:bldP spid="67" grpId="1" animBg="1"/>
      <p:bldP spid="67" grpId="2" animBg="1"/>
      <p:bldP spid="104" grpId="0" animBg="1"/>
      <p:bldP spid="104" grpId="1" animBg="1"/>
      <p:bldP spid="104" grpId="2" animBg="1"/>
      <p:bldP spid="106" grpId="0" animBg="1"/>
      <p:bldP spid="106" grpId="1" animBg="1"/>
      <p:bldP spid="106" grpId="2" animBg="1"/>
      <p:bldP spid="108" grpId="0" animBg="1"/>
      <p:bldP spid="108" grpId="1" animBg="1"/>
      <p:bldP spid="108" grpId="2" animBg="1"/>
      <p:bldP spid="105" grpId="0" animBg="1"/>
      <p:bldP spid="105" grpId="1" animBg="1"/>
      <p:bldP spid="105"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175" y="3607346"/>
            <a:ext cx="5770345" cy="30030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175" y="311908"/>
            <a:ext cx="5770345" cy="3045460"/>
          </a:xfrm>
          <a:prstGeom prst="rect">
            <a:avLst/>
          </a:prstGeom>
        </p:spPr>
      </p:pic>
    </p:spTree>
    <p:extLst>
      <p:ext uri="{BB962C8B-B14F-4D97-AF65-F5344CB8AC3E}">
        <p14:creationId xmlns:p14="http://schemas.microsoft.com/office/powerpoint/2010/main" val="325155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Data-use Practices for PC/PBs</a:t>
            </a:r>
          </a:p>
        </p:txBody>
      </p:sp>
    </p:spTree>
    <p:extLst>
      <p:ext uri="{BB962C8B-B14F-4D97-AF65-F5344CB8AC3E}">
        <p14:creationId xmlns:p14="http://schemas.microsoft.com/office/powerpoint/2010/main" val="132152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Practices to Facilitate Decision-Making</a:t>
            </a:r>
            <a:endParaRPr lang="en-US" dirty="0"/>
          </a:p>
        </p:txBody>
      </p:sp>
      <p:sp>
        <p:nvSpPr>
          <p:cNvPr id="3" name="Content Placeholder 2"/>
          <p:cNvSpPr>
            <a:spLocks noGrp="1"/>
          </p:cNvSpPr>
          <p:nvPr>
            <p:ph idx="1"/>
          </p:nvPr>
        </p:nvSpPr>
        <p:spPr/>
        <p:txBody>
          <a:bodyPr/>
          <a:lstStyle/>
          <a:p>
            <a:pPr marL="0" indent="0">
              <a:buNone/>
            </a:pPr>
            <a:r>
              <a:rPr lang="en-US" dirty="0" smtClean="0"/>
              <a:t>In decision making:</a:t>
            </a:r>
          </a:p>
          <a:p>
            <a:pPr>
              <a:spcBef>
                <a:spcPts val="1200"/>
              </a:spcBef>
            </a:pPr>
            <a:r>
              <a:rPr lang="en-US" sz="2800" dirty="0" smtClean="0"/>
              <a:t>Develop and consistently follow a process to weigh, summarize, compare, and use data to reach decisions</a:t>
            </a:r>
          </a:p>
          <a:p>
            <a:pPr>
              <a:spcBef>
                <a:spcPts val="1200"/>
              </a:spcBef>
            </a:pPr>
            <a:r>
              <a:rPr lang="en-US" sz="2800" dirty="0" smtClean="0"/>
              <a:t>Give organized opportunities for individual and research-based data to be presented before decision making</a:t>
            </a:r>
          </a:p>
          <a:p>
            <a:pPr>
              <a:spcBef>
                <a:spcPts val="1200"/>
              </a:spcBef>
            </a:pPr>
            <a:r>
              <a:rPr lang="en-US" sz="2800" dirty="0" smtClean="0"/>
              <a:t>Have a policy and process to manage conflict of interest </a:t>
            </a:r>
          </a:p>
          <a:p>
            <a:pPr>
              <a:spcBef>
                <a:spcPts val="1200"/>
              </a:spcBef>
            </a:pPr>
            <a:r>
              <a:rPr lang="en-US" sz="2800" dirty="0" smtClean="0"/>
              <a:t>Empower all members to use data and help uphold a commitment to data-based decision making</a:t>
            </a:r>
          </a:p>
          <a:p>
            <a:endParaRPr lang="en-US" dirty="0"/>
          </a:p>
        </p:txBody>
      </p:sp>
    </p:spTree>
    <p:extLst>
      <p:ext uri="{BB962C8B-B14F-4D97-AF65-F5344CB8AC3E}">
        <p14:creationId xmlns:p14="http://schemas.microsoft.com/office/powerpoint/2010/main" val="104856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Data-Use Practices for PC/PB Members and Committee Members</a:t>
            </a:r>
            <a:endParaRPr lang="en-US" dirty="0"/>
          </a:p>
        </p:txBody>
      </p:sp>
      <p:sp>
        <p:nvSpPr>
          <p:cNvPr id="3" name="Content Placeholder 2"/>
          <p:cNvSpPr>
            <a:spLocks noGrp="1"/>
          </p:cNvSpPr>
          <p:nvPr>
            <p:ph idx="1"/>
          </p:nvPr>
        </p:nvSpPr>
        <p:spPr/>
        <p:txBody>
          <a:bodyPr/>
          <a:lstStyle/>
          <a:p>
            <a:pPr>
              <a:spcBef>
                <a:spcPts val="1200"/>
              </a:spcBef>
            </a:pPr>
            <a:r>
              <a:rPr lang="en-US" sz="2800" dirty="0" smtClean="0"/>
              <a:t>Become familiar with all the data types and sources </a:t>
            </a:r>
          </a:p>
          <a:p>
            <a:pPr>
              <a:spcBef>
                <a:spcPts val="1200"/>
              </a:spcBef>
            </a:pPr>
            <a:r>
              <a:rPr lang="en-US" sz="2800" dirty="0" smtClean="0"/>
              <a:t>Look for appropriate and timely data to answer specific questions</a:t>
            </a:r>
          </a:p>
          <a:p>
            <a:pPr>
              <a:spcBef>
                <a:spcPts val="1200"/>
              </a:spcBef>
            </a:pPr>
            <a:r>
              <a:rPr lang="en-US" sz="2800" dirty="0" smtClean="0"/>
              <a:t>Always look at subpopulations</a:t>
            </a:r>
          </a:p>
          <a:p>
            <a:pPr>
              <a:spcBef>
                <a:spcPts val="1200"/>
              </a:spcBef>
            </a:pPr>
            <a:r>
              <a:rPr lang="en-US" sz="2800" dirty="0" smtClean="0"/>
              <a:t>Identify data gaps</a:t>
            </a:r>
          </a:p>
          <a:p>
            <a:pPr>
              <a:spcBef>
                <a:spcPts val="1200"/>
              </a:spcBef>
            </a:pPr>
            <a:r>
              <a:rPr lang="en-US" sz="2800" dirty="0" smtClean="0"/>
              <a:t>Review multiple data sources (triangulation) and give most weight to the “best” data</a:t>
            </a:r>
            <a:endParaRPr lang="en-US" sz="2800" dirty="0"/>
          </a:p>
        </p:txBody>
      </p:sp>
    </p:spTree>
    <p:extLst>
      <p:ext uri="{BB962C8B-B14F-4D97-AF65-F5344CB8AC3E}">
        <p14:creationId xmlns:p14="http://schemas.microsoft.com/office/powerpoint/2010/main" val="165367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Quantitative </a:t>
            </a:r>
            <a:r>
              <a:rPr lang="en-US" i="1" dirty="0" smtClean="0"/>
              <a:t>and</a:t>
            </a:r>
            <a:r>
              <a:rPr lang="en-US" dirty="0" smtClean="0"/>
              <a:t> Qualitative Data</a:t>
            </a:r>
            <a:endParaRPr lang="en-US" dirty="0"/>
          </a:p>
        </p:txBody>
      </p:sp>
      <p:sp>
        <p:nvSpPr>
          <p:cNvPr id="3" name="Content Placeholder 2"/>
          <p:cNvSpPr>
            <a:spLocks noGrp="1"/>
          </p:cNvSpPr>
          <p:nvPr>
            <p:ph idx="1"/>
          </p:nvPr>
        </p:nvSpPr>
        <p:spPr/>
        <p:txBody>
          <a:bodyPr/>
          <a:lstStyle/>
          <a:p>
            <a:pPr marL="0" indent="0">
              <a:buNone/>
            </a:pPr>
            <a:r>
              <a:rPr lang="en-US" dirty="0" smtClean="0"/>
              <a:t>Example:</a:t>
            </a:r>
          </a:p>
          <a:p>
            <a:pPr>
              <a:spcBef>
                <a:spcPts val="1200"/>
              </a:spcBef>
            </a:pPr>
            <a:r>
              <a:rPr lang="en-US" sz="2800" dirty="0" smtClean="0"/>
              <a:t>Client utilization and characteristics data show that Latinas were much less likely to use mental health services last year than in prior years</a:t>
            </a:r>
          </a:p>
          <a:p>
            <a:pPr>
              <a:spcBef>
                <a:spcPts val="1200"/>
              </a:spcBef>
            </a:pPr>
            <a:r>
              <a:rPr lang="en-US" sz="2800" dirty="0" smtClean="0"/>
              <a:t>A Latina focus group indicates that two bilingual clinical social workers left their jobs about a year ago and were replaced by staff who do not speak Spanish – and sometimes no interpreter is available </a:t>
            </a:r>
          </a:p>
          <a:p>
            <a:endParaRPr lang="en-US" dirty="0"/>
          </a:p>
        </p:txBody>
      </p:sp>
    </p:spTree>
    <p:extLst>
      <p:ext uri="{BB962C8B-B14F-4D97-AF65-F5344CB8AC3E}">
        <p14:creationId xmlns:p14="http://schemas.microsoft.com/office/powerpoint/2010/main" val="1566948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Using Data to Carry out Legislative Responsibilities </a:t>
            </a:r>
            <a:endParaRPr lang="en-US" dirty="0"/>
          </a:p>
        </p:txBody>
      </p:sp>
    </p:spTree>
    <p:extLst>
      <p:ext uri="{BB962C8B-B14F-4D97-AF65-F5344CB8AC3E}">
        <p14:creationId xmlns:p14="http://schemas.microsoft.com/office/powerpoint/2010/main" val="1410553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title="Listening "/>
          <p:cNvGrpSpPr/>
          <p:nvPr/>
        </p:nvGrpSpPr>
        <p:grpSpPr>
          <a:xfrm>
            <a:off x="2683045" y="921441"/>
            <a:ext cx="6905043" cy="4970704"/>
            <a:chOff x="1066800" y="287096"/>
            <a:chExt cx="6905043" cy="4970704"/>
          </a:xfrm>
        </p:grpSpPr>
        <p:pic>
          <p:nvPicPr>
            <p:cNvPr id="19" name="Picture 2" descr="Listening Instructions " title="Listening "/>
            <p:cNvPicPr>
              <a:picLocks noChangeAspect="1" noChangeArrowheads="1"/>
            </p:cNvPicPr>
            <p:nvPr/>
          </p:nvPicPr>
          <p:blipFill rotWithShape="1">
            <a:blip r:embed="rId3">
              <a:extLst>
                <a:ext uri="{28A0092B-C50C-407E-A947-70E740481C1C}">
                  <a14:useLocalDpi xmlns:a14="http://schemas.microsoft.com/office/drawing/2010/main" val="0"/>
                </a:ext>
              </a:extLst>
            </a:blip>
            <a:srcRect b="5201"/>
            <a:stretch/>
          </p:blipFill>
          <p:spPr bwMode="auto">
            <a:xfrm>
              <a:off x="1066800" y="287096"/>
              <a:ext cx="6905043" cy="497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Planning CHATT | TARGET Center - Google Chrome"/>
            <p:cNvPicPr>
              <a:picLocks noChangeAspect="1"/>
            </p:cNvPicPr>
            <p:nvPr/>
          </p:nvPicPr>
          <p:blipFill rotWithShape="1">
            <a:blip r:embed="rId4">
              <a:extLst>
                <a:ext uri="{28A0092B-C50C-407E-A947-70E740481C1C}">
                  <a14:useLocalDpi xmlns:a14="http://schemas.microsoft.com/office/drawing/2010/main" val="0"/>
                </a:ext>
              </a:extLst>
            </a:blip>
            <a:srcRect l="5846" t="8521" r="7098" b="2905"/>
            <a:stretch/>
          </p:blipFill>
          <p:spPr>
            <a:xfrm>
              <a:off x="1159044" y="533400"/>
              <a:ext cx="6689556" cy="3657599"/>
            </a:xfrm>
            <a:prstGeom prst="rect">
              <a:avLst/>
            </a:prstGeom>
          </p:spPr>
        </p:pic>
      </p:grpSp>
      <p:sp>
        <p:nvSpPr>
          <p:cNvPr id="6" name="Rectangle 1" title="Slide Background "/>
          <p:cNvSpPr>
            <a:spLocks noChangeArrowheads="1"/>
          </p:cNvSpPr>
          <p:nvPr/>
        </p:nvSpPr>
        <p:spPr bwMode="auto">
          <a:xfrm>
            <a:off x="0" y="0"/>
            <a:ext cx="12192000" cy="6858000"/>
          </a:xfrm>
          <a:prstGeom prst="rect">
            <a:avLst/>
          </a:prstGeom>
          <a:solidFill>
            <a:schemeClr val="tx1">
              <a:alpha val="63000"/>
            </a:schemeClr>
          </a:solidFill>
          <a:ln>
            <a:noFill/>
          </a:ln>
          <a:effectLst>
            <a:outerShdw blurRad="63500" dist="38099" dir="2700000" algn="ctr" rotWithShape="0">
              <a:schemeClr val="bg2">
                <a:alpha val="74997"/>
              </a:schemeClr>
            </a:outerShdw>
          </a:effectLs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Lucida Grande" charset="0"/>
              <a:ea typeface="ヒラギノ角ゴ ProN W3" charset="0"/>
              <a:cs typeface="Arial" charset="0"/>
              <a:sym typeface="Lucida Grande" charset="0"/>
            </a:endParaRPr>
          </a:p>
        </p:txBody>
      </p:sp>
      <p:sp>
        <p:nvSpPr>
          <p:cNvPr id="53251" name="Title 3"/>
          <p:cNvSpPr>
            <a:spLocks noGrp="1"/>
          </p:cNvSpPr>
          <p:nvPr>
            <p:ph type="title"/>
          </p:nvPr>
        </p:nvSpPr>
        <p:spPr>
          <a:xfrm>
            <a:off x="2136394" y="304801"/>
            <a:ext cx="7858125" cy="1673225"/>
          </a:xfrm>
        </p:spPr>
        <p:txBody>
          <a:bodyPr>
            <a:normAutofit/>
          </a:bodyPr>
          <a:lstStyle/>
          <a:p>
            <a:pPr eaLnBrk="1" hangingPunct="1"/>
            <a:r>
              <a:rPr lang="en-US" altLang="en-US" sz="5400" dirty="0">
                <a:solidFill>
                  <a:schemeClr val="bg1"/>
                </a:solidFill>
              </a:rPr>
              <a:t>Can You Hear Us?</a:t>
            </a:r>
          </a:p>
        </p:txBody>
      </p:sp>
      <p:sp>
        <p:nvSpPr>
          <p:cNvPr id="53252" name="Content Placeholder 6"/>
          <p:cNvSpPr>
            <a:spLocks noGrp="1"/>
          </p:cNvSpPr>
          <p:nvPr>
            <p:ph idx="1"/>
          </p:nvPr>
        </p:nvSpPr>
        <p:spPr>
          <a:xfrm>
            <a:off x="3190878" y="1782763"/>
            <a:ext cx="6181725" cy="4525962"/>
          </a:xfrm>
        </p:spPr>
        <p:txBody>
          <a:bodyPr>
            <a:normAutofit/>
          </a:bodyPr>
          <a:lstStyle/>
          <a:p>
            <a:pPr marL="33338" indent="0">
              <a:lnSpc>
                <a:spcPts val="3000"/>
              </a:lnSpc>
              <a:spcBef>
                <a:spcPct val="0"/>
              </a:spcBef>
              <a:spcAft>
                <a:spcPts val="2400"/>
              </a:spcAft>
              <a:buNone/>
            </a:pPr>
            <a:r>
              <a:rPr lang="en-US" altLang="en-US" sz="2800" dirty="0">
                <a:solidFill>
                  <a:schemeClr val="bg1"/>
                </a:solidFill>
                <a:cs typeface="Arial" charset="0"/>
              </a:rPr>
              <a:t>The audio is being shared via your computer speakers/headset.</a:t>
            </a:r>
          </a:p>
          <a:p>
            <a:pPr marL="33338" indent="0">
              <a:lnSpc>
                <a:spcPts val="3000"/>
              </a:lnSpc>
              <a:spcBef>
                <a:spcPct val="0"/>
              </a:spcBef>
              <a:spcAft>
                <a:spcPts val="2400"/>
              </a:spcAft>
              <a:buNone/>
            </a:pPr>
            <a:r>
              <a:rPr lang="en-US" altLang="en-US" sz="2800" dirty="0">
                <a:solidFill>
                  <a:schemeClr val="bg1"/>
                </a:solidFill>
                <a:cs typeface="Arial" charset="0"/>
              </a:rPr>
              <a:t>If you can’t hear the audio, make sure your computer audio is turned on.</a:t>
            </a:r>
          </a:p>
          <a:p>
            <a:pPr marL="33338" indent="0">
              <a:lnSpc>
                <a:spcPts val="3000"/>
              </a:lnSpc>
              <a:spcBef>
                <a:spcPct val="0"/>
              </a:spcBef>
              <a:spcAft>
                <a:spcPts val="2400"/>
              </a:spcAft>
              <a:buNone/>
            </a:pPr>
            <a:r>
              <a:rPr lang="en-US" altLang="en-US" sz="2800" dirty="0">
                <a:solidFill>
                  <a:schemeClr val="bg1"/>
                </a:solidFill>
                <a:cs typeface="Arial" charset="0"/>
              </a:rPr>
              <a:t>If you’re still having problems, please chat the host.</a:t>
            </a:r>
          </a:p>
          <a:p>
            <a:pPr marL="33338" indent="0">
              <a:spcBef>
                <a:spcPct val="0"/>
              </a:spcBef>
              <a:buNone/>
            </a:pPr>
            <a:r>
              <a:rPr lang="en-US" altLang="en-US" sz="2800" b="1" dirty="0">
                <a:solidFill>
                  <a:schemeClr val="bg1"/>
                </a:solidFill>
                <a:cs typeface="Arial" charset="0"/>
              </a:rPr>
              <a:t>Call-in number: 800-581-5838 </a:t>
            </a:r>
            <a:endParaRPr lang="en-US" altLang="en-US" sz="2800" b="1" dirty="0" smtClean="0">
              <a:solidFill>
                <a:schemeClr val="bg1"/>
              </a:solidFill>
              <a:cs typeface="Arial" charset="0"/>
            </a:endParaRPr>
          </a:p>
          <a:p>
            <a:pPr marL="33338" indent="0">
              <a:spcBef>
                <a:spcPct val="0"/>
              </a:spcBef>
              <a:buNone/>
            </a:pPr>
            <a:r>
              <a:rPr lang="en-US" altLang="en-US" sz="2800" b="1" dirty="0" smtClean="0">
                <a:solidFill>
                  <a:schemeClr val="bg1"/>
                </a:solidFill>
                <a:cs typeface="Arial" charset="0"/>
              </a:rPr>
              <a:t>Passcode</a:t>
            </a:r>
            <a:r>
              <a:rPr lang="en-US" altLang="en-US" sz="2800" b="1" dirty="0">
                <a:solidFill>
                  <a:schemeClr val="bg1"/>
                </a:solidFill>
                <a:cs typeface="Arial" charset="0"/>
              </a:rPr>
              <a:t>: 567706</a:t>
            </a:r>
          </a:p>
        </p:txBody>
      </p:sp>
      <p:grpSp>
        <p:nvGrpSpPr>
          <p:cNvPr id="53253" name="Group 14" descr="Picture of Headphones " title="Headphones "/>
          <p:cNvGrpSpPr>
            <a:grpSpLocks/>
          </p:cNvGrpSpPr>
          <p:nvPr/>
        </p:nvGrpSpPr>
        <p:grpSpPr bwMode="auto">
          <a:xfrm>
            <a:off x="2582873" y="1828802"/>
            <a:ext cx="490537" cy="498475"/>
            <a:chOff x="1873544" y="1635383"/>
            <a:chExt cx="662763" cy="671624"/>
          </a:xfrm>
        </p:grpSpPr>
        <p:pic>
          <p:nvPicPr>
            <p:cNvPr id="53261" name="Picture 11" descr="Headphones " title="Picture of Headphones "/>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95253" y="1687660"/>
              <a:ext cx="619347" cy="619347"/>
            </a:xfrm>
            <a:prstGeom prst="rect">
              <a:avLst/>
            </a:prstGeom>
            <a:noFill/>
            <a:ln w="9525">
              <a:noFill/>
              <a:miter lim="800000"/>
              <a:headEnd/>
              <a:tailEnd/>
            </a:ln>
          </p:spPr>
        </p:pic>
        <p:sp>
          <p:nvSpPr>
            <p:cNvPr id="53262" name="Oval 13"/>
            <p:cNvSpPr>
              <a:spLocks noChangeArrowheads="1"/>
            </p:cNvSpPr>
            <p:nvPr/>
          </p:nvSpPr>
          <p:spPr bwMode="auto">
            <a:xfrm>
              <a:off x="1873544" y="1635383"/>
              <a:ext cx="662763" cy="662763"/>
            </a:xfrm>
            <a:prstGeom prst="ellipse">
              <a:avLst/>
            </a:prstGeom>
            <a:noFill/>
            <a:ln w="28575">
              <a:solidFill>
                <a:schemeClr val="bg1"/>
              </a:solidFill>
              <a:round/>
              <a:headEnd/>
              <a:tailEnd/>
            </a:ln>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Lucida Grande"/>
                <a:ea typeface="ヒラギノ角ゴ ProN W3"/>
                <a:cs typeface="ヒラギノ角ゴ ProN W3"/>
                <a:sym typeface="Lucida Grande"/>
              </a:endParaRPr>
            </a:p>
          </p:txBody>
        </p:sp>
      </p:grpSp>
      <p:grpSp>
        <p:nvGrpSpPr>
          <p:cNvPr id="53254" name="Group 17" descr="Audio Visual " title="Audio "/>
          <p:cNvGrpSpPr>
            <a:grpSpLocks/>
          </p:cNvGrpSpPr>
          <p:nvPr/>
        </p:nvGrpSpPr>
        <p:grpSpPr bwMode="auto">
          <a:xfrm>
            <a:off x="2582873" y="2895619"/>
            <a:ext cx="511175" cy="511175"/>
            <a:chOff x="1905000" y="2715327"/>
            <a:chExt cx="662763" cy="662763"/>
          </a:xfrm>
        </p:grpSpPr>
        <p:pic>
          <p:nvPicPr>
            <p:cNvPr id="53259" name="Picture 9" descr="Background " title="Background "/>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95821" y="2775208"/>
              <a:ext cx="543000" cy="543000"/>
            </a:xfrm>
            <a:prstGeom prst="rect">
              <a:avLst/>
            </a:prstGeom>
            <a:noFill/>
            <a:ln w="9525">
              <a:noFill/>
              <a:miter lim="800000"/>
              <a:headEnd/>
              <a:tailEnd/>
            </a:ln>
          </p:spPr>
        </p:pic>
        <p:sp>
          <p:nvSpPr>
            <p:cNvPr id="53260" name="Oval 15"/>
            <p:cNvSpPr>
              <a:spLocks noChangeArrowheads="1"/>
            </p:cNvSpPr>
            <p:nvPr/>
          </p:nvSpPr>
          <p:spPr bwMode="auto">
            <a:xfrm>
              <a:off x="1905000" y="2715327"/>
              <a:ext cx="662763" cy="662763"/>
            </a:xfrm>
            <a:prstGeom prst="ellipse">
              <a:avLst/>
            </a:prstGeom>
            <a:noFill/>
            <a:ln w="28575">
              <a:solidFill>
                <a:schemeClr val="bg1"/>
              </a:solidFill>
              <a:round/>
              <a:headEnd/>
              <a:tailEnd/>
            </a:ln>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Lucida Grande"/>
                <a:ea typeface="ヒラギノ角ゴ ProN W3"/>
                <a:cs typeface="ヒラギノ角ゴ ProN W3"/>
                <a:sym typeface="Lucida Grande"/>
              </a:endParaRPr>
            </a:p>
          </p:txBody>
        </p:sp>
      </p:grpSp>
      <p:grpSp>
        <p:nvGrpSpPr>
          <p:cNvPr id="53255" name="Group 18" descr="Picture of Phone " title="Phone "/>
          <p:cNvGrpSpPr>
            <a:grpSpLocks/>
          </p:cNvGrpSpPr>
          <p:nvPr/>
        </p:nvGrpSpPr>
        <p:grpSpPr bwMode="auto">
          <a:xfrm>
            <a:off x="2582872" y="3962400"/>
            <a:ext cx="533400" cy="533400"/>
            <a:chOff x="1905000" y="4038600"/>
            <a:chExt cx="662763" cy="662763"/>
          </a:xfrm>
        </p:grpSpPr>
        <p:pic>
          <p:nvPicPr>
            <p:cNvPr id="53257" name="Picture 12" descr="Background " title="Background "/>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36462" y="4039632"/>
              <a:ext cx="619200" cy="619200"/>
            </a:xfrm>
            <a:prstGeom prst="rect">
              <a:avLst/>
            </a:prstGeom>
            <a:noFill/>
            <a:ln w="9525">
              <a:noFill/>
              <a:miter lim="800000"/>
              <a:headEnd/>
              <a:tailEnd/>
            </a:ln>
          </p:spPr>
        </p:pic>
        <p:sp>
          <p:nvSpPr>
            <p:cNvPr id="53258" name="Oval 16"/>
            <p:cNvSpPr>
              <a:spLocks noChangeArrowheads="1"/>
            </p:cNvSpPr>
            <p:nvPr/>
          </p:nvSpPr>
          <p:spPr bwMode="auto">
            <a:xfrm>
              <a:off x="1905000" y="4038600"/>
              <a:ext cx="662763" cy="662763"/>
            </a:xfrm>
            <a:prstGeom prst="ellipse">
              <a:avLst/>
            </a:prstGeom>
            <a:noFill/>
            <a:ln w="28575">
              <a:solidFill>
                <a:schemeClr val="bg1"/>
              </a:solidFill>
              <a:round/>
              <a:headEnd/>
              <a:tailEnd/>
            </a:ln>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Lucida Grande"/>
                <a:ea typeface="ヒラギノ角ゴ ProN W3"/>
                <a:cs typeface="ヒラギノ角ゴ ProN W3"/>
                <a:sym typeface="Lucida Grande"/>
              </a:endParaRPr>
            </a:p>
          </p:txBody>
        </p:sp>
      </p:grpSp>
    </p:spTree>
    <p:extLst>
      <p:ext uri="{BB962C8B-B14F-4D97-AF65-F5344CB8AC3E}">
        <p14:creationId xmlns:p14="http://schemas.microsoft.com/office/powerpoint/2010/main" val="3823259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smtClean="0"/>
              <a:t>Using Data in Priority Setting &amp; Resource Allocation (PSRA)</a:t>
            </a:r>
            <a:endParaRPr lang="en-US" dirty="0"/>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idx="1"/>
          </p:nvPr>
        </p:nvSpPr>
        <p:spPr/>
        <p:txBody>
          <a:bodyPr/>
          <a:lstStyle/>
          <a:p>
            <a:pPr>
              <a:spcBef>
                <a:spcPts val="1200"/>
              </a:spcBef>
            </a:pPr>
            <a:r>
              <a:rPr lang="en-US" sz="2800" dirty="0" smtClean="0"/>
              <a:t>Begin the PSRA process with a data presentation summarizing data from various sources (including needs assessment, epidemiology report, service utilization and client characteristics data) </a:t>
            </a:r>
          </a:p>
          <a:p>
            <a:pPr>
              <a:spcBef>
                <a:spcPts val="1200"/>
              </a:spcBef>
            </a:pPr>
            <a:r>
              <a:rPr lang="en-US" sz="2800" dirty="0" smtClean="0"/>
              <a:t>Use a structured process to allow individuals and organizations, both members and non-members, to speak about their concerns and needs</a:t>
            </a:r>
            <a:endParaRPr lang="en-US" sz="2800" dirty="0"/>
          </a:p>
        </p:txBody>
      </p:sp>
    </p:spTree>
    <p:extLst>
      <p:ext uri="{BB962C8B-B14F-4D97-AF65-F5344CB8AC3E}">
        <p14:creationId xmlns:p14="http://schemas.microsoft.com/office/powerpoint/2010/main" val="1635216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D5343-7908-4102-A2D4-990B30327BD2}"/>
              </a:ext>
            </a:extLst>
          </p:cNvPr>
          <p:cNvSpPr>
            <a:spLocks noGrp="1"/>
          </p:cNvSpPr>
          <p:nvPr>
            <p:ph type="title"/>
          </p:nvPr>
        </p:nvSpPr>
        <p:spPr/>
        <p:txBody>
          <a:bodyPr/>
          <a:lstStyle/>
          <a:p>
            <a:r>
              <a:rPr lang="en-US" smtClean="0"/>
              <a:t>Using Data in PSRA, cont.</a:t>
            </a:r>
            <a:endParaRPr lang="en-US" dirty="0"/>
          </a:p>
        </p:txBody>
      </p:sp>
      <p:sp>
        <p:nvSpPr>
          <p:cNvPr id="3" name="Content Placeholder 2">
            <a:extLst>
              <a:ext uri="{FF2B5EF4-FFF2-40B4-BE49-F238E27FC236}">
                <a16:creationId xmlns:a16="http://schemas.microsoft.com/office/drawing/2014/main" xmlns="" id="{DDCBDCF3-ABF7-4967-83DB-34795CA8505F}"/>
              </a:ext>
            </a:extLst>
          </p:cNvPr>
          <p:cNvSpPr>
            <a:spLocks noGrp="1"/>
          </p:cNvSpPr>
          <p:nvPr>
            <p:ph idx="1"/>
          </p:nvPr>
        </p:nvSpPr>
        <p:spPr/>
        <p:txBody>
          <a:bodyPr/>
          <a:lstStyle/>
          <a:p>
            <a:r>
              <a:rPr lang="en-US" sz="2800" dirty="0" smtClean="0"/>
              <a:t>Solicit and answer any data-related questions either before or during the meeting(s) where priorities and/or allocations are set</a:t>
            </a:r>
          </a:p>
          <a:p>
            <a:r>
              <a:rPr lang="en-US" sz="2800" dirty="0" smtClean="0"/>
              <a:t>Review data on other funding streams</a:t>
            </a:r>
          </a:p>
          <a:p>
            <a:r>
              <a:rPr lang="en-US" sz="2800" dirty="0" smtClean="0"/>
              <a:t>Have readily available:</a:t>
            </a:r>
          </a:p>
          <a:p>
            <a:pPr lvl="1"/>
            <a:r>
              <a:rPr lang="en-US" sz="2400" dirty="0" smtClean="0"/>
              <a:t>Previous year’s service priorities</a:t>
            </a:r>
          </a:p>
          <a:p>
            <a:pPr lvl="1"/>
            <a:r>
              <a:rPr lang="en-US" sz="2400" dirty="0" smtClean="0"/>
              <a:t>Previous year’s allocations and expenditures by service category – including over- and under-expenditures</a:t>
            </a:r>
          </a:p>
          <a:p>
            <a:pPr lvl="1"/>
            <a:r>
              <a:rPr lang="en-US" sz="2400" dirty="0" smtClean="0"/>
              <a:t>Unit and per client costs by service category</a:t>
            </a:r>
          </a:p>
          <a:p>
            <a:endParaRPr lang="en-US" sz="2800" dirty="0"/>
          </a:p>
        </p:txBody>
      </p:sp>
    </p:spTree>
    <p:extLst>
      <p:ext uri="{BB962C8B-B14F-4D97-AF65-F5344CB8AC3E}">
        <p14:creationId xmlns:p14="http://schemas.microsoft.com/office/powerpoint/2010/main" val="3688142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D79EE-C0A9-4D21-91FF-07266C9B27D2}"/>
              </a:ext>
            </a:extLst>
          </p:cNvPr>
          <p:cNvSpPr>
            <a:spLocks noGrp="1"/>
          </p:cNvSpPr>
          <p:nvPr>
            <p:ph type="title"/>
          </p:nvPr>
        </p:nvSpPr>
        <p:spPr/>
        <p:txBody>
          <a:bodyPr/>
          <a:lstStyle/>
          <a:p>
            <a:r>
              <a:rPr lang="en-US" smtClean="0"/>
              <a:t>Using Data in PSRA, cont.</a:t>
            </a:r>
            <a:endParaRPr lang="en-US" dirty="0"/>
          </a:p>
        </p:txBody>
      </p:sp>
      <p:sp>
        <p:nvSpPr>
          <p:cNvPr id="3" name="Content Placeholder 2">
            <a:extLst>
              <a:ext uri="{FF2B5EF4-FFF2-40B4-BE49-F238E27FC236}">
                <a16:creationId xmlns:a16="http://schemas.microsoft.com/office/drawing/2014/main" xmlns="" id="{EED21F27-AFB1-43D8-89E4-E0C5B385BE52}"/>
              </a:ext>
            </a:extLst>
          </p:cNvPr>
          <p:cNvSpPr>
            <a:spLocks noGrp="1"/>
          </p:cNvSpPr>
          <p:nvPr>
            <p:ph idx="1"/>
          </p:nvPr>
        </p:nvSpPr>
        <p:spPr/>
        <p:txBody>
          <a:bodyPr/>
          <a:lstStyle/>
          <a:p>
            <a:r>
              <a:rPr lang="en-US" sz="2800" dirty="0" smtClean="0"/>
              <a:t>Prepare and discuss data by service category that summarizes:</a:t>
            </a:r>
          </a:p>
          <a:p>
            <a:pPr lvl="1"/>
            <a:r>
              <a:rPr lang="en-US" sz="2400" dirty="0" smtClean="0"/>
              <a:t>Service needs and gaps, as identified through service category-based findings from needs assessment, service utilization and client characteristics data from the RSR</a:t>
            </a:r>
          </a:p>
          <a:p>
            <a:pPr lvl="1"/>
            <a:r>
              <a:rPr lang="en-US" sz="2400" dirty="0" smtClean="0"/>
              <a:t>Overall service quality, as identified through HIV care continuum data for all RWHAP clients, CQM and other performance data, client feedback through CQM and needs assessment, the unmet need estimate, and summary monitoring data </a:t>
            </a:r>
          </a:p>
          <a:p>
            <a:pPr lvl="1"/>
            <a:r>
              <a:rPr lang="en-US" sz="2400" dirty="0" smtClean="0"/>
              <a:t>Disparities in care, based on subpopulation-based analyses of service utilization, needs assessment data on service needs and gaps, and performance along the RWHAP HIV care continuum </a:t>
            </a:r>
            <a:endParaRPr lang="en-US" sz="2400" dirty="0"/>
          </a:p>
        </p:txBody>
      </p:sp>
    </p:spTree>
    <p:extLst>
      <p:ext uri="{BB962C8B-B14F-4D97-AF65-F5344CB8AC3E}">
        <p14:creationId xmlns:p14="http://schemas.microsoft.com/office/powerpoint/2010/main" val="86797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Using Data for Developing Directives</a:t>
            </a:r>
            <a:endParaRPr lang="en-US" dirty="0"/>
          </a:p>
        </p:txBody>
      </p:sp>
      <p:sp>
        <p:nvSpPr>
          <p:cNvPr id="3" name="Content Placeholder 2"/>
          <p:cNvSpPr>
            <a:spLocks noGrp="1"/>
          </p:cNvSpPr>
          <p:nvPr>
            <p:ph idx="1"/>
          </p:nvPr>
        </p:nvSpPr>
        <p:spPr/>
        <p:txBody>
          <a:bodyPr/>
          <a:lstStyle/>
          <a:p>
            <a:pPr>
              <a:spcBef>
                <a:spcPts val="1200"/>
              </a:spcBef>
            </a:pPr>
            <a:r>
              <a:rPr lang="en-US" altLang="en-US" sz="2800" dirty="0" smtClean="0"/>
              <a:t>Develop directives prior to PSRA for inclusion in allocation decisions</a:t>
            </a:r>
          </a:p>
          <a:p>
            <a:pPr>
              <a:spcBef>
                <a:spcPts val="1200"/>
              </a:spcBef>
            </a:pPr>
            <a:r>
              <a:rPr lang="en-US" altLang="en-US" sz="2800" dirty="0" smtClean="0"/>
              <a:t>Review and triangulate data describing service gaps, barriers, or disparities in care that need special recipient attention</a:t>
            </a:r>
          </a:p>
          <a:p>
            <a:pPr>
              <a:spcBef>
                <a:spcPts val="1200"/>
              </a:spcBef>
            </a:pPr>
            <a:r>
              <a:rPr lang="en-US" altLang="en-US" sz="2800" dirty="0" smtClean="0"/>
              <a:t>Carefully consider in-depth information from focus groups, key informant interviews and group sessions with providers and other stakeholders</a:t>
            </a:r>
          </a:p>
          <a:p>
            <a:pPr>
              <a:spcBef>
                <a:spcPts val="1200"/>
              </a:spcBef>
            </a:pPr>
            <a:r>
              <a:rPr lang="en-US" altLang="en-US" sz="2800" dirty="0" smtClean="0"/>
              <a:t>Be sure to consider:</a:t>
            </a:r>
          </a:p>
          <a:p>
            <a:pPr lvl="1">
              <a:spcBef>
                <a:spcPts val="0"/>
              </a:spcBef>
            </a:pPr>
            <a:r>
              <a:rPr lang="en-US" altLang="en-US" sz="2400" dirty="0" smtClean="0"/>
              <a:t>Geographic areas – central city, suburbs, outlying counties</a:t>
            </a:r>
          </a:p>
          <a:p>
            <a:pPr lvl="1">
              <a:spcBef>
                <a:spcPts val="0"/>
              </a:spcBef>
            </a:pPr>
            <a:r>
              <a:rPr lang="en-US" altLang="en-US" sz="2400" dirty="0" smtClean="0"/>
              <a:t>Service models – new/refined approaches</a:t>
            </a:r>
          </a:p>
          <a:p>
            <a:pPr lvl="1">
              <a:spcBef>
                <a:spcPts val="0"/>
              </a:spcBef>
            </a:pPr>
            <a:r>
              <a:rPr lang="en-US" altLang="en-US" sz="2400" dirty="0" smtClean="0"/>
              <a:t>PLWH subpopulations – especially where disparities exist</a:t>
            </a:r>
            <a:endParaRPr lang="en-US" altLang="en-US" sz="3200" dirty="0" smtClean="0"/>
          </a:p>
          <a:p>
            <a:pPr lvl="1" eaLnBrk="1" hangingPunct="1">
              <a:buFontTx/>
              <a:buNone/>
            </a:pPr>
            <a:endParaRPr lang="en-US" altLang="en-US" dirty="0" smtClean="0"/>
          </a:p>
          <a:p>
            <a:endParaRPr lang="en-US" dirty="0"/>
          </a:p>
        </p:txBody>
      </p:sp>
    </p:spTree>
    <p:extLst>
      <p:ext uri="{BB962C8B-B14F-4D97-AF65-F5344CB8AC3E}">
        <p14:creationId xmlns:p14="http://schemas.microsoft.com/office/powerpoint/2010/main" val="465903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DCE67-FD74-4105-AC31-AEA9639A5CD7}"/>
              </a:ext>
            </a:extLst>
          </p:cNvPr>
          <p:cNvSpPr>
            <a:spLocks noGrp="1"/>
          </p:cNvSpPr>
          <p:nvPr>
            <p:ph type="title"/>
          </p:nvPr>
        </p:nvSpPr>
        <p:spPr/>
        <p:txBody>
          <a:bodyPr/>
          <a:lstStyle/>
          <a:p>
            <a:r>
              <a:rPr lang="en-US" altLang="en-US" smtClean="0"/>
              <a:t>Using Data for Developing Directives, cont.</a:t>
            </a:r>
            <a:endParaRPr lang="en-US" dirty="0"/>
          </a:p>
        </p:txBody>
      </p:sp>
      <p:sp>
        <p:nvSpPr>
          <p:cNvPr id="3" name="Content Placeholder 2">
            <a:extLst>
              <a:ext uri="{FF2B5EF4-FFF2-40B4-BE49-F238E27FC236}">
                <a16:creationId xmlns:a16="http://schemas.microsoft.com/office/drawing/2014/main" xmlns="" id="{28A74804-B09B-4091-885B-0FA00584E631}"/>
              </a:ext>
            </a:extLst>
          </p:cNvPr>
          <p:cNvSpPr>
            <a:spLocks noGrp="1"/>
          </p:cNvSpPr>
          <p:nvPr>
            <p:ph idx="1"/>
          </p:nvPr>
        </p:nvSpPr>
        <p:spPr/>
        <p:txBody>
          <a:bodyPr/>
          <a:lstStyle/>
          <a:p>
            <a:r>
              <a:rPr lang="en-US" altLang="en-US" sz="2800" dirty="0" smtClean="0"/>
              <a:t>Develop directives to address needs revealed by data, for example: </a:t>
            </a:r>
          </a:p>
          <a:p>
            <a:pPr lvl="1"/>
            <a:r>
              <a:rPr lang="en-US" sz="2400" b="1" dirty="0" smtClean="0"/>
              <a:t>Populations: </a:t>
            </a:r>
            <a:r>
              <a:rPr lang="en-US" sz="2400" dirty="0" smtClean="0"/>
              <a:t>Develop directives to require services appropriate for specific PLWH groups based on service utilization, client characteristics, and HIV care continuum data showing populations that are underserved or have low retention in care or viral suppression</a:t>
            </a:r>
          </a:p>
          <a:p>
            <a:pPr lvl="1"/>
            <a:r>
              <a:rPr lang="en-US" sz="2400" b="1" dirty="0" smtClean="0"/>
              <a:t>Service model: </a:t>
            </a:r>
            <a:r>
              <a:rPr lang="en-US" sz="2400" dirty="0" smtClean="0"/>
              <a:t>Use CQM data showing good results for a new service model to direct expanded use of that model</a:t>
            </a:r>
          </a:p>
          <a:p>
            <a:pPr lvl="1"/>
            <a:r>
              <a:rPr lang="en-US" altLang="en-US" sz="2400" b="1" dirty="0" smtClean="0"/>
              <a:t>Geographic area: </a:t>
            </a:r>
            <a:r>
              <a:rPr lang="en-US" altLang="en-US" sz="2400" dirty="0" smtClean="0"/>
              <a:t>Use utilization, focus group, and PLWH survey data on disparities in access to care to develop a directive requiring services to be offered in a specific area</a:t>
            </a:r>
          </a:p>
          <a:p>
            <a:endParaRPr lang="en-US" sz="2800" dirty="0"/>
          </a:p>
        </p:txBody>
      </p:sp>
    </p:spTree>
    <p:extLst>
      <p:ext uri="{BB962C8B-B14F-4D97-AF65-F5344CB8AC3E}">
        <p14:creationId xmlns:p14="http://schemas.microsoft.com/office/powerpoint/2010/main" val="18107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633EA-020E-484F-801A-99E07ADA4FAE}"/>
              </a:ext>
            </a:extLst>
          </p:cNvPr>
          <p:cNvSpPr>
            <a:spLocks noGrp="1"/>
          </p:cNvSpPr>
          <p:nvPr>
            <p:ph type="title"/>
          </p:nvPr>
        </p:nvSpPr>
        <p:spPr/>
        <p:txBody>
          <a:bodyPr/>
          <a:lstStyle/>
          <a:p>
            <a:r>
              <a:rPr lang="en-US" smtClean="0"/>
              <a:t>Using Data in HRSA/CDC Integrated HIV Prevention and Care Planning</a:t>
            </a:r>
            <a:endParaRPr lang="en-US" dirty="0"/>
          </a:p>
        </p:txBody>
      </p:sp>
      <p:sp>
        <p:nvSpPr>
          <p:cNvPr id="3" name="Content Placeholder 2">
            <a:extLst>
              <a:ext uri="{FF2B5EF4-FFF2-40B4-BE49-F238E27FC236}">
                <a16:creationId xmlns:a16="http://schemas.microsoft.com/office/drawing/2014/main" xmlns="" id="{F94CE58F-8E7C-4AFC-B4F9-0DFC94C0888E}"/>
              </a:ext>
            </a:extLst>
          </p:cNvPr>
          <p:cNvSpPr>
            <a:spLocks noGrp="1"/>
          </p:cNvSpPr>
          <p:nvPr>
            <p:ph idx="1"/>
          </p:nvPr>
        </p:nvSpPr>
        <p:spPr/>
        <p:txBody>
          <a:bodyPr/>
          <a:lstStyle/>
          <a:p>
            <a:pPr>
              <a:spcBef>
                <a:spcPts val="1200"/>
              </a:spcBef>
            </a:pPr>
            <a:r>
              <a:rPr lang="en-US" sz="2800" dirty="0" smtClean="0"/>
              <a:t>Use all available types of data to set challenging but reasonable goals and objectives for your Plan</a:t>
            </a:r>
          </a:p>
          <a:p>
            <a:pPr>
              <a:spcBef>
                <a:spcPts val="1200"/>
              </a:spcBef>
            </a:pPr>
            <a:r>
              <a:rPr lang="en-US" sz="2800" dirty="0" smtClean="0"/>
              <a:t>Use HIV care continuum and other performance measures and outcomes data to assess progress </a:t>
            </a:r>
          </a:p>
          <a:p>
            <a:pPr>
              <a:spcBef>
                <a:spcPts val="1200"/>
              </a:spcBef>
            </a:pPr>
            <a:r>
              <a:rPr lang="en-US" sz="2800" dirty="0" smtClean="0"/>
              <a:t>Update your plan with new epidemiology data</a:t>
            </a:r>
          </a:p>
          <a:p>
            <a:pPr>
              <a:spcBef>
                <a:spcPts val="1200"/>
              </a:spcBef>
            </a:pPr>
            <a:r>
              <a:rPr lang="en-US" sz="2800" dirty="0" smtClean="0"/>
              <a:t>Refine annual work plans based on new needs assessment, service utilization and client characteristics data</a:t>
            </a:r>
          </a:p>
          <a:p>
            <a:endParaRPr lang="en-US" dirty="0"/>
          </a:p>
        </p:txBody>
      </p:sp>
    </p:spTree>
    <p:extLst>
      <p:ext uri="{BB962C8B-B14F-4D97-AF65-F5344CB8AC3E}">
        <p14:creationId xmlns:p14="http://schemas.microsoft.com/office/powerpoint/2010/main" val="2427203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Recent Data to Answer Questions About the Current System of Care</a:t>
            </a:r>
            <a:endParaRPr lang="en-US" dirty="0"/>
          </a:p>
        </p:txBody>
      </p:sp>
      <p:sp>
        <p:nvSpPr>
          <p:cNvPr id="3" name="Content Placeholder 2"/>
          <p:cNvSpPr>
            <a:spLocks noGrp="1"/>
          </p:cNvSpPr>
          <p:nvPr>
            <p:ph idx="1"/>
          </p:nvPr>
        </p:nvSpPr>
        <p:spPr>
          <a:xfrm>
            <a:off x="609600" y="1600201"/>
            <a:ext cx="10972800" cy="4857749"/>
          </a:xfrm>
        </p:spPr>
        <p:txBody>
          <a:bodyPr>
            <a:noAutofit/>
          </a:bodyPr>
          <a:lstStyle/>
          <a:p>
            <a:pPr>
              <a:spcBef>
                <a:spcPts val="1200"/>
              </a:spcBef>
            </a:pPr>
            <a:r>
              <a:rPr lang="en-US" sz="2400" dirty="0"/>
              <a:t>Needs assessment findings on client needs and service participation, gaps, and barriers (from surveys, focus groups, or special studies)</a:t>
            </a:r>
          </a:p>
          <a:p>
            <a:pPr>
              <a:spcBef>
                <a:spcPts val="1200"/>
              </a:spcBef>
            </a:pPr>
            <a:r>
              <a:rPr lang="en-US" sz="2400" dirty="0"/>
              <a:t>Needs assessment data on services--from the provider inventory and profile of capacity/capability</a:t>
            </a:r>
          </a:p>
          <a:p>
            <a:pPr>
              <a:spcBef>
                <a:spcPts val="1200"/>
              </a:spcBef>
            </a:pPr>
            <a:r>
              <a:rPr lang="en-US" sz="2400" dirty="0"/>
              <a:t>RSR client characteristics and service utilization data</a:t>
            </a:r>
          </a:p>
          <a:p>
            <a:pPr>
              <a:spcBef>
                <a:spcPts val="1200"/>
              </a:spcBef>
            </a:pPr>
            <a:r>
              <a:rPr lang="en-US" sz="2400" dirty="0"/>
              <a:t>Recipient data on service expenditures including percent of funds expended by service </a:t>
            </a:r>
            <a:r>
              <a:rPr lang="en-US" sz="2400" dirty="0" smtClean="0"/>
              <a:t>category</a:t>
            </a:r>
          </a:p>
          <a:p>
            <a:pPr>
              <a:spcBef>
                <a:spcPts val="1200"/>
              </a:spcBef>
            </a:pPr>
            <a:r>
              <a:rPr lang="en-US" sz="2400" dirty="0" smtClean="0"/>
              <a:t>Data on linkage, retention, and viral suppression from the HIV care continuum for RWHAP clients and subpopulations</a:t>
            </a:r>
          </a:p>
          <a:p>
            <a:pPr>
              <a:spcBef>
                <a:spcPts val="1200"/>
              </a:spcBef>
            </a:pPr>
            <a:r>
              <a:rPr lang="en-US" sz="2400" dirty="0" smtClean="0"/>
              <a:t>CQM and other data on performance measures and outcomes</a:t>
            </a:r>
          </a:p>
          <a:p>
            <a:pPr>
              <a:spcBef>
                <a:spcPts val="1200"/>
              </a:spcBef>
            </a:pPr>
            <a:r>
              <a:rPr lang="en-US" sz="2400" dirty="0" smtClean="0"/>
              <a:t>Data on other funding streams</a:t>
            </a:r>
          </a:p>
          <a:p>
            <a:endParaRPr lang="en-US" sz="2400" dirty="0"/>
          </a:p>
          <a:p>
            <a:endParaRPr lang="en-US" sz="2400" dirty="0"/>
          </a:p>
        </p:txBody>
      </p:sp>
    </p:spTree>
    <p:extLst>
      <p:ext uri="{BB962C8B-B14F-4D97-AF65-F5344CB8AC3E}">
        <p14:creationId xmlns:p14="http://schemas.microsoft.com/office/powerpoint/2010/main" val="4259259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55788-7D05-4158-A9EA-175B5F73C0EF}"/>
              </a:ext>
            </a:extLst>
          </p:cNvPr>
          <p:cNvSpPr>
            <a:spLocks noGrp="1"/>
          </p:cNvSpPr>
          <p:nvPr>
            <p:ph type="title"/>
          </p:nvPr>
        </p:nvSpPr>
        <p:spPr/>
        <p:txBody>
          <a:bodyPr/>
          <a:lstStyle/>
          <a:p>
            <a:r>
              <a:rPr lang="en-US" altLang="en-US" smtClean="0"/>
              <a:t>Understanding the Current System of Care, cont.</a:t>
            </a:r>
            <a:endParaRPr lang="en-US" dirty="0"/>
          </a:p>
        </p:txBody>
      </p:sp>
      <p:sp>
        <p:nvSpPr>
          <p:cNvPr id="3" name="Content Placeholder 2">
            <a:extLst>
              <a:ext uri="{FF2B5EF4-FFF2-40B4-BE49-F238E27FC236}">
                <a16:creationId xmlns:a16="http://schemas.microsoft.com/office/drawing/2014/main" xmlns="" id="{1F3FAE5C-7B7E-4B69-8179-3FFF5D997D4A}"/>
              </a:ext>
            </a:extLst>
          </p:cNvPr>
          <p:cNvSpPr>
            <a:spLocks noGrp="1"/>
          </p:cNvSpPr>
          <p:nvPr>
            <p:ph idx="1"/>
          </p:nvPr>
        </p:nvSpPr>
        <p:spPr/>
        <p:txBody>
          <a:bodyPr/>
          <a:lstStyle/>
          <a:p>
            <a:pPr>
              <a:spcBef>
                <a:spcPts val="1200"/>
              </a:spcBef>
            </a:pPr>
            <a:r>
              <a:rPr lang="en-US" altLang="en-US" sz="2400" dirty="0" smtClean="0"/>
              <a:t>Make data review a </a:t>
            </a:r>
            <a:r>
              <a:rPr lang="en-US" altLang="en-US" sz="2400" dirty="0" err="1" smtClean="0"/>
              <a:t>workplan</a:t>
            </a:r>
            <a:r>
              <a:rPr lang="en-US" altLang="en-US" sz="2400" dirty="0" smtClean="0"/>
              <a:t> task for the committee responsible for care strategy/system of care</a:t>
            </a:r>
          </a:p>
          <a:p>
            <a:pPr>
              <a:spcBef>
                <a:spcPts val="1200"/>
              </a:spcBef>
            </a:pPr>
            <a:r>
              <a:rPr lang="en-US" altLang="en-US" sz="2400" dirty="0" smtClean="0"/>
              <a:t>Discuss the data to identify changes needed in:</a:t>
            </a:r>
          </a:p>
          <a:p>
            <a:pPr lvl="1"/>
            <a:r>
              <a:rPr lang="en-US" altLang="en-US" sz="2400" dirty="0" smtClean="0"/>
              <a:t>Service priorities</a:t>
            </a:r>
          </a:p>
          <a:p>
            <a:pPr lvl="1"/>
            <a:r>
              <a:rPr lang="en-US" altLang="en-US" sz="2400" dirty="0" smtClean="0"/>
              <a:t>Allocation of funds </a:t>
            </a:r>
          </a:p>
          <a:p>
            <a:pPr lvl="1"/>
            <a:r>
              <a:rPr lang="en-US" altLang="en-US" sz="2400" dirty="0" smtClean="0"/>
              <a:t>Directives</a:t>
            </a:r>
          </a:p>
          <a:p>
            <a:pPr lvl="1"/>
            <a:r>
              <a:rPr lang="en-US" altLang="en-US" sz="2400" dirty="0" smtClean="0"/>
              <a:t>Standards of care</a:t>
            </a:r>
          </a:p>
          <a:p>
            <a:pPr>
              <a:spcBef>
                <a:spcPts val="1200"/>
              </a:spcBef>
            </a:pPr>
            <a:r>
              <a:rPr lang="en-US" altLang="en-US" sz="2400" dirty="0" smtClean="0"/>
              <a:t>Work with the recipient on new or revised service models that address identified limitations</a:t>
            </a:r>
          </a:p>
          <a:p>
            <a:pPr>
              <a:spcBef>
                <a:spcPts val="1200"/>
              </a:spcBef>
            </a:pPr>
            <a:r>
              <a:rPr lang="en-US" altLang="en-US" sz="2400" dirty="0" smtClean="0"/>
              <a:t>To assess improvements in the system of care review data annually to identify changes in service utilization, disparities, performance and clinical measures</a:t>
            </a:r>
            <a:endParaRPr lang="en-US" sz="2400" dirty="0"/>
          </a:p>
        </p:txBody>
      </p:sp>
    </p:spTree>
    <p:extLst>
      <p:ext uri="{BB962C8B-B14F-4D97-AF65-F5344CB8AC3E}">
        <p14:creationId xmlns:p14="http://schemas.microsoft.com/office/powerpoint/2010/main" val="3967365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Data to Identify and Address Health Disparities</a:t>
            </a:r>
          </a:p>
        </p:txBody>
      </p:sp>
    </p:spTree>
    <p:extLst>
      <p:ext uri="{BB962C8B-B14F-4D97-AF65-F5344CB8AC3E}">
        <p14:creationId xmlns:p14="http://schemas.microsoft.com/office/powerpoint/2010/main" val="192694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Data to Identify and Address Health Disparities</a:t>
            </a:r>
            <a:endParaRPr lang="en-US" dirty="0"/>
          </a:p>
        </p:txBody>
      </p:sp>
      <p:sp>
        <p:nvSpPr>
          <p:cNvPr id="3" name="Content Placeholder 2"/>
          <p:cNvSpPr>
            <a:spLocks noGrp="1"/>
          </p:cNvSpPr>
          <p:nvPr>
            <p:ph idx="1"/>
          </p:nvPr>
        </p:nvSpPr>
        <p:spPr/>
        <p:txBody>
          <a:bodyPr/>
          <a:lstStyle/>
          <a:p>
            <a:pPr marL="0" indent="0">
              <a:buNone/>
            </a:pPr>
            <a:r>
              <a:rPr lang="en-US" dirty="0" smtClean="0"/>
              <a:t>Identifying and addressing HIV-related health disparities should be an integral part of all planning done by the PC/PB:</a:t>
            </a:r>
          </a:p>
          <a:p>
            <a:pPr marL="457200" indent="-457200">
              <a:lnSpc>
                <a:spcPct val="90000"/>
              </a:lnSpc>
              <a:spcBef>
                <a:spcPts val="1800"/>
              </a:spcBef>
              <a:buClrTx/>
              <a:buFont typeface="+mj-lt"/>
              <a:buAutoNum type="arabicPeriod"/>
            </a:pPr>
            <a:r>
              <a:rPr lang="en-US" b="1" dirty="0" smtClean="0"/>
              <a:t>Consider population-specific needs in setting priorities</a:t>
            </a:r>
          </a:p>
          <a:p>
            <a:pPr marL="457200" lvl="1" indent="0">
              <a:spcBef>
                <a:spcPts val="1200"/>
              </a:spcBef>
              <a:buNone/>
            </a:pPr>
            <a:r>
              <a:rPr lang="en-US" sz="2400" i="1" dirty="0" smtClean="0"/>
              <a:t>Example: </a:t>
            </a:r>
            <a:r>
              <a:rPr lang="en-US" sz="2400" dirty="0" smtClean="0"/>
              <a:t>PLWH who are parents of young children may be a small percent of clients, but a special study or focus group shows that they require child care to keep appointments – this service category needs high enough priority to ensure funding if other funding streams are not available</a:t>
            </a:r>
          </a:p>
          <a:p>
            <a:endParaRPr lang="en-US" dirty="0" smtClean="0"/>
          </a:p>
          <a:p>
            <a:endParaRPr lang="en-US" dirty="0"/>
          </a:p>
        </p:txBody>
      </p:sp>
    </p:spTree>
    <p:extLst>
      <p:ext uri="{BB962C8B-B14F-4D97-AF65-F5344CB8AC3E}">
        <p14:creationId xmlns:p14="http://schemas.microsoft.com/office/powerpoint/2010/main" val="116330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3" name="Content Placeholder 2"/>
          <p:cNvSpPr>
            <a:spLocks noGrp="1"/>
          </p:cNvSpPr>
          <p:nvPr>
            <p:ph idx="1"/>
          </p:nvPr>
        </p:nvSpPr>
        <p:spPr>
          <a:xfrm>
            <a:off x="609600" y="1286302"/>
            <a:ext cx="10972800" cy="4525963"/>
          </a:xfrm>
        </p:spPr>
        <p:txBody>
          <a:bodyPr numCol="1"/>
          <a:lstStyle/>
          <a:p>
            <a:pPr marL="514350" indent="-514350">
              <a:buClrTx/>
              <a:buFont typeface="+mj-lt"/>
              <a:buAutoNum type="arabicPeriod"/>
            </a:pPr>
            <a:r>
              <a:rPr lang="en-US" sz="2800" dirty="0" smtClean="0"/>
              <a:t>How </a:t>
            </a:r>
            <a:r>
              <a:rPr lang="en-US" sz="2800" dirty="0"/>
              <a:t>to prepare and present data for use by PC/PB</a:t>
            </a:r>
          </a:p>
          <a:p>
            <a:pPr marL="514350" indent="-514350">
              <a:buClrTx/>
              <a:buFont typeface="+mj-lt"/>
              <a:buAutoNum type="arabicPeriod"/>
            </a:pPr>
            <a:r>
              <a:rPr lang="en-US" sz="2800" dirty="0"/>
              <a:t>Using data to carry out legislative responsibilities </a:t>
            </a:r>
          </a:p>
          <a:p>
            <a:pPr marL="514350" indent="-514350">
              <a:buClrTx/>
              <a:buFont typeface="+mj-lt"/>
              <a:buAutoNum type="arabicPeriod"/>
            </a:pPr>
            <a:r>
              <a:rPr lang="en-US" sz="2800" dirty="0"/>
              <a:t>Using data to identify and address specific needs in setting priorities</a:t>
            </a:r>
          </a:p>
          <a:p>
            <a:pPr marL="514350" indent="-514350">
              <a:buClrTx/>
              <a:buFont typeface="+mj-lt"/>
              <a:buAutoNum type="arabicPeriod"/>
            </a:pPr>
            <a:r>
              <a:rPr lang="en-US" sz="2800" dirty="0"/>
              <a:t>Role of PC/PB members as planners and advocates</a:t>
            </a:r>
          </a:p>
          <a:p>
            <a:pPr marL="514350" indent="-514350">
              <a:buClrTx/>
              <a:buFont typeface="+mj-lt"/>
              <a:buAutoNum type="arabicPeriod"/>
            </a:pPr>
            <a:r>
              <a:rPr lang="en-US" sz="2800" dirty="0"/>
              <a:t>Resources</a:t>
            </a:r>
          </a:p>
          <a:p>
            <a:pPr marL="514350" indent="-514350">
              <a:buClrTx/>
              <a:buFont typeface="+mj-lt"/>
              <a:buAutoNum type="arabicPeriod"/>
            </a:pPr>
            <a:r>
              <a:rPr lang="en-US" sz="2800" dirty="0"/>
              <a:t>Questions and answers</a:t>
            </a:r>
          </a:p>
        </p:txBody>
      </p:sp>
    </p:spTree>
    <p:extLst>
      <p:ext uri="{BB962C8B-B14F-4D97-AF65-F5344CB8AC3E}">
        <p14:creationId xmlns:p14="http://schemas.microsoft.com/office/powerpoint/2010/main" val="704655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Data to Identify and Address Health Disparities, cont.</a:t>
            </a:r>
            <a:endParaRPr lang="en-US" dirty="0"/>
          </a:p>
        </p:txBody>
      </p:sp>
      <p:sp>
        <p:nvSpPr>
          <p:cNvPr id="3" name="Content Placeholder 2"/>
          <p:cNvSpPr>
            <a:spLocks noGrp="1"/>
          </p:cNvSpPr>
          <p:nvPr>
            <p:ph idx="1"/>
          </p:nvPr>
        </p:nvSpPr>
        <p:spPr/>
        <p:txBody>
          <a:bodyPr/>
          <a:lstStyle/>
          <a:p>
            <a:pPr marL="514350" indent="-514350">
              <a:buClrTx/>
              <a:buFont typeface="+mj-lt"/>
              <a:buAutoNum type="arabicPeriod" startAt="2"/>
            </a:pPr>
            <a:r>
              <a:rPr lang="en-US" b="1" dirty="0" smtClean="0"/>
              <a:t>Address disparities through allocations</a:t>
            </a:r>
          </a:p>
          <a:p>
            <a:pPr marL="457200" lvl="1" indent="0">
              <a:spcBef>
                <a:spcPts val="1200"/>
              </a:spcBef>
              <a:buNone/>
            </a:pPr>
            <a:r>
              <a:rPr lang="en-US" sz="2400" i="1" dirty="0" smtClean="0"/>
              <a:t>Example: </a:t>
            </a:r>
            <a:r>
              <a:rPr lang="en-US" sz="2400" dirty="0" smtClean="0"/>
              <a:t>Providers report they are serving immigrants who speak less-frequently needed languages – funds need to be allocated for interpretation and translation in the absence of bilingual staff</a:t>
            </a:r>
          </a:p>
          <a:p>
            <a:pPr marL="457200" lvl="1" indent="0">
              <a:spcBef>
                <a:spcPts val="1200"/>
              </a:spcBef>
              <a:buNone/>
            </a:pPr>
            <a:r>
              <a:rPr lang="en-US" sz="2400" i="1" dirty="0" smtClean="0"/>
              <a:t>Example: </a:t>
            </a:r>
            <a:r>
              <a:rPr lang="en-US" sz="2400" dirty="0" smtClean="0"/>
              <a:t>CQM data indicate that male immigrants are missing appointments at a growing rate. These groups have a high rate of employment, and case managers point to the recent elimination of evening and weekend hours at several clinics due to funding cuts – allocations need to be adjusted to provide evening/weekend access</a:t>
            </a:r>
          </a:p>
          <a:p>
            <a:endParaRPr lang="en-US" dirty="0"/>
          </a:p>
        </p:txBody>
      </p:sp>
    </p:spTree>
    <p:extLst>
      <p:ext uri="{BB962C8B-B14F-4D97-AF65-F5344CB8AC3E}">
        <p14:creationId xmlns:p14="http://schemas.microsoft.com/office/powerpoint/2010/main" val="326740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Data to Identify and Address Health Disparities, cont.</a:t>
            </a:r>
            <a:endParaRPr lang="en-US" dirty="0"/>
          </a:p>
        </p:txBody>
      </p:sp>
      <p:sp>
        <p:nvSpPr>
          <p:cNvPr id="3" name="Content Placeholder 2"/>
          <p:cNvSpPr>
            <a:spLocks noGrp="1"/>
          </p:cNvSpPr>
          <p:nvPr>
            <p:ph idx="1"/>
          </p:nvPr>
        </p:nvSpPr>
        <p:spPr/>
        <p:txBody>
          <a:bodyPr/>
          <a:lstStyle/>
          <a:p>
            <a:pPr marL="514350" indent="-514350">
              <a:buClrTx/>
              <a:buFont typeface="+mj-lt"/>
              <a:buAutoNum type="arabicPeriod" startAt="3"/>
            </a:pPr>
            <a:r>
              <a:rPr lang="en-US" b="1" dirty="0" smtClean="0"/>
              <a:t>Develop directives to address disparities</a:t>
            </a:r>
          </a:p>
          <a:p>
            <a:pPr marL="457200" lvl="1" indent="0">
              <a:spcBef>
                <a:spcPts val="600"/>
              </a:spcBef>
              <a:buNone/>
            </a:pPr>
            <a:r>
              <a:rPr lang="en-US" sz="2400" i="1" dirty="0" smtClean="0"/>
              <a:t>Example: </a:t>
            </a:r>
            <a:r>
              <a:rPr lang="en-US" sz="2400" dirty="0" smtClean="0"/>
              <a:t>Focus group and CQM data indicate that young MSM of color need case managers with special training and skills – a directive can require that </a:t>
            </a:r>
            <a:r>
              <a:rPr lang="en-US" sz="2400" dirty="0" err="1" smtClean="0"/>
              <a:t>subrecipients</a:t>
            </a:r>
            <a:r>
              <a:rPr lang="en-US" sz="2400" dirty="0" smtClean="0"/>
              <a:t> hire such staff</a:t>
            </a:r>
          </a:p>
          <a:p>
            <a:pPr marL="457200" lvl="1" indent="0">
              <a:spcBef>
                <a:spcPts val="600"/>
              </a:spcBef>
              <a:buNone/>
            </a:pPr>
            <a:r>
              <a:rPr lang="en-US" sz="2400" i="1" dirty="0" smtClean="0"/>
              <a:t>Example: </a:t>
            </a:r>
            <a:r>
              <a:rPr lang="en-US" sz="2400" dirty="0" smtClean="0"/>
              <a:t>CQM data and results of a recent pilot project indicate that young MSM of color that receive peer navigator services keep appointments, adhere to medications, and have higher rates of viral suppression compared to other MSM of color – a directive (and allocations) can call for expansion of this model</a:t>
            </a:r>
          </a:p>
          <a:p>
            <a:endParaRPr lang="en-US" dirty="0"/>
          </a:p>
        </p:txBody>
      </p:sp>
    </p:spTree>
    <p:extLst>
      <p:ext uri="{BB962C8B-B14F-4D97-AF65-F5344CB8AC3E}">
        <p14:creationId xmlns:p14="http://schemas.microsoft.com/office/powerpoint/2010/main" val="2706078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Data to Identify and Address Health Disparities, cont.</a:t>
            </a:r>
            <a:endParaRPr lang="en-US" dirty="0"/>
          </a:p>
        </p:txBody>
      </p:sp>
      <p:sp>
        <p:nvSpPr>
          <p:cNvPr id="3" name="Content Placeholder 2"/>
          <p:cNvSpPr>
            <a:spLocks noGrp="1"/>
          </p:cNvSpPr>
          <p:nvPr>
            <p:ph idx="1"/>
          </p:nvPr>
        </p:nvSpPr>
        <p:spPr/>
        <p:txBody>
          <a:bodyPr/>
          <a:lstStyle/>
          <a:p>
            <a:pPr marL="514350" indent="-514350">
              <a:buClrTx/>
              <a:buFont typeface="+mj-lt"/>
              <a:buAutoNum type="arabicPeriod" startAt="4"/>
            </a:pPr>
            <a:r>
              <a:rPr lang="en-US" b="1" dirty="0" smtClean="0"/>
              <a:t>Develop or refine services to increase access to and retention in care </a:t>
            </a:r>
          </a:p>
          <a:p>
            <a:pPr marL="457200" lvl="1" indent="0">
              <a:buNone/>
            </a:pPr>
            <a:r>
              <a:rPr lang="en-US" sz="2400" i="1" dirty="0" smtClean="0"/>
              <a:t>Example: </a:t>
            </a:r>
            <a:r>
              <a:rPr lang="en-US" sz="2400" dirty="0" smtClean="0"/>
              <a:t>Needs assessment data show that transgender PLWH face special barriers to care including stigma and negative responses from some service providers. The PC/PB may work with the recipient on development of a transgender-appropriate service model and/or training for all </a:t>
            </a:r>
            <a:r>
              <a:rPr lang="en-US" sz="2400" dirty="0" err="1" smtClean="0"/>
              <a:t>subrecipients</a:t>
            </a:r>
            <a:r>
              <a:rPr lang="en-US" sz="2400" dirty="0" smtClean="0"/>
              <a:t> on serving this population, using allocations and directives to get these improvements implemented</a:t>
            </a:r>
          </a:p>
          <a:p>
            <a:endParaRPr lang="en-US" dirty="0"/>
          </a:p>
        </p:txBody>
      </p:sp>
    </p:spTree>
    <p:extLst>
      <p:ext uri="{BB962C8B-B14F-4D97-AF65-F5344CB8AC3E}">
        <p14:creationId xmlns:p14="http://schemas.microsoft.com/office/powerpoint/2010/main" val="1932150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61" y="993098"/>
            <a:ext cx="8150936" cy="3369039"/>
          </a:xfrm>
        </p:spPr>
        <p:txBody>
          <a:bodyPr/>
          <a:lstStyle/>
          <a:p>
            <a:r>
              <a:rPr lang="en-US" dirty="0"/>
              <a:t>Role of PC/PB Members as Planners and </a:t>
            </a:r>
            <a:r>
              <a:rPr lang="en-US" dirty="0" smtClean="0"/>
              <a:t>Advocates</a:t>
            </a:r>
            <a:br>
              <a:rPr lang="en-US" dirty="0" smtClean="0"/>
            </a:br>
            <a:r>
              <a:rPr lang="en-US" dirty="0" smtClean="0"/>
              <a:t/>
            </a:r>
            <a:br>
              <a:rPr lang="en-US" dirty="0" smtClean="0"/>
            </a:br>
            <a:r>
              <a:rPr lang="en-US" sz="2800" dirty="0">
                <a:solidFill>
                  <a:schemeClr val="tx1"/>
                </a:solidFill>
              </a:rPr>
              <a:t>Allen Murray</a:t>
            </a:r>
            <a:br>
              <a:rPr lang="en-US" sz="2800" dirty="0">
                <a:solidFill>
                  <a:schemeClr val="tx1"/>
                </a:solidFill>
              </a:rPr>
            </a:br>
            <a:r>
              <a:rPr lang="en-US" sz="2800" b="0" dirty="0">
                <a:solidFill>
                  <a:schemeClr val="tx1"/>
                </a:solidFill>
              </a:rPr>
              <a:t>Houston Area Ryan White HIV </a:t>
            </a:r>
            <a:r>
              <a:rPr lang="en-US" sz="2800" b="0" dirty="0" smtClean="0">
                <a:solidFill>
                  <a:schemeClr val="tx1"/>
                </a:solidFill>
              </a:rPr>
              <a:t/>
            </a:r>
            <a:br>
              <a:rPr lang="en-US" sz="2800" b="0" dirty="0" smtClean="0">
                <a:solidFill>
                  <a:schemeClr val="tx1"/>
                </a:solidFill>
              </a:rPr>
            </a:br>
            <a:r>
              <a:rPr lang="en-US" sz="2800" b="0" dirty="0" smtClean="0">
                <a:solidFill>
                  <a:schemeClr val="tx1"/>
                </a:solidFill>
              </a:rPr>
              <a:t>Health </a:t>
            </a:r>
            <a:r>
              <a:rPr lang="en-US" sz="2800" b="0" dirty="0">
                <a:solidFill>
                  <a:schemeClr val="tx1"/>
                </a:solidFill>
              </a:rPr>
              <a:t>Services Planning Council</a:t>
            </a:r>
          </a:p>
        </p:txBody>
      </p:sp>
    </p:spTree>
    <p:extLst>
      <p:ext uri="{BB962C8B-B14F-4D97-AF65-F5344CB8AC3E}">
        <p14:creationId xmlns:p14="http://schemas.microsoft.com/office/powerpoint/2010/main" val="1328379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Members often come to the PC/PB as advocates</a:t>
            </a:r>
            <a:endParaRPr lang="en-US" altLang="en-US" dirty="0"/>
          </a:p>
        </p:txBody>
      </p:sp>
      <p:sp>
        <p:nvSpPr>
          <p:cNvPr id="3" name="Content Placeholder 2"/>
          <p:cNvSpPr>
            <a:spLocks noGrp="1"/>
          </p:cNvSpPr>
          <p:nvPr>
            <p:ph idx="1"/>
          </p:nvPr>
        </p:nvSpPr>
        <p:spPr/>
        <p:txBody>
          <a:bodyPr/>
          <a:lstStyle/>
          <a:p>
            <a:r>
              <a:rPr lang="en-US" altLang="en-US" smtClean="0"/>
              <a:t>Bring passion</a:t>
            </a:r>
          </a:p>
          <a:p>
            <a:r>
              <a:rPr lang="en-US" altLang="en-US" smtClean="0"/>
              <a:t>Provide a voice for their own communities or for populations their organization serves</a:t>
            </a:r>
          </a:p>
          <a:p>
            <a:r>
              <a:rPr lang="en-US" altLang="en-US" smtClean="0"/>
              <a:t>Also learn to advocate on behalf of other subpopulations that may not be represented in PC/PB  deliberations </a:t>
            </a:r>
          </a:p>
          <a:p>
            <a:pPr lvl="1"/>
            <a:endParaRPr lang="en-US" altLang="en-US" smtClean="0"/>
          </a:p>
          <a:p>
            <a:endParaRPr lang="en-US" smtClean="0"/>
          </a:p>
          <a:p>
            <a:endParaRPr lang="en-US" dirty="0"/>
          </a:p>
        </p:txBody>
      </p:sp>
    </p:spTree>
    <p:extLst>
      <p:ext uri="{BB962C8B-B14F-4D97-AF65-F5344CB8AC3E}">
        <p14:creationId xmlns:p14="http://schemas.microsoft.com/office/powerpoint/2010/main" val="3162480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Members learn when and how to be planners:</a:t>
            </a:r>
            <a:endParaRPr lang="en-US" altLang="en-US" dirty="0"/>
          </a:p>
        </p:txBody>
      </p:sp>
      <p:sp>
        <p:nvSpPr>
          <p:cNvPr id="3" name="Content Placeholder 2"/>
          <p:cNvSpPr>
            <a:spLocks noGrp="1"/>
          </p:cNvSpPr>
          <p:nvPr>
            <p:ph idx="1"/>
          </p:nvPr>
        </p:nvSpPr>
        <p:spPr/>
        <p:txBody>
          <a:bodyPr/>
          <a:lstStyle/>
          <a:p>
            <a:r>
              <a:rPr lang="en-US" altLang="en-US" smtClean="0"/>
              <a:t>Consider the entire community </a:t>
            </a:r>
          </a:p>
          <a:p>
            <a:r>
              <a:rPr lang="en-US" altLang="en-US" smtClean="0"/>
              <a:t>Seek Win-Win versus Win-Lose</a:t>
            </a:r>
          </a:p>
          <a:p>
            <a:r>
              <a:rPr lang="en-US" altLang="en-US" smtClean="0"/>
              <a:t>Listen to others</a:t>
            </a:r>
          </a:p>
          <a:p>
            <a:r>
              <a:rPr lang="en-US" altLang="en-US" smtClean="0"/>
              <a:t>Come prepared – review data and reports; ask questions</a:t>
            </a:r>
          </a:p>
          <a:p>
            <a:r>
              <a:rPr lang="en-US" altLang="en-US" smtClean="0"/>
              <a:t>Use data to make decisions – not “impassioned pleas”</a:t>
            </a:r>
          </a:p>
          <a:p>
            <a:r>
              <a:rPr lang="en-US" altLang="en-US" smtClean="0"/>
              <a:t>Understand boundaries </a:t>
            </a:r>
          </a:p>
          <a:p>
            <a:r>
              <a:rPr lang="en-US" altLang="en-US" smtClean="0"/>
              <a:t>Remain passionate and committed!</a:t>
            </a:r>
          </a:p>
          <a:p>
            <a:endParaRPr lang="en-US" smtClean="0"/>
          </a:p>
          <a:p>
            <a:endParaRPr lang="en-US" dirty="0"/>
          </a:p>
        </p:txBody>
      </p:sp>
    </p:spTree>
    <p:extLst>
      <p:ext uri="{BB962C8B-B14F-4D97-AF65-F5344CB8AC3E}">
        <p14:creationId xmlns:p14="http://schemas.microsoft.com/office/powerpoint/2010/main" val="1869667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Acting as an Advocate </a:t>
            </a:r>
          </a:p>
        </p:txBody>
      </p:sp>
      <p:sp>
        <p:nvSpPr>
          <p:cNvPr id="3" name="Content Placeholder 2"/>
          <p:cNvSpPr>
            <a:spLocks noGrp="1"/>
          </p:cNvSpPr>
          <p:nvPr>
            <p:ph idx="1"/>
          </p:nvPr>
        </p:nvSpPr>
        <p:spPr/>
        <p:txBody>
          <a:bodyPr/>
          <a:lstStyle/>
          <a:p>
            <a:pPr>
              <a:spcBef>
                <a:spcPts val="1200"/>
              </a:spcBef>
            </a:pPr>
            <a:r>
              <a:rPr lang="en-US" sz="2400" b="1" dirty="0"/>
              <a:t>In discussing service needs</a:t>
            </a:r>
            <a:r>
              <a:rPr lang="en-US" sz="2400" dirty="0"/>
              <a:t>: call attention to the needs of a specific HIV group or subpopulation – their own community or another group that is not represented</a:t>
            </a:r>
          </a:p>
          <a:p>
            <a:pPr>
              <a:spcBef>
                <a:spcPts val="1200"/>
              </a:spcBef>
            </a:pPr>
            <a:r>
              <a:rPr lang="en-US" sz="2400" b="1" dirty="0"/>
              <a:t>During needs assessment:</a:t>
            </a:r>
            <a:r>
              <a:rPr lang="en-US" sz="2400" dirty="0"/>
              <a:t> ensure that the needs of this group are studied and documented</a:t>
            </a:r>
          </a:p>
          <a:p>
            <a:pPr>
              <a:spcBef>
                <a:spcPts val="1200"/>
              </a:spcBef>
            </a:pPr>
            <a:r>
              <a:rPr lang="en-US" sz="2400" b="1" dirty="0"/>
              <a:t>During PSRA:</a:t>
            </a:r>
            <a:r>
              <a:rPr lang="en-US" sz="2400" dirty="0"/>
              <a:t> support targeting of services to this group</a:t>
            </a:r>
          </a:p>
          <a:p>
            <a:pPr>
              <a:spcBef>
                <a:spcPts val="1200"/>
              </a:spcBef>
            </a:pPr>
            <a:r>
              <a:rPr lang="en-US" sz="2400" b="1" dirty="0"/>
              <a:t>During integrated/comprehensive planning</a:t>
            </a:r>
            <a:r>
              <a:rPr lang="en-US" sz="2400" dirty="0"/>
              <a:t>:</a:t>
            </a:r>
          </a:p>
          <a:p>
            <a:pPr lvl="1">
              <a:spcBef>
                <a:spcPts val="0"/>
              </a:spcBef>
            </a:pPr>
            <a:r>
              <a:rPr lang="en-US" sz="2400" dirty="0"/>
              <a:t>Question assumptions</a:t>
            </a:r>
          </a:p>
          <a:p>
            <a:pPr lvl="1">
              <a:spcBef>
                <a:spcPts val="0"/>
              </a:spcBef>
            </a:pPr>
            <a:r>
              <a:rPr lang="en-US" sz="2400" dirty="0"/>
              <a:t>Help ensure that important factors are considered</a:t>
            </a:r>
          </a:p>
          <a:p>
            <a:pPr lvl="1">
              <a:spcBef>
                <a:spcPts val="0"/>
              </a:spcBef>
            </a:pPr>
            <a:r>
              <a:rPr lang="en-US" sz="2400" dirty="0"/>
              <a:t>Ask how plan addresses service access/quality for this group</a:t>
            </a:r>
          </a:p>
          <a:p>
            <a:pPr>
              <a:spcBef>
                <a:spcPts val="1200"/>
              </a:spcBef>
            </a:pPr>
            <a:r>
              <a:rPr lang="en-US" sz="2400" b="1" dirty="0"/>
              <a:t>During evaluation:</a:t>
            </a:r>
            <a:r>
              <a:rPr lang="en-US" sz="2400" dirty="0"/>
              <a:t> provide the perspective of a consumer from this group</a:t>
            </a:r>
          </a:p>
          <a:p>
            <a:endParaRPr lang="en-US" dirty="0"/>
          </a:p>
          <a:p>
            <a:endParaRPr lang="en-US" dirty="0"/>
          </a:p>
        </p:txBody>
      </p:sp>
    </p:spTree>
    <p:extLst>
      <p:ext uri="{BB962C8B-B14F-4D97-AF65-F5344CB8AC3E}">
        <p14:creationId xmlns:p14="http://schemas.microsoft.com/office/powerpoint/2010/main" val="3636659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Acting as a Planner</a:t>
            </a:r>
          </a:p>
        </p:txBody>
      </p:sp>
      <p:sp>
        <p:nvSpPr>
          <p:cNvPr id="3" name="Content Placeholder 2"/>
          <p:cNvSpPr>
            <a:spLocks noGrp="1"/>
          </p:cNvSpPr>
          <p:nvPr>
            <p:ph idx="1"/>
          </p:nvPr>
        </p:nvSpPr>
        <p:spPr/>
        <p:txBody>
          <a:bodyPr/>
          <a:lstStyle/>
          <a:p>
            <a:pPr>
              <a:lnSpc>
                <a:spcPct val="90000"/>
              </a:lnSpc>
            </a:pPr>
            <a:r>
              <a:rPr lang="en-US" sz="2800" b="1" dirty="0"/>
              <a:t>In needs assessment and integrated/comprehensive planning:</a:t>
            </a:r>
            <a:r>
              <a:rPr lang="en-US" sz="2800" dirty="0"/>
              <a:t> ensure that the needs of diverse PLWH communities are studied and documented</a:t>
            </a:r>
          </a:p>
          <a:p>
            <a:pPr>
              <a:lnSpc>
                <a:spcPct val="90000"/>
              </a:lnSpc>
              <a:spcBef>
                <a:spcPts val="1200"/>
              </a:spcBef>
            </a:pPr>
            <a:r>
              <a:rPr lang="en-US" sz="2800" b="1" dirty="0"/>
              <a:t>In decision making:</a:t>
            </a:r>
          </a:p>
          <a:p>
            <a:pPr lvl="1">
              <a:lnSpc>
                <a:spcPct val="90000"/>
              </a:lnSpc>
              <a:spcBef>
                <a:spcPts val="600"/>
              </a:spcBef>
            </a:pPr>
            <a:r>
              <a:rPr lang="en-US" sz="2400" dirty="0"/>
              <a:t>Consider the needs of all communities and PLWH populations in the service area</a:t>
            </a:r>
          </a:p>
          <a:p>
            <a:pPr lvl="1">
              <a:lnSpc>
                <a:spcPct val="90000"/>
              </a:lnSpc>
              <a:spcBef>
                <a:spcPts val="600"/>
              </a:spcBef>
            </a:pPr>
            <a:r>
              <a:rPr lang="en-US" sz="2400" dirty="0"/>
              <a:t>Prioritize needs and allocates resources to services based on needs assessment data and objective criteria, not personal experiences</a:t>
            </a:r>
          </a:p>
          <a:p>
            <a:pPr lvl="1">
              <a:lnSpc>
                <a:spcPct val="90000"/>
              </a:lnSpc>
              <a:spcBef>
                <a:spcPts val="600"/>
              </a:spcBef>
            </a:pPr>
            <a:r>
              <a:rPr lang="en-US" sz="2400" dirty="0"/>
              <a:t>Help prevent and manage conflict of interest – including their own and that of other members</a:t>
            </a:r>
          </a:p>
          <a:p>
            <a:pPr lvl="1">
              <a:lnSpc>
                <a:spcPct val="90000"/>
              </a:lnSpc>
              <a:spcBef>
                <a:spcPts val="600"/>
              </a:spcBef>
            </a:pPr>
            <a:r>
              <a:rPr lang="en-US" sz="2400" dirty="0"/>
              <a:t>Take responsibility for helping to ensure an equitable and data informed decision-making process</a:t>
            </a:r>
          </a:p>
          <a:p>
            <a:endParaRPr lang="en-US" sz="2800" dirty="0"/>
          </a:p>
        </p:txBody>
      </p:sp>
    </p:spTree>
    <p:extLst>
      <p:ext uri="{BB962C8B-B14F-4D97-AF65-F5344CB8AC3E}">
        <p14:creationId xmlns:p14="http://schemas.microsoft.com/office/powerpoint/2010/main" val="1100697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a:t>Resources </a:t>
            </a:r>
            <a:endParaRPr lang="en-US" altLang="en-US" dirty="0"/>
          </a:p>
        </p:txBody>
      </p:sp>
      <p:sp>
        <p:nvSpPr>
          <p:cNvPr id="25601" name="Rectangle 2" descr="Background " title="Background "/>
          <p:cNvSpPr>
            <a:spLocks noGrp="1" noChangeArrowheads="1"/>
          </p:cNvSpPr>
          <p:nvPr>
            <p:ph type="body" sz="quarter" idx="4294967295"/>
          </p:nvPr>
        </p:nvSpPr>
        <p:spPr>
          <a:xfrm>
            <a:off x="0" y="4038600"/>
            <a:ext cx="10363200" cy="609600"/>
          </a:xfrm>
        </p:spPr>
        <p:txBody>
          <a:bodyPr/>
          <a:lstStyle/>
          <a:p>
            <a:pPr marL="0" indent="0">
              <a:buNone/>
              <a:defRPr/>
            </a:pPr>
            <a:endParaRPr lang="en-US" dirty="0">
              <a:ea typeface="ＭＳ Ｐゴシック"/>
              <a:cs typeface="ＭＳ Ｐゴシック"/>
            </a:endParaRPr>
          </a:p>
          <a:p>
            <a:pPr>
              <a:defRPr/>
            </a:pPr>
            <a:endParaRPr lang="en-US" sz="1600" dirty="0">
              <a:ea typeface="ＭＳ Ｐゴシック"/>
              <a:cs typeface="ＭＳ Ｐゴシック"/>
            </a:endParaRPr>
          </a:p>
        </p:txBody>
      </p:sp>
    </p:spTree>
    <p:extLst>
      <p:ext uri="{BB962C8B-B14F-4D97-AF65-F5344CB8AC3E}">
        <p14:creationId xmlns:p14="http://schemas.microsoft.com/office/powerpoint/2010/main" val="150356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a:t>Compendium of Materials for Planning Support Staff</a:t>
            </a:r>
          </a:p>
        </p:txBody>
      </p:sp>
      <p:sp>
        <p:nvSpPr>
          <p:cNvPr id="6" name="Content Placeholder 5"/>
          <p:cNvSpPr>
            <a:spLocks noGrp="1"/>
          </p:cNvSpPr>
          <p:nvPr>
            <p:ph idx="1"/>
          </p:nvPr>
        </p:nvSpPr>
        <p:spPr>
          <a:xfrm>
            <a:off x="609600" y="3200400"/>
            <a:ext cx="10972800" cy="868364"/>
          </a:xfrm>
        </p:spPr>
        <p:txBody>
          <a:bodyPr/>
          <a:lstStyle/>
          <a:p>
            <a:pPr marL="0" indent="0" algn="ctr">
              <a:buNone/>
            </a:pPr>
            <a:r>
              <a:rPr lang="en-US" sz="3600" b="1" dirty="0" smtClean="0"/>
              <a:t>www.targetHIV.org/planning-chatt/pcs-compendium</a:t>
            </a:r>
            <a:endParaRPr lang="en-US" sz="3600" b="1" dirty="0"/>
          </a:p>
          <a:p>
            <a:pPr>
              <a:spcBef>
                <a:spcPts val="2400"/>
              </a:spcBef>
              <a:buClrTx/>
              <a:buFont typeface="Arial" panose="020B0604020202020204" pitchFamily="34" charset="0"/>
              <a:buChar char="•"/>
            </a:pPr>
            <a:r>
              <a:rPr lang="en-US" sz="2800" dirty="0"/>
              <a:t>Quick Definitions and Descriptions for Data-related Terms and Concepts Used by RWHAP Planning Bodies</a:t>
            </a:r>
          </a:p>
          <a:p>
            <a:pPr>
              <a:spcBef>
                <a:spcPts val="1200"/>
              </a:spcBef>
              <a:buClrTx/>
              <a:buFont typeface="Arial" panose="020B0604020202020204" pitchFamily="34" charset="0"/>
              <a:buChar char="•"/>
            </a:pPr>
            <a:r>
              <a:rPr lang="en-US" sz="2800" dirty="0"/>
              <a:t>Understanding and Using Data: Model Planning Council Training Session</a:t>
            </a:r>
          </a:p>
          <a:p>
            <a:pPr marL="0" indent="0" algn="ctr">
              <a:buNone/>
            </a:pPr>
            <a:endParaRPr lang="en-US" sz="3600"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529" r="11529" b="17219"/>
          <a:stretch/>
        </p:blipFill>
        <p:spPr>
          <a:xfrm>
            <a:off x="0" y="0"/>
            <a:ext cx="12192000" cy="2971800"/>
          </a:xfrm>
          <a:prstGeom prst="rect">
            <a:avLst/>
          </a:prstGeom>
        </p:spPr>
      </p:pic>
    </p:spTree>
    <p:extLst>
      <p:ext uri="{BB962C8B-B14F-4D97-AF65-F5344CB8AC3E}">
        <p14:creationId xmlns:p14="http://schemas.microsoft.com/office/powerpoint/2010/main" val="11156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609600" y="1417638"/>
            <a:ext cx="10972800" cy="4525963"/>
          </a:xfrm>
        </p:spPr>
        <p:txBody>
          <a:bodyPr/>
          <a:lstStyle/>
          <a:p>
            <a:pPr marL="0" indent="0">
              <a:buNone/>
            </a:pPr>
            <a:r>
              <a:rPr lang="en-US" sz="2800" dirty="0" smtClean="0"/>
              <a:t>By the end of the webinar, you will be able to:</a:t>
            </a:r>
          </a:p>
          <a:p>
            <a:r>
              <a:rPr lang="en-US" sz="2800" dirty="0" smtClean="0"/>
              <a:t>Describe how PC/PBs use data to carry out legislative responsibilities, including updating its Integrated HIV Care and Prevention Plan.</a:t>
            </a:r>
          </a:p>
          <a:p>
            <a:r>
              <a:rPr lang="en-US" sz="2800" dirty="0" smtClean="0"/>
              <a:t>Identify ways to make data presentations understandable for PC/PB members and useful for HIV planning purposes.</a:t>
            </a:r>
          </a:p>
          <a:p>
            <a:r>
              <a:rPr lang="en-US" sz="2800" dirty="0" smtClean="0"/>
              <a:t>Differentiate between member roles of ‘advocate’ and ‘planner’ and understand how PC/PB members can operate in each of these roles. </a:t>
            </a:r>
          </a:p>
          <a:p>
            <a:endParaRPr lang="en-US" sz="2800" dirty="0"/>
          </a:p>
        </p:txBody>
      </p:sp>
    </p:spTree>
    <p:extLst>
      <p:ext uri="{BB962C8B-B14F-4D97-AF65-F5344CB8AC3E}">
        <p14:creationId xmlns:p14="http://schemas.microsoft.com/office/powerpoint/2010/main" val="3590708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Training Guide for RWHAP Part A Planning Councils /Planning Bodies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0" y="5486400"/>
            <a:ext cx="12192000" cy="914400"/>
          </a:xfrm>
          <a:solidFill>
            <a:schemeClr val="accent4"/>
          </a:solidFill>
        </p:spPr>
        <p:txBody>
          <a:bodyPr anchor="ctr" anchorCtr="0"/>
          <a:lstStyle/>
          <a:p>
            <a:pPr marL="0" indent="0" algn="ctr">
              <a:buNone/>
            </a:pPr>
            <a:r>
              <a:rPr lang="en-US" b="1" dirty="0"/>
              <a:t>www.targetHIV.org/planning-chatt/training-guide</a:t>
            </a:r>
          </a:p>
        </p:txBody>
      </p:sp>
    </p:spTree>
    <p:extLst>
      <p:ext uri="{BB962C8B-B14F-4D97-AF65-F5344CB8AC3E}">
        <p14:creationId xmlns:p14="http://schemas.microsoft.com/office/powerpoint/2010/main" val="2763557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Data-specific Training Guide Modules </a:t>
            </a:r>
            <a:endParaRPr lang="en-US" dirty="0"/>
          </a:p>
        </p:txBody>
      </p:sp>
      <p:sp>
        <p:nvSpPr>
          <p:cNvPr id="3" name="Content Placeholder 2"/>
          <p:cNvSpPr>
            <a:spLocks noGrp="1"/>
          </p:cNvSpPr>
          <p:nvPr>
            <p:ph idx="1"/>
          </p:nvPr>
        </p:nvSpPr>
        <p:spPr/>
        <p:txBody>
          <a:bodyPr/>
          <a:lstStyle/>
          <a:p>
            <a:pPr>
              <a:spcBef>
                <a:spcPts val="1200"/>
              </a:spcBef>
            </a:pPr>
            <a:r>
              <a:rPr lang="en-US" dirty="0" smtClean="0"/>
              <a:t>Module 4: Needs Assessment</a:t>
            </a:r>
          </a:p>
          <a:p>
            <a:pPr>
              <a:spcBef>
                <a:spcPts val="1200"/>
              </a:spcBef>
            </a:pPr>
            <a:r>
              <a:rPr lang="en-US" dirty="0" smtClean="0"/>
              <a:t>Module 5:  PSRA</a:t>
            </a:r>
          </a:p>
          <a:p>
            <a:pPr>
              <a:spcBef>
                <a:spcPts val="1200"/>
              </a:spcBef>
            </a:pPr>
            <a:r>
              <a:rPr lang="en-US" dirty="0" smtClean="0"/>
              <a:t>Module 7:  Maintaining and Improving a System of Care</a:t>
            </a:r>
          </a:p>
          <a:p>
            <a:pPr>
              <a:spcBef>
                <a:spcPts val="1200"/>
              </a:spcBef>
            </a:pPr>
            <a:r>
              <a:rPr lang="en-US" b="1" dirty="0" smtClean="0"/>
              <a:t>Coming soon! </a:t>
            </a:r>
            <a:br>
              <a:rPr lang="en-US" b="1" dirty="0" smtClean="0"/>
            </a:br>
            <a:r>
              <a:rPr lang="en-US" dirty="0" smtClean="0"/>
              <a:t>Module 10:  Data-based Decision Making: Understanding, Assessing, and Using Data</a:t>
            </a:r>
          </a:p>
          <a:p>
            <a:endParaRPr lang="en-US" dirty="0" smtClean="0"/>
          </a:p>
        </p:txBody>
      </p:sp>
    </p:spTree>
    <p:extLst>
      <p:ext uri="{BB962C8B-B14F-4D97-AF65-F5344CB8AC3E}">
        <p14:creationId xmlns:p14="http://schemas.microsoft.com/office/powerpoint/2010/main" val="871820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 &amp; Answers </a:t>
            </a:r>
          </a:p>
        </p:txBody>
      </p:sp>
    </p:spTree>
    <p:extLst>
      <p:ext uri="{BB962C8B-B14F-4D97-AF65-F5344CB8AC3E}">
        <p14:creationId xmlns:p14="http://schemas.microsoft.com/office/powerpoint/2010/main" val="913876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Thank You</a:t>
            </a:r>
          </a:p>
        </p:txBody>
      </p:sp>
      <p:sp>
        <p:nvSpPr>
          <p:cNvPr id="3" name="Content Placeholder 2"/>
          <p:cNvSpPr>
            <a:spLocks noGrp="1"/>
          </p:cNvSpPr>
          <p:nvPr>
            <p:ph idx="1"/>
          </p:nvPr>
        </p:nvSpPr>
        <p:spPr/>
        <p:txBody>
          <a:bodyPr/>
          <a:lstStyle/>
          <a:p>
            <a:pPr marL="0" indent="0">
              <a:spcBef>
                <a:spcPct val="0"/>
              </a:spcBef>
              <a:spcAft>
                <a:spcPts val="2400"/>
              </a:spcAft>
              <a:buNone/>
            </a:pPr>
            <a:r>
              <a:rPr lang="en-US" b="1" dirty="0"/>
              <a:t>Please complete the </a:t>
            </a:r>
            <a:r>
              <a:rPr lang="en-US" b="1" dirty="0" smtClean="0"/>
              <a:t>evaluation!</a:t>
            </a:r>
          </a:p>
          <a:p>
            <a:pPr marL="0" indent="0">
              <a:spcBef>
                <a:spcPts val="1800"/>
              </a:spcBef>
              <a:spcAft>
                <a:spcPts val="2400"/>
              </a:spcAft>
              <a:buNone/>
            </a:pPr>
            <a:r>
              <a:rPr lang="en-US" sz="2800" b="1" dirty="0" smtClean="0"/>
              <a:t>www.targetHIV.org/planning-CHATT</a:t>
            </a:r>
            <a:r>
              <a:rPr lang="en-US" sz="2800" b="1" dirty="0" smtClean="0">
                <a:solidFill>
                  <a:schemeClr val="accent2"/>
                </a:solidFill>
              </a:rPr>
              <a:t/>
            </a:r>
            <a:br>
              <a:rPr lang="en-US" sz="2800" b="1" dirty="0" smtClean="0">
                <a:solidFill>
                  <a:schemeClr val="accent2"/>
                </a:solidFill>
              </a:rPr>
            </a:br>
            <a:r>
              <a:rPr lang="en-US" sz="2800" dirty="0" smtClean="0"/>
              <a:t>Sign </a:t>
            </a:r>
            <a:r>
              <a:rPr lang="en-US" sz="2800" dirty="0"/>
              <a:t>up for our mailing list, download tools and resources, view archived webinars and </a:t>
            </a:r>
            <a:r>
              <a:rPr lang="en-US" sz="2800" dirty="0" smtClean="0"/>
              <a:t>more…</a:t>
            </a:r>
          </a:p>
          <a:p>
            <a:pPr marL="0" indent="0">
              <a:spcBef>
                <a:spcPct val="0"/>
              </a:spcBef>
              <a:spcAft>
                <a:spcPts val="2400"/>
              </a:spcAft>
              <a:buNone/>
            </a:pPr>
            <a:r>
              <a:rPr lang="en-US" sz="2800" dirty="0" smtClean="0"/>
              <a:t>Contact </a:t>
            </a:r>
            <a:r>
              <a:rPr lang="en-US" sz="2800" dirty="0"/>
              <a:t>Planning CHATT: </a:t>
            </a:r>
            <a:r>
              <a:rPr lang="en-US" sz="2800" b="1" dirty="0">
                <a:solidFill>
                  <a:schemeClr val="accent2"/>
                </a:solidFill>
                <a:hlinkClick r:id="rId3"/>
              </a:rPr>
              <a:t>planningCHATT@jsi.com</a:t>
            </a:r>
            <a:endParaRPr lang="en-US" sz="2800" b="1" dirty="0">
              <a:solidFill>
                <a:schemeClr val="accent2"/>
              </a:solidFill>
            </a:endParaRPr>
          </a:p>
        </p:txBody>
      </p:sp>
    </p:spTree>
    <p:extLst>
      <p:ext uri="{BB962C8B-B14F-4D97-AF65-F5344CB8AC3E}">
        <p14:creationId xmlns:p14="http://schemas.microsoft.com/office/powerpoint/2010/main" val="3557374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10287000" cy="944562"/>
          </a:xfrm>
        </p:spPr>
        <p:txBody>
          <a:bodyPr/>
          <a:lstStyle/>
          <a:p>
            <a:r>
              <a:rPr lang="en-US" dirty="0">
                <a:solidFill>
                  <a:schemeClr val="bg1"/>
                </a:solidFill>
              </a:rPr>
              <a:t>Planning CHATT</a:t>
            </a:r>
          </a:p>
        </p:txBody>
      </p:sp>
      <p:pic>
        <p:nvPicPr>
          <p:cNvPr id="3" name="Picture 2" title="Planning CHATT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762000"/>
            <a:ext cx="6858000" cy="4800600"/>
          </a:xfrm>
          <a:prstGeom prst="rect">
            <a:avLst/>
          </a:prstGeom>
        </p:spPr>
      </p:pic>
    </p:spTree>
    <p:extLst>
      <p:ext uri="{BB962C8B-B14F-4D97-AF65-F5344CB8AC3E}">
        <p14:creationId xmlns:p14="http://schemas.microsoft.com/office/powerpoint/2010/main" val="196957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Community HIV/AIDS Technical Assistance and Training (Planning CHATT) Project</a:t>
            </a:r>
            <a:endParaRPr lang="en-US" dirty="0"/>
          </a:p>
        </p:txBody>
      </p:sp>
      <p:sp>
        <p:nvSpPr>
          <p:cNvPr id="3" name="Content Placeholder 2"/>
          <p:cNvSpPr>
            <a:spLocks noGrp="1"/>
          </p:cNvSpPr>
          <p:nvPr>
            <p:ph idx="1"/>
          </p:nvPr>
        </p:nvSpPr>
        <p:spPr/>
        <p:txBody>
          <a:bodyPr/>
          <a:lstStyle/>
          <a:p>
            <a:r>
              <a:rPr lang="en-US" sz="2800" dirty="0" smtClean="0"/>
              <a:t>Planning CHATT builds the capacity of Ryan White HIV/AIDS Program (RWHAP) Part A planning councils/planning bodies and planning bodies (PC/PB) across the U.S.</a:t>
            </a:r>
          </a:p>
          <a:p>
            <a:r>
              <a:rPr lang="en-US" sz="2800" dirty="0" smtClean="0"/>
              <a:t>Our goal is to help PC/PB to meet legislative requirements, strengthen consumer engagement, and increase the involvement of community providers in HIV service delivery planning. </a:t>
            </a:r>
            <a:endParaRPr lang="en-US" sz="2800" dirty="0"/>
          </a:p>
        </p:txBody>
      </p:sp>
    </p:spTree>
    <p:extLst>
      <p:ext uri="{BB962C8B-B14F-4D97-AF65-F5344CB8AC3E}">
        <p14:creationId xmlns:p14="http://schemas.microsoft.com/office/powerpoint/2010/main" val="326873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Presenters</a:t>
            </a:r>
          </a:p>
        </p:txBody>
      </p:sp>
      <p:sp>
        <p:nvSpPr>
          <p:cNvPr id="13" name="Content Placeholder 12"/>
          <p:cNvSpPr>
            <a:spLocks noGrp="1"/>
          </p:cNvSpPr>
          <p:nvPr>
            <p:ph sz="half" idx="2"/>
          </p:nvPr>
        </p:nvSpPr>
        <p:spPr>
          <a:xfrm>
            <a:off x="609600" y="1297716"/>
            <a:ext cx="7649980" cy="4983162"/>
          </a:xfrm>
        </p:spPr>
        <p:txBody>
          <a:bodyPr/>
          <a:lstStyle/>
          <a:p>
            <a:r>
              <a:rPr lang="en-US" sz="2400" b="1" dirty="0"/>
              <a:t>Molly Tasso</a:t>
            </a:r>
          </a:p>
          <a:p>
            <a:pPr marL="400050" lvl="1" indent="0">
              <a:buNone/>
            </a:pPr>
            <a:r>
              <a:rPr lang="en-US" sz="2000" dirty="0"/>
              <a:t>TA Coordinator</a:t>
            </a:r>
          </a:p>
          <a:p>
            <a:pPr marL="400050" lvl="1" indent="0">
              <a:buNone/>
            </a:pPr>
            <a:r>
              <a:rPr lang="en-US" sz="2000" dirty="0"/>
              <a:t>Planning </a:t>
            </a:r>
            <a:r>
              <a:rPr lang="en-US" sz="2000" dirty="0" smtClean="0"/>
              <a:t>CHATT</a:t>
            </a:r>
            <a:endParaRPr lang="en-US" sz="2400" dirty="0"/>
          </a:p>
          <a:p>
            <a:pPr>
              <a:spcBef>
                <a:spcPts val="1800"/>
              </a:spcBef>
            </a:pPr>
            <a:r>
              <a:rPr lang="en-US" sz="2400" b="1" dirty="0"/>
              <a:t>Ann Dills</a:t>
            </a:r>
          </a:p>
          <a:p>
            <a:pPr marL="400050" lvl="1" indent="0">
              <a:buNone/>
            </a:pPr>
            <a:r>
              <a:rPr lang="en-US" sz="2000" dirty="0"/>
              <a:t>HIV Systems Consultant </a:t>
            </a:r>
          </a:p>
          <a:p>
            <a:pPr marL="400050" lvl="1" indent="0">
              <a:buNone/>
            </a:pPr>
            <a:r>
              <a:rPr lang="en-US" sz="2000" dirty="0"/>
              <a:t>Texas Department of State Health Services </a:t>
            </a:r>
            <a:r>
              <a:rPr lang="en-US" sz="2000" dirty="0" smtClean="0"/>
              <a:t>Mobile</a:t>
            </a:r>
          </a:p>
          <a:p>
            <a:pPr>
              <a:spcBef>
                <a:spcPts val="1800"/>
              </a:spcBef>
            </a:pPr>
            <a:r>
              <a:rPr lang="en-US" sz="2400" b="1" dirty="0" smtClean="0"/>
              <a:t>Allen Murray</a:t>
            </a:r>
            <a:endParaRPr lang="en-US" sz="2400" b="1" dirty="0"/>
          </a:p>
          <a:p>
            <a:pPr marL="400050" lvl="1" indent="0">
              <a:buNone/>
            </a:pPr>
            <a:r>
              <a:rPr lang="en-US" sz="2000" dirty="0" smtClean="0"/>
              <a:t>Co-chair, Operations Committee</a:t>
            </a:r>
            <a:endParaRPr lang="en-US" sz="2000" dirty="0"/>
          </a:p>
          <a:p>
            <a:pPr marL="400050" lvl="1" indent="0">
              <a:buNone/>
            </a:pPr>
            <a:r>
              <a:rPr lang="en-US" sz="2000" dirty="0"/>
              <a:t>Houston Area Ryan White HIV Health Services Planning Council</a:t>
            </a:r>
          </a:p>
        </p:txBody>
      </p:sp>
    </p:spTree>
    <p:extLst>
      <p:ext uri="{BB962C8B-B14F-4D97-AF65-F5344CB8AC3E}">
        <p14:creationId xmlns:p14="http://schemas.microsoft.com/office/powerpoint/2010/main" val="67594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Prepare and Present Data for Use by PC/PB</a:t>
            </a:r>
            <a:endParaRPr lang="en-US" dirty="0"/>
          </a:p>
        </p:txBody>
      </p:sp>
    </p:spTree>
    <p:extLst>
      <p:ext uri="{BB962C8B-B14F-4D97-AF65-F5344CB8AC3E}">
        <p14:creationId xmlns:p14="http://schemas.microsoft.com/office/powerpoint/2010/main" val="1481844765"/>
      </p:ext>
    </p:extLst>
  </p:cSld>
  <p:clrMapOvr>
    <a:masterClrMapping/>
  </p:clrMapOvr>
</p:sld>
</file>

<file path=ppt/theme/theme1.xml><?xml version="1.0" encoding="utf-8"?>
<a:theme xmlns:a="http://schemas.openxmlformats.org/drawingml/2006/main" name="1_Office Theme">
  <a:themeElements>
    <a:clrScheme name="CHATT">
      <a:dk1>
        <a:srgbClr val="313534"/>
      </a:dk1>
      <a:lt1>
        <a:sysClr val="window" lastClr="FFFFFF"/>
      </a:lt1>
      <a:dk2>
        <a:srgbClr val="69726F"/>
      </a:dk2>
      <a:lt2>
        <a:srgbClr val="E0E9E7"/>
      </a:lt2>
      <a:accent1>
        <a:srgbClr val="08B89D"/>
      </a:accent1>
      <a:accent2>
        <a:srgbClr val="BF2625"/>
      </a:accent2>
      <a:accent3>
        <a:srgbClr val="F15F43"/>
      </a:accent3>
      <a:accent4>
        <a:srgbClr val="A7DAD2"/>
      </a:accent4>
      <a:accent5>
        <a:srgbClr val="08B89D"/>
      </a:accent5>
      <a:accent6>
        <a:srgbClr val="F15F43"/>
      </a:accent6>
      <a:hlink>
        <a:srgbClr val="BF2625"/>
      </a:hlink>
      <a:folHlink>
        <a:srgbClr val="F15F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15806</TotalTime>
  <Words>3958</Words>
  <Application>Microsoft Macintosh PowerPoint</Application>
  <PresentationFormat>Widescreen</PresentationFormat>
  <Paragraphs>360</Paragraphs>
  <Slides>53</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Arial</vt:lpstr>
      <vt:lpstr>Arial Black</vt:lpstr>
      <vt:lpstr>Calibri</vt:lpstr>
      <vt:lpstr>Calibri Light</vt:lpstr>
      <vt:lpstr>Lucida Grande</vt:lpstr>
      <vt:lpstr>ＭＳ Ｐゴシック</vt:lpstr>
      <vt:lpstr>Wingdings</vt:lpstr>
      <vt:lpstr>Wingdings 3</vt:lpstr>
      <vt:lpstr>ヒラギノ角ゴ ProN W3</vt:lpstr>
      <vt:lpstr>1_Office Theme</vt:lpstr>
      <vt:lpstr>Office Theme</vt:lpstr>
      <vt:lpstr>Using Data for Decision Making: Part 2</vt:lpstr>
      <vt:lpstr>How to Ask a Question</vt:lpstr>
      <vt:lpstr>Can You Hear Us?</vt:lpstr>
      <vt:lpstr>Agenda</vt:lpstr>
      <vt:lpstr>Objectives</vt:lpstr>
      <vt:lpstr>Planning CHATT</vt:lpstr>
      <vt:lpstr>Community HIV/AIDS Technical Assistance and Training (Planning CHATT) Project</vt:lpstr>
      <vt:lpstr>Webinar Presenters</vt:lpstr>
      <vt:lpstr>How to Prepare and Present Data for Use by PC/PB</vt:lpstr>
      <vt:lpstr>Importance of How Data are Presented</vt:lpstr>
      <vt:lpstr>Written Data Reports Prepared for the PC/PB should…</vt:lpstr>
      <vt:lpstr>Oral Data Presentations to the PC/PB should…</vt:lpstr>
      <vt:lpstr>Data Charts in Reports/Presentations should…</vt:lpstr>
      <vt:lpstr>Discussing the Data: The Presenter or Leader Should…</vt:lpstr>
      <vt:lpstr>Making Data User-friendly in Practice Chart Comparison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Sound Data-use Practices for PC/PBs</vt:lpstr>
      <vt:lpstr>Sound Practices to Facilitate Decision-Making</vt:lpstr>
      <vt:lpstr>Sound Data-Use Practices for PC/PB Members and Committee Members</vt:lpstr>
      <vt:lpstr>Use Quantitative and Qualitative Data</vt:lpstr>
      <vt:lpstr>Using Data to Carry out Legislative Responsibilities </vt:lpstr>
      <vt:lpstr>Using Data in Priority Setting &amp; Resource Allocation (PSRA)</vt:lpstr>
      <vt:lpstr>Using Data in PSRA, cont.</vt:lpstr>
      <vt:lpstr>Using Data in PSRA, cont.</vt:lpstr>
      <vt:lpstr>Using Data for Developing Directives</vt:lpstr>
      <vt:lpstr>Using Data for Developing Directives, cont.</vt:lpstr>
      <vt:lpstr>Using Data in HRSA/CDC Integrated HIV Prevention and Care Planning</vt:lpstr>
      <vt:lpstr>Using Recent Data to Answer Questions About the Current System of Care</vt:lpstr>
      <vt:lpstr>Understanding the Current System of Care, cont.</vt:lpstr>
      <vt:lpstr>Using Data to Identify and Address Health Disparities</vt:lpstr>
      <vt:lpstr>Using Data to Identify and Address Health Disparities</vt:lpstr>
      <vt:lpstr>Using Data to Identify and Address Health Disparities, cont.</vt:lpstr>
      <vt:lpstr>Using Data to Identify and Address Health Disparities, cont.</vt:lpstr>
      <vt:lpstr>Using Data to Identify and Address Health Disparities, cont.</vt:lpstr>
      <vt:lpstr>Role of PC/PB Members as Planners and Advocates  Allen Murray Houston Area Ryan White HIV  Health Services Planning Council</vt:lpstr>
      <vt:lpstr>Members often come to the PC/PB as advocates</vt:lpstr>
      <vt:lpstr>Members learn when and how to be planners:</vt:lpstr>
      <vt:lpstr>Acting as an Advocate </vt:lpstr>
      <vt:lpstr>Acting as a Planner</vt:lpstr>
      <vt:lpstr>Resources </vt:lpstr>
      <vt:lpstr>Compendium of Materials for Planning Support Staff</vt:lpstr>
      <vt:lpstr>Training Guide for RWHAP Part A Planning Councils /Planning Bodies</vt:lpstr>
      <vt:lpstr>Data-specific Training Guide Modules </vt:lpstr>
      <vt:lpstr>Questions &amp; Answers </vt:lpstr>
      <vt:lpstr>Thank You</vt:lpstr>
    </vt:vector>
  </TitlesOfParts>
  <Company>JSI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for Decision Making: Part 1</dc:title>
  <dc:creator>Molly Tasso</dc:creator>
  <cp:lastModifiedBy>Microsoft Office User</cp:lastModifiedBy>
  <cp:revision>65</cp:revision>
  <dcterms:created xsi:type="dcterms:W3CDTF">2019-05-06T21:47:07Z</dcterms:created>
  <dcterms:modified xsi:type="dcterms:W3CDTF">2019-05-29T17:46:50Z</dcterms:modified>
</cp:coreProperties>
</file>