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265" r:id="rId18"/>
    <p:sldId id="266" r:id="rId19"/>
    <p:sldId id="267" r:id="rId20"/>
    <p:sldId id="268" r:id="rId21"/>
    <p:sldId id="269" r:id="rId22"/>
    <p:sldId id="270" r:id="rId23"/>
    <p:sldId id="296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92" r:id="rId39"/>
    <p:sldId id="293" r:id="rId40"/>
    <p:sldId id="294" r:id="rId41"/>
    <p:sldId id="295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erriweather Sans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1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Dawson" initials="MD" lastIdx="15" clrIdx="0">
    <p:extLst>
      <p:ext uri="{19B8F6BF-5375-455C-9EA6-DF929625EA0E}">
        <p15:presenceInfo xmlns:p15="http://schemas.microsoft.com/office/powerpoint/2012/main" userId="Michelle Dawson" providerId="None"/>
      </p:ext>
    </p:extLst>
  </p:cmAuthor>
  <p:cmAuthor id="2" name="Jamal Refuge" initials="JR" lastIdx="6" clrIdx="1">
    <p:extLst>
      <p:ext uri="{19B8F6BF-5375-455C-9EA6-DF929625EA0E}">
        <p15:presenceInfo xmlns:p15="http://schemas.microsoft.com/office/powerpoint/2012/main" userId="Jamal Refug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7"/>
    <p:restoredTop sz="85268" autoAdjust="0"/>
  </p:normalViewPr>
  <p:slideViewPr>
    <p:cSldViewPr snapToGrid="0">
      <p:cViewPr varScale="1">
        <p:scale>
          <a:sx n="58" d="100"/>
          <a:sy n="58" d="100"/>
        </p:scale>
        <p:origin x="932" y="56"/>
      </p:cViewPr>
      <p:guideLst>
        <p:guide orient="horz" pos="2160"/>
        <p:guide pos="71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7" name="Google Shape;67;p1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0aabd7f93_0_73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87" name="Google Shape;287;gb0aabd7f9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660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528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b0aabd7f9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b0aabd7f9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2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b0aabd7f9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b0aabd7f9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9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0aabd7f9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b0aabd7f9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944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2473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0aabd7f9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b0aabd7f9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8967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81d5d72e3_0_127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  <p:sp>
        <p:nvSpPr>
          <p:cNvPr id="156" name="Google Shape;156;ga81d5d72e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81d5d72e3_0_136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4" name="Google Shape;164;ga81d5d72e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  <p:sp>
        <p:nvSpPr>
          <p:cNvPr id="74" name="Google Shape;74;p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12/4/2014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Financial Help for Marketplace Health Insurance: Tax Credits &amp; Cost Sharing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82a6b6a4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a82a6b6a4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7d8dfeb61_0_0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4" name="Google Shape;184;ga7d8dfeb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7d8dfeb61_0_0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4" name="Google Shape;184;ga7d8dfeb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8242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82a6b6a4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a82a6b6a4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7d8dfeb61_0_8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4" name="Google Shape;204;ga7d8dfeb6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a82a6b6a4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a82a6b6a4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6" name="Google Shape;2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0aabd7f93_0_10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25" name="Google Shape;225;gb0aabd7f9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  <p:sp>
        <p:nvSpPr>
          <p:cNvPr id="88" name="Google Shape;88;p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12/4/2014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Financial Help for Marketplace Health Insurance: Tax Credits &amp; Cost Sharing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40" name="Google Shape;24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b0aabd7f93_0_29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45" name="Google Shape;245;gb0aabd7f9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0aabd7f9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b0aabd7f9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b0aabd7f93_0_41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4" name="Google Shape;264;gb0aabd7f9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0aabd7f9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b0aabd7f9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0aabd7f93_0_53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78" name="Google Shape;278;gb0aabd7f9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b0aabd7f9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b0aabd7f9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37" name="Google Shape;33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2" name="Google Shape;34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50" name="Google Shape;350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81d5d72e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ga81d5d72e3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ga81d5d72e3_0_5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685338" y="4342777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12192000" cy="50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14400" y="68580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14400" y="2285999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D8D8D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D8D8D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0" y="5029200"/>
            <a:ext cx="12192000" cy="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914400" y="4038600"/>
            <a:ext cx="1036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914400" y="5410200"/>
            <a:ext cx="5410198" cy="1204573"/>
            <a:chOff x="685802" y="5410200"/>
            <a:chExt cx="5410198" cy="1204573"/>
          </a:xfrm>
        </p:grpSpPr>
        <p:pic>
          <p:nvPicPr>
            <p:cNvPr id="15" name="Google Shape;15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85802" y="5410200"/>
              <a:ext cx="2880499" cy="1204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3856" y="5562600"/>
              <a:ext cx="1152144" cy="78305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Google Shape;17;p2"/>
            <p:cNvCxnSpPr/>
            <p:nvPr/>
          </p:nvCxnSpPr>
          <p:spPr>
            <a:xfrm>
              <a:off x="4258056" y="5410200"/>
              <a:ext cx="0" cy="1204573"/>
            </a:xfrm>
            <a:prstGeom prst="straightConnector1">
              <a:avLst/>
            </a:prstGeom>
            <a:noFill/>
            <a:ln w="2857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609600" y="6248400"/>
            <a:ext cx="2108454" cy="455613"/>
            <a:chOff x="533400" y="6248400"/>
            <a:chExt cx="2108454" cy="455613"/>
          </a:xfrm>
        </p:grpSpPr>
        <p:pic>
          <p:nvPicPr>
            <p:cNvPr id="22" name="Google Shape;22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33400" y="6248400"/>
              <a:ext cx="1096963" cy="45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9800" y="6329383"/>
              <a:ext cx="432054" cy="2936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" name="Google Shape;24;p3"/>
            <p:cNvCxnSpPr/>
            <p:nvPr/>
          </p:nvCxnSpPr>
          <p:spPr>
            <a:xfrm>
              <a:off x="1905000" y="6248400"/>
              <a:ext cx="0" cy="455613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t="8572"/>
          <a:stretch/>
        </p:blipFill>
        <p:spPr>
          <a:xfrm>
            <a:off x="2190750" y="0"/>
            <a:ext cx="10001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?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?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?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?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grpSp>
        <p:nvGrpSpPr>
          <p:cNvPr id="32" name="Google Shape;32;p5"/>
          <p:cNvGrpSpPr/>
          <p:nvPr/>
        </p:nvGrpSpPr>
        <p:grpSpPr>
          <a:xfrm>
            <a:off x="609600" y="6248400"/>
            <a:ext cx="2108454" cy="455613"/>
            <a:chOff x="533400" y="6248400"/>
            <a:chExt cx="2108454" cy="455613"/>
          </a:xfrm>
        </p:grpSpPr>
        <p:pic>
          <p:nvPicPr>
            <p:cNvPr id="33" name="Google Shape;33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33400" y="6248400"/>
              <a:ext cx="1096963" cy="45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9800" y="6329383"/>
              <a:ext cx="432054" cy="2936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" name="Google Shape;35;p5"/>
            <p:cNvCxnSpPr/>
            <p:nvPr/>
          </p:nvCxnSpPr>
          <p:spPr>
            <a:xfrm>
              <a:off x="1905000" y="6248400"/>
              <a:ext cx="0" cy="455613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609600" y="6248400"/>
            <a:ext cx="2108454" cy="455613"/>
            <a:chOff x="533400" y="6248400"/>
            <a:chExt cx="2108454" cy="455613"/>
          </a:xfrm>
        </p:grpSpPr>
        <p:pic>
          <p:nvPicPr>
            <p:cNvPr id="43" name="Google Shape;43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33400" y="6248400"/>
              <a:ext cx="1096963" cy="45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9800" y="6329383"/>
              <a:ext cx="432054" cy="2936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" name="Google Shape;45;p6"/>
            <p:cNvCxnSpPr/>
            <p:nvPr/>
          </p:nvCxnSpPr>
          <p:spPr>
            <a:xfrm>
              <a:off x="1905000" y="6248400"/>
              <a:ext cx="0" cy="455613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No-Logo">
  <p:cSld name="Title and Content_No-Log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ctrTitle"/>
          </p:nvPr>
        </p:nvSpPr>
        <p:spPr>
          <a:xfrm>
            <a:off x="914400" y="68580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1"/>
          </p:nvPr>
        </p:nvSpPr>
        <p:spPr>
          <a:xfrm>
            <a:off x="914400" y="2285999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D8D8D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D8D8D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D8D8D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914400" y="4038600"/>
            <a:ext cx="1036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?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accent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 t="8572"/>
          <a:stretch/>
        </p:blipFill>
        <p:spPr>
          <a:xfrm>
            <a:off x="2286000" y="0"/>
            <a:ext cx="1000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10"/>
          <p:cNvGrpSpPr/>
          <p:nvPr/>
        </p:nvGrpSpPr>
        <p:grpSpPr>
          <a:xfrm>
            <a:off x="609600" y="6248400"/>
            <a:ext cx="2108454" cy="455613"/>
            <a:chOff x="533400" y="6248400"/>
            <a:chExt cx="2108454" cy="455613"/>
          </a:xfrm>
        </p:grpSpPr>
        <p:pic>
          <p:nvPicPr>
            <p:cNvPr id="59" name="Google Shape;59;p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33400" y="6248400"/>
              <a:ext cx="1096963" cy="45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9800" y="6329383"/>
              <a:ext cx="432054" cy="2936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" name="Google Shape;61;p10"/>
            <p:cNvCxnSpPr/>
            <p:nvPr/>
          </p:nvCxnSpPr>
          <p:spPr>
            <a:xfrm>
              <a:off x="1905000" y="6248400"/>
              <a:ext cx="0" cy="455613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Char char="🞂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🞂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planningCHATT@jsi.c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xfrm>
            <a:off x="914400" y="685800"/>
            <a:ext cx="10363200" cy="25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FFFFFF"/>
                </a:solidFill>
              </a:rPr>
              <a:t>Let’s Work: Developing Work Plans for Part A Planning Councils/Planning Bodies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2"/>
          </p:nvPr>
        </p:nvSpPr>
        <p:spPr>
          <a:xfrm>
            <a:off x="914400" y="2694225"/>
            <a:ext cx="10363200" cy="20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Victoria “Tori” Williams (Houston EMA)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Elizabeth Rios (Boston EMA)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Jamal Refuge (Planning CHATT)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Wednesday, January 27</a:t>
            </a:r>
            <a:r>
              <a:rPr lang="en-US" baseline="30000" dirty="0"/>
              <a:t>th</a:t>
            </a:r>
            <a:r>
              <a:rPr lang="en-US" dirty="0"/>
              <a:t>, 2021, 3PM-4:30PM ET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Typical Core Work Plan Components</a:t>
            </a:r>
            <a:endParaRPr dirty="0"/>
          </a:p>
        </p:txBody>
      </p:sp>
      <p:sp>
        <p:nvSpPr>
          <p:cNvPr id="290" name="Google Shape;290;p42"/>
          <p:cNvSpPr txBox="1">
            <a:spLocks noGrp="1"/>
          </p:cNvSpPr>
          <p:nvPr>
            <p:ph type="body" idx="1"/>
          </p:nvPr>
        </p:nvSpPr>
        <p:spPr>
          <a:xfrm>
            <a:off x="609600" y="1677319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Goals and SMART objectives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Activities/Action steps</a:t>
            </a:r>
            <a:endParaRPr sz="2800" dirty="0"/>
          </a:p>
          <a:p>
            <a:pPr marL="914400" lvl="1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Example: Ohio Quick Hits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Assigned roles/responsibilities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Evaluation method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Completion date</a:t>
            </a:r>
            <a:endParaRPr sz="2800" dirty="0"/>
          </a:p>
        </p:txBody>
      </p:sp>
      <p:pic>
        <p:nvPicPr>
          <p:cNvPr id="1026" name="Picture 2" descr="Image of typical core work plan components. The left column says Recommended Change and the second column says Statu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61" y="1862152"/>
            <a:ext cx="5742039" cy="27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12;p46"/>
          <p:cNvSpPr txBox="1"/>
          <p:nvPr/>
        </p:nvSpPr>
        <p:spPr>
          <a:xfrm>
            <a:off x="5840361" y="4839565"/>
            <a:ext cx="5407351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Source: Ohio Department of Health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3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Examples &amp; Resources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0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 Plan Example - Boston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28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 Plan Example - Houston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28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Example: Sample Planning Calendar</a:t>
            </a:r>
            <a:endParaRPr dirty="0"/>
          </a:p>
        </p:txBody>
      </p:sp>
      <p:pic>
        <p:nvPicPr>
          <p:cNvPr id="311" name="Google Shape;311;p46" descr="The table is made up of three columns. The first column is months, the second column is planning council acitvity and the third column is recipient activity." title="Example planning calend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474" y="1243475"/>
            <a:ext cx="6873451" cy="47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6"/>
          <p:cNvSpPr txBox="1"/>
          <p:nvPr/>
        </p:nvSpPr>
        <p:spPr>
          <a:xfrm>
            <a:off x="3877225" y="6252875"/>
            <a:ext cx="6947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Ryan White HIV/AIDS Program (RWHAP) Part A  Planning Council Primer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1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Resource: Annual Planning Cycle</a:t>
            </a:r>
            <a:endParaRPr dirty="0"/>
          </a:p>
        </p:txBody>
      </p:sp>
      <p:sp>
        <p:nvSpPr>
          <p:cNvPr id="318" name="Google Shape;318;p47"/>
          <p:cNvSpPr txBox="1">
            <a:spLocks noGrp="1"/>
          </p:cNvSpPr>
          <p:nvPr>
            <p:ph type="body" idx="1"/>
          </p:nvPr>
        </p:nvSpPr>
        <p:spPr>
          <a:xfrm>
            <a:off x="609600" y="141765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❑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Annual work plan for PC/PB (often in chart format) to guide the planning process, based on:</a:t>
            </a:r>
            <a:endParaRPr sz="2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Current HRSA/CDC Integrated Prevention and Care Plan </a:t>
            </a:r>
            <a:endParaRPr sz="2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Work plan in the annual application</a:t>
            </a:r>
            <a:endParaRPr sz="2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Legislative and administrative requirements</a:t>
            </a:r>
            <a:endParaRPr sz="2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Local structures and processes</a:t>
            </a:r>
            <a:endParaRPr sz="2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9" name="Google Shape;319;p47" descr="The Annual RWHAP Part A Planning Cycle starts with Integrated plan review/updates, then Annual Work Plan: &quot;Plan to Plan&quot;; Epi Profile &amp; Needs Assessment; Review of All Data; Priority Setting and Resource Allocation; Data Review and Reallocation; Evaluation and Planning Outcomes. And the cycle starts agai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575" y="274650"/>
            <a:ext cx="70358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3272100" y="5943750"/>
            <a:ext cx="85500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Training Guide for RWHAP Part A Planning Councils/Planning Bodies: A Member’s First Planning Cycle, Module 3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3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>
            <a:spLocks noGrp="1"/>
          </p:cNvSpPr>
          <p:nvPr>
            <p:ph type="title"/>
          </p:nvPr>
        </p:nvSpPr>
        <p:spPr>
          <a:xfrm>
            <a:off x="459450" y="224125"/>
            <a:ext cx="11273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Resource: Annotated Flow Chart of Annual Planning Cycle </a:t>
            </a:r>
            <a:endParaRPr dirty="0"/>
          </a:p>
        </p:txBody>
      </p:sp>
      <p:pic>
        <p:nvPicPr>
          <p:cNvPr id="325" name="Google Shape;325;p48" descr="A fairly complex flow chart showing responsibilities  for PC/PBs, Recipients and shared tasks." title="Annotated Flow Chart of the Part A Planning Cycle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050" y="781600"/>
            <a:ext cx="7059724" cy="52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8"/>
          <p:cNvSpPr txBox="1"/>
          <p:nvPr/>
        </p:nvSpPr>
        <p:spPr>
          <a:xfrm>
            <a:off x="3182475" y="6076400"/>
            <a:ext cx="85500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Training Guide for RWHAP Part A Planning Councils/Planning Bodies: A Member’s First Planning Cycle, Module 3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8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How has having a work plan benefited your PC/PB?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 Plan Benefits for Part A PCs/PBs</a:t>
            </a:r>
            <a:endParaRPr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800" dirty="0"/>
              <a:t>Achieve concurrence </a:t>
            </a:r>
            <a:r>
              <a:rPr lang="en-US" sz="2800" dirty="0">
                <a:solidFill>
                  <a:schemeClr val="tx1"/>
                </a:solidFill>
              </a:rPr>
              <a:t>with</a:t>
            </a:r>
            <a:r>
              <a:rPr lang="en-US" sz="2800" dirty="0"/>
              <a:t> other committee/federal work plans</a:t>
            </a:r>
            <a:r>
              <a:rPr lang="en-US" dirty="0"/>
              <a:t>:</a:t>
            </a:r>
            <a:endParaRPr sz="2800" dirty="0"/>
          </a:p>
          <a:p>
            <a:pPr marL="914400" lvl="1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•"/>
            </a:pPr>
            <a:r>
              <a:rPr lang="en-US" dirty="0"/>
              <a:t>Ending the HIV Epidemic: A Plan for America</a:t>
            </a:r>
            <a:endParaRPr dirty="0"/>
          </a:p>
          <a:p>
            <a:pPr marL="91440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800" dirty="0"/>
          </a:p>
        </p:txBody>
      </p:sp>
      <p:pic>
        <p:nvPicPr>
          <p:cNvPr id="2" name="Picture 1" descr="The graphis is made up of three circles. The inner circle is labeled IP. A larger circle that encompasses the first is labeled EHE plans. And the larger circle encompassign the first two is labeled NHAS 2020." title="Coordinate Planning Effor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00" y="1194779"/>
            <a:ext cx="5573020" cy="5114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 Plan Benefits for Part A PCs/PBs cont’d</a:t>
            </a:r>
            <a:endParaRPr dirty="0"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Serve as a teaching and organizing tool for PC/PB members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Leverage the skills of PC/PB members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Ensure quality deliverables and reporting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Provides guidelines for voting and decision making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Promotes teamwork </a:t>
            </a:r>
            <a:endParaRPr sz="2800"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Identify resources and partnerships</a:t>
            </a:r>
            <a:endParaRPr sz="2800" dirty="0"/>
          </a:p>
          <a:p>
            <a:pPr marL="914400" lvl="1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Recipient</a:t>
            </a:r>
          </a:p>
          <a:p>
            <a:pPr marL="914400" lvl="1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Organizations</a:t>
            </a:r>
          </a:p>
          <a:p>
            <a:pPr marL="914400" lvl="1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Consumers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4" descr="Instructions for asking a question " title="Instructions "/>
          <p:cNvGrpSpPr/>
          <p:nvPr/>
        </p:nvGrpSpPr>
        <p:grpSpPr>
          <a:xfrm>
            <a:off x="2643479" y="1049096"/>
            <a:ext cx="6905043" cy="4970704"/>
            <a:chOff x="1066800" y="287096"/>
            <a:chExt cx="6905043" cy="4970704"/>
          </a:xfrm>
        </p:grpSpPr>
        <p:pic>
          <p:nvPicPr>
            <p:cNvPr id="78" name="Google Shape;78;p14" descr="How to Ask a Question Title" title="How to Ask a Question Title "/>
            <p:cNvPicPr preferRelativeResize="0"/>
            <p:nvPr/>
          </p:nvPicPr>
          <p:blipFill rotWithShape="1">
            <a:blip r:embed="rId3">
              <a:alphaModFix/>
            </a:blip>
            <a:srcRect b="5201"/>
            <a:stretch/>
          </p:blipFill>
          <p:spPr>
            <a:xfrm>
              <a:off x="1066800" y="287096"/>
              <a:ext cx="6905043" cy="4970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4" descr="Planning CHATT | TARGET Center - Google Chrome"/>
            <p:cNvPicPr preferRelativeResize="0"/>
            <p:nvPr/>
          </p:nvPicPr>
          <p:blipFill rotWithShape="1">
            <a:blip r:embed="rId4">
              <a:alphaModFix/>
            </a:blip>
            <a:srcRect l="5846" t="8521" r="7098" b="2905"/>
            <a:stretch/>
          </p:blipFill>
          <p:spPr>
            <a:xfrm>
              <a:off x="1159044" y="533400"/>
              <a:ext cx="6689556" cy="3657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" name="Google Shape;80;p14" descr="Instructions for asking a question" title="Instructions "/>
          <p:cNvSpPr/>
          <p:nvPr/>
        </p:nvSpPr>
        <p:spPr>
          <a:xfrm>
            <a:off x="0" y="-5254"/>
            <a:ext cx="12192000" cy="6863254"/>
          </a:xfrm>
          <a:prstGeom prst="rect">
            <a:avLst/>
          </a:prstGeom>
          <a:solidFill>
            <a:schemeClr val="dk1">
              <a:alpha val="61960"/>
            </a:schemeClr>
          </a:solidFill>
          <a:ln>
            <a:noFill/>
          </a:ln>
          <a:effectLst>
            <a:outerShdw blurRad="63500" dist="38099" dir="2700000" algn="ctr" rotWithShape="0">
              <a:schemeClr val="lt2">
                <a:alpha val="74117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2100273" y="685800"/>
            <a:ext cx="6281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dirty="0">
                <a:solidFill>
                  <a:schemeClr val="lt1"/>
                </a:solidFill>
              </a:rPr>
              <a:t>How to Ask a Question</a:t>
            </a:r>
            <a:endParaRPr dirty="0"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2159001" y="1798638"/>
            <a:ext cx="6146799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 Symbols"/>
              <a:buChar char="▪"/>
            </a:pPr>
            <a:r>
              <a:rPr lang="en-US" sz="2500" dirty="0">
                <a:solidFill>
                  <a:schemeClr val="lt1"/>
                </a:solidFill>
              </a:rPr>
              <a:t>Attendees are in </a:t>
            </a:r>
            <a:r>
              <a:rPr lang="en-US" sz="2500" b="1" dirty="0">
                <a:solidFill>
                  <a:schemeClr val="lt1"/>
                </a:solidFill>
              </a:rPr>
              <a:t>listen-only</a:t>
            </a:r>
            <a:r>
              <a:rPr lang="en-US" sz="2500" dirty="0">
                <a:solidFill>
                  <a:schemeClr val="lt1"/>
                </a:solidFill>
              </a:rPr>
              <a:t> mode.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 Symbols"/>
              <a:buChar char="▪"/>
            </a:pPr>
            <a:r>
              <a:rPr lang="en-US" sz="2500" dirty="0">
                <a:solidFill>
                  <a:schemeClr val="lt1"/>
                </a:solidFill>
              </a:rPr>
              <a:t>If you have a question, </a:t>
            </a:r>
            <a:r>
              <a:rPr lang="en-US" sz="2500" b="1" dirty="0">
                <a:solidFill>
                  <a:schemeClr val="lt1"/>
                </a:solidFill>
              </a:rPr>
              <a:t>use the chat box</a:t>
            </a:r>
            <a:r>
              <a:rPr lang="en-US" sz="2500" dirty="0">
                <a:solidFill>
                  <a:schemeClr val="lt1"/>
                </a:solidFill>
              </a:rPr>
              <a:t> at the lower-left of your screen to chat with the presenter.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 Symbols"/>
              <a:buChar char="▪"/>
            </a:pPr>
            <a:r>
              <a:rPr lang="en-US" sz="2500" dirty="0">
                <a:solidFill>
                  <a:schemeClr val="lt1"/>
                </a:solidFill>
              </a:rPr>
              <a:t>You may also </a:t>
            </a:r>
            <a:r>
              <a:rPr lang="en-US" sz="2500" b="1" dirty="0">
                <a:solidFill>
                  <a:schemeClr val="lt1"/>
                </a:solidFill>
              </a:rPr>
              <a:t>email questions </a:t>
            </a:r>
            <a:r>
              <a:rPr lang="en-US" sz="2500" dirty="0">
                <a:solidFill>
                  <a:schemeClr val="lt1"/>
                </a:solidFill>
              </a:rPr>
              <a:t>to </a:t>
            </a:r>
            <a:r>
              <a:rPr lang="en-US" sz="2500" u="sng" dirty="0">
                <a:solidFill>
                  <a:schemeClr val="lt1"/>
                </a:solidFill>
              </a:rPr>
              <a:t>planningCHATT@jsi.com</a:t>
            </a:r>
            <a:r>
              <a:rPr lang="en-US" sz="2500" dirty="0">
                <a:solidFill>
                  <a:schemeClr val="lt1"/>
                </a:solidFill>
              </a:rPr>
              <a:t> after the webinar.</a:t>
            </a:r>
            <a:endParaRPr dirty="0"/>
          </a:p>
        </p:txBody>
      </p:sp>
      <p:pic>
        <p:nvPicPr>
          <p:cNvPr id="83" name="Google Shape;83;p14" descr="Image of Zoom webinar cha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5049" y="372239"/>
            <a:ext cx="2936951" cy="57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 descr="Chat with presenter section of chat box " title="Chat with presenter "/>
          <p:cNvSpPr/>
          <p:nvPr/>
        </p:nvSpPr>
        <p:spPr>
          <a:xfrm>
            <a:off x="9255049" y="4594806"/>
            <a:ext cx="2514600" cy="1035050"/>
          </a:xfrm>
          <a:prstGeom prst="ellipse">
            <a:avLst/>
          </a:prstGeom>
          <a:noFill/>
          <a:ln w="28575" cap="flat" cmpd="sng">
            <a:solidFill>
              <a:srgbClr val="E04E0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Briefly describe your overall process for developing your PC/PB work plan.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65000"/>
          </a:scheme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FFC17-A3D5-1948-A528-53E0714E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1211"/>
            <a:ext cx="12192000" cy="6855577"/>
          </a:xfrm>
          <a:prstGeom prst="rect">
            <a:avLst/>
          </a:prstGeom>
        </p:spPr>
      </p:pic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Boston</a:t>
            </a:r>
            <a:endParaRPr dirty="0"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dirty="0"/>
              <a:t>Planning cycle runs from September to June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dirty="0"/>
              <a:t>Project Coordinators liaison with committees and PC/PB leadership; Program Manager oversees entire process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dirty="0"/>
              <a:t>Key activities:</a:t>
            </a:r>
            <a:endParaRPr dirty="0"/>
          </a:p>
          <a:p>
            <a:pPr marL="914400" lvl="1" indent="-3810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April - June: </a:t>
            </a:r>
            <a:endParaRPr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Vote on PSRA, allocations for the next year (e.g. carryover funds), review needs assessment finding and AAM findings</a:t>
            </a:r>
            <a:endParaRPr dirty="0"/>
          </a:p>
          <a:p>
            <a:pPr marL="914400" lvl="1" indent="-3810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August</a:t>
            </a:r>
            <a:endParaRPr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Plan meetings for the year</a:t>
            </a:r>
            <a:endParaRPr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Contact stakeholders for data and other information</a:t>
            </a:r>
            <a:endParaRPr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Quarterly meetings with recipients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Houseon skyline" title="Background photo">
            <a:extLst>
              <a:ext uri="{FF2B5EF4-FFF2-40B4-BE49-F238E27FC236}">
                <a16:creationId xmlns:a16="http://schemas.microsoft.com/office/drawing/2014/main" id="{B1064B82-7FEE-B34E-AD1C-3821931AE6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291" y="0"/>
            <a:ext cx="12189417" cy="6858000"/>
          </a:xfrm>
          <a:prstGeom prst="rect">
            <a:avLst/>
          </a:prstGeom>
        </p:spPr>
      </p:pic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Houston</a:t>
            </a:r>
            <a:endParaRPr dirty="0"/>
          </a:p>
        </p:txBody>
      </p:sp>
      <p:sp>
        <p:nvSpPr>
          <p:cNvPr id="187" name="Google Shape;187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/>
              <a:t>The development of an annual plan is written into PC policies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/>
              <a:t>In December, staff draft the work plan for the coming year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/>
              <a:t>PC provides input and approval in January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/>
              <a:t>Use to orient all PC and committee members in February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/>
              <a:t>Distribute highlights to the community at large in February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/>
              <a:t>Manager oversees entire plan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q"/>
            </a:pP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B62B9-3C1D-8843-8EDE-155C453E7D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291" y="0"/>
            <a:ext cx="12189417" cy="6858000"/>
          </a:xfrm>
          <a:prstGeom prst="rect">
            <a:avLst/>
          </a:prstGeom>
        </p:spPr>
      </p:pic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Houston</a:t>
            </a:r>
            <a:endParaRPr dirty="0"/>
          </a:p>
        </p:txBody>
      </p:sp>
      <p:sp>
        <p:nvSpPr>
          <p:cNvPr id="187" name="Google Shape;187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560"/>
              </a:spcBef>
              <a:buSzPts val="2800"/>
              <a:buChar char="❑"/>
            </a:pPr>
            <a:r>
              <a:rPr lang="en-US" sz="2800" dirty="0"/>
              <a:t>Key activities:</a:t>
            </a:r>
          </a:p>
          <a:p>
            <a:pPr lvl="1" indent="-381000">
              <a:spcBef>
                <a:spcPts val="560"/>
              </a:spcBef>
              <a:buSzPts val="2400"/>
            </a:pPr>
            <a:r>
              <a:rPr lang="en-US" sz="2400" dirty="0"/>
              <a:t>April </a:t>
            </a:r>
          </a:p>
          <a:p>
            <a:pPr lvl="2">
              <a:spcBef>
                <a:spcPts val="56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Training (e.g. epidemiologic profile)</a:t>
            </a:r>
          </a:p>
          <a:p>
            <a:pPr lvl="2">
              <a:spcBef>
                <a:spcPts val="56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000" dirty="0"/>
              <a:t>Walk through of the plan, including pertinent documents (e.g. timeline chart)</a:t>
            </a:r>
          </a:p>
          <a:p>
            <a:pPr lvl="1" indent="-381000">
              <a:spcBef>
                <a:spcPts val="560"/>
              </a:spcBef>
              <a:buSzPts val="2400"/>
            </a:pPr>
            <a:r>
              <a:rPr lang="en-US" sz="2400" dirty="0"/>
              <a:t>May</a:t>
            </a:r>
          </a:p>
          <a:p>
            <a:pPr lvl="2">
              <a:spcBef>
                <a:spcPts val="56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000" dirty="0"/>
              <a:t>Designing and prioritizing services</a:t>
            </a:r>
          </a:p>
          <a:p>
            <a:pPr lvl="1" indent="-381000">
              <a:spcBef>
                <a:spcPts val="560"/>
              </a:spcBef>
              <a:buSzPts val="2400"/>
            </a:pPr>
            <a:r>
              <a:rPr lang="en-US" sz="2400" dirty="0"/>
              <a:t>June</a:t>
            </a:r>
          </a:p>
          <a:p>
            <a:pPr lvl="2">
              <a:spcBef>
                <a:spcPts val="56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000" dirty="0"/>
              <a:t>Begin PSRA process</a:t>
            </a:r>
          </a:p>
          <a:p>
            <a:pPr marL="0" lvl="0" indent="0">
              <a:spcBef>
                <a:spcPts val="560"/>
              </a:spcBef>
              <a:buNone/>
            </a:pPr>
            <a:endParaRPr lang="en-US" sz="2800" dirty="0"/>
          </a:p>
          <a:p>
            <a:pPr marL="0" lvl="0" indent="0">
              <a:spcBef>
                <a:spcPts val="560"/>
              </a:spcBef>
              <a:buNone/>
            </a:pPr>
            <a:endParaRPr lang="en-US" sz="2800"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q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028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tools do you use to develop your work plan?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4A1F43-012A-0845-90A4-F9F964A256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2422"/>
            <a:ext cx="12192000" cy="6855577"/>
          </a:xfrm>
          <a:prstGeom prst="rect">
            <a:avLst/>
          </a:prstGeom>
        </p:spPr>
      </p:pic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Boston</a:t>
            </a:r>
            <a:endParaRPr dirty="0"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2"/>
          </p:nvPr>
        </p:nvSpPr>
        <p:spPr>
          <a:xfrm>
            <a:off x="609600" y="127362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dirty="0"/>
              <a:t>Excel spreadsheet broken down by month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❑"/>
            </a:pPr>
            <a:r>
              <a:rPr lang="en-US" dirty="0"/>
              <a:t>Basecamp to help manage work plan assignments</a:t>
            </a:r>
            <a:endParaRPr dirty="0"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Project software tool that allows users to:</a:t>
            </a:r>
            <a:endParaRPr dirty="0"/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Send messages</a:t>
            </a:r>
            <a:endParaRPr dirty="0"/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Chat</a:t>
            </a:r>
            <a:endParaRPr dirty="0"/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Pings</a:t>
            </a:r>
            <a:endParaRPr dirty="0"/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Schedule meetings</a:t>
            </a:r>
            <a:endParaRPr dirty="0"/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dirty="0"/>
              <a:t>Share meeting minutes</a:t>
            </a:r>
            <a:endParaRPr dirty="0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❑"/>
            </a:pPr>
            <a:r>
              <a:rPr lang="en-US" dirty="0"/>
              <a:t>Use Canva to send work plan summaries and announcements as the development process is underway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AFEA1-1AE3-0747-8EA1-D433196FC1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291" y="0"/>
            <a:ext cx="12189417" cy="6858000"/>
          </a:xfrm>
          <a:prstGeom prst="rect">
            <a:avLst/>
          </a:prstGeom>
        </p:spPr>
      </p:pic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Houston</a:t>
            </a:r>
            <a:endParaRPr dirty="0"/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2"/>
          </p:nvPr>
        </p:nvSpPr>
        <p:spPr>
          <a:xfrm>
            <a:off x="609600" y="127362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Noto Sans Symbols"/>
              <a:buChar char="❑"/>
            </a:pPr>
            <a:r>
              <a:rPr lang="en-US" dirty="0"/>
              <a:t>Work plan is a Word document organized by committee and broken down over twelve months</a:t>
            </a:r>
            <a:endParaRPr dirty="0"/>
          </a:p>
          <a:p>
            <a:pPr marL="4572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❑"/>
            </a:pPr>
            <a:r>
              <a:rPr lang="en-US" dirty="0"/>
              <a:t>Accompanied by a timeline chart</a:t>
            </a:r>
            <a:endParaRPr dirty="0"/>
          </a:p>
          <a:p>
            <a:pPr marL="914400" lvl="1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dirty="0"/>
              <a:t>Lists most critical meetings and tasks for all committees</a:t>
            </a:r>
            <a:r>
              <a:rPr lang="en-US" sz="2800" dirty="0"/>
              <a:t> </a:t>
            </a:r>
          </a:p>
          <a:p>
            <a:pPr marL="914400" lvl="1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dirty="0"/>
              <a:t>Timeline is distributed to the community to encourage their input and participation in the different processes</a:t>
            </a:r>
          </a:p>
          <a:p>
            <a:pPr marL="914400" lvl="1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endParaRPr sz="2900" dirty="0"/>
          </a:p>
        </p:txBody>
      </p:sp>
      <p:sp>
        <p:nvSpPr>
          <p:cNvPr id="208" name="Google Shape;208;p30"/>
          <p:cNvSpPr txBox="1"/>
          <p:nvPr/>
        </p:nvSpPr>
        <p:spPr>
          <a:xfrm>
            <a:off x="609600" y="6217920"/>
            <a:ext cx="1097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*where applicable</a:t>
            </a:r>
            <a:endParaRPr sz="1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Share one challenge and one success with developing your work plan.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C90B6-DCEF-6548-AD6B-D2C1A6F73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1211"/>
            <a:ext cx="12192000" cy="6855577"/>
          </a:xfrm>
          <a:prstGeom prst="rect">
            <a:avLst/>
          </a:prstGeom>
        </p:spPr>
      </p:pic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Boston: Challenges and Successes with Developing Work Plans </a:t>
            </a:r>
            <a:endParaRPr dirty="0"/>
          </a:p>
        </p:txBody>
      </p:sp>
      <p:sp>
        <p:nvSpPr>
          <p:cNvPr id="219" name="Google Shape;219;p3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600" dirty="0"/>
              <a:t>Challenge</a:t>
            </a:r>
            <a:endParaRPr sz="3600" dirty="0"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Urgent matters outside of work plan (e.g. COVID-19)</a:t>
            </a:r>
            <a:endParaRPr sz="2800" dirty="0"/>
          </a:p>
          <a:p>
            <a:pPr marL="914400" lvl="1" indent="-3810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Solution: Schedule ad hoc meetings</a:t>
            </a:r>
            <a:endParaRPr sz="20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600" dirty="0"/>
              <a:t>Success</a:t>
            </a:r>
            <a:endParaRPr sz="3600" dirty="0"/>
          </a:p>
        </p:txBody>
      </p:sp>
      <p:sp>
        <p:nvSpPr>
          <p:cNvPr id="222" name="Google Shape;222;p3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89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Simplify needs assessment process for PC/PB members</a:t>
            </a:r>
            <a:endParaRPr sz="2800" dirty="0"/>
          </a:p>
          <a:p>
            <a:pPr marL="914400" lvl="1" indent="-3810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 smtClean="0"/>
              <a:t>Solution: </a:t>
            </a:r>
            <a:r>
              <a:rPr lang="en-US" sz="2400" dirty="0"/>
              <a:t>Break down into 5 parts</a:t>
            </a:r>
            <a:endParaRPr sz="2400"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-US" sz="2200" dirty="0"/>
              <a:t>Introduction to the Needs Assessment</a:t>
            </a:r>
            <a:endParaRPr sz="2200"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-US" sz="2200" dirty="0"/>
              <a:t>Develop A Tool</a:t>
            </a:r>
            <a:endParaRPr sz="2200"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-US" sz="2200" dirty="0"/>
              <a:t>Implementation of the Tool</a:t>
            </a:r>
            <a:endParaRPr sz="2200"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-US" sz="2200" dirty="0"/>
              <a:t>Analyze Data</a:t>
            </a:r>
            <a:endParaRPr sz="2200" dirty="0"/>
          </a:p>
          <a:p>
            <a:pPr lvl="2" algn="l" rtl="0">
              <a:spcBef>
                <a:spcPts val="56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-US" sz="2200" dirty="0"/>
              <a:t>Report Findings</a:t>
            </a:r>
            <a:endParaRPr sz="22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D5FE5-EDE5-3043-8F81-9E698F648D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291" y="0"/>
            <a:ext cx="12189417" cy="6858000"/>
          </a:xfrm>
          <a:prstGeom prst="rect">
            <a:avLst/>
          </a:prstGeom>
        </p:spPr>
      </p:pic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Houston: Challenges and Successes with Developing Work Plans</a:t>
            </a:r>
            <a:endParaRPr dirty="0"/>
          </a:p>
        </p:txBody>
      </p:sp>
      <p:sp>
        <p:nvSpPr>
          <p:cNvPr id="228" name="Google Shape;228;p33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600" dirty="0"/>
              <a:t>Challenge</a:t>
            </a:r>
            <a:endParaRPr sz="3600" dirty="0"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Mid-Year release of a new Initiative or Work Product</a:t>
            </a:r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External crisis (e.g. hurricane, COVID-19)</a:t>
            </a:r>
          </a:p>
          <a:p>
            <a:pPr lvl="1" indent="-457200">
              <a:spcBef>
                <a:spcPts val="56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/>
              <a:t>Solution for both: Use the Ryan White Part A Work Plan as the foundation</a:t>
            </a:r>
          </a:p>
          <a:p>
            <a:pPr marL="914400" lvl="1" indent="-3810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endParaRPr sz="24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230" name="Google Shape;230;p33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600" dirty="0"/>
              <a:t>Success</a:t>
            </a:r>
            <a:endParaRPr sz="3600" dirty="0"/>
          </a:p>
        </p:txBody>
      </p:sp>
      <p:sp>
        <p:nvSpPr>
          <p:cNvPr id="231" name="Google Shape;231;p33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89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560"/>
              </a:spcBef>
              <a:buSzPts val="2800"/>
              <a:buChar char="❑"/>
            </a:pPr>
            <a:r>
              <a:rPr lang="en-US" sz="2800" dirty="0"/>
              <a:t>Hurricane Harvey and COVID-19</a:t>
            </a:r>
          </a:p>
          <a:p>
            <a:pPr lvl="1" indent="-457200">
              <a:spcBef>
                <a:spcPts val="56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/>
              <a:t>Solutions:</a:t>
            </a:r>
          </a:p>
          <a:p>
            <a:pPr lvl="2" indent="-457200">
              <a:spcBef>
                <a:spcPts val="560"/>
              </a:spcBef>
              <a:buSzPts val="2800"/>
              <a:buFont typeface="Courier New" panose="02070309020205020404" pitchFamily="49" charset="0"/>
              <a:buChar char="o"/>
            </a:pPr>
            <a:r>
              <a:rPr lang="en-US" sz="2200" dirty="0"/>
              <a:t>Implement emergency policies</a:t>
            </a:r>
          </a:p>
          <a:p>
            <a:pPr lvl="2" indent="-457200">
              <a:spcBef>
                <a:spcPts val="560"/>
              </a:spcBef>
              <a:buSzPts val="2800"/>
              <a:buFont typeface="Courier New" panose="02070309020205020404" pitchFamily="49" charset="0"/>
              <a:buChar char="o"/>
            </a:pPr>
            <a:r>
              <a:rPr lang="en-US" sz="2200" dirty="0"/>
              <a:t>Locate all Council and committee members</a:t>
            </a:r>
          </a:p>
          <a:p>
            <a:pPr lvl="2" indent="-457200">
              <a:spcBef>
                <a:spcPts val="560"/>
              </a:spcBef>
              <a:buSzPts val="2800"/>
              <a:buFont typeface="Courier New" panose="02070309020205020404" pitchFamily="49" charset="0"/>
              <a:buChar char="o"/>
            </a:pPr>
            <a:r>
              <a:rPr lang="en-US" sz="2200" dirty="0"/>
              <a:t>Maintain the RW Part A work plan as much as possible</a:t>
            </a:r>
          </a:p>
          <a:p>
            <a:pPr lvl="2" indent="-457200">
              <a:spcBef>
                <a:spcPts val="560"/>
              </a:spcBef>
              <a:buSzPts val="2800"/>
              <a:buFont typeface="Courier New" panose="02070309020205020404" pitchFamily="49" charset="0"/>
              <a:buChar char="o"/>
            </a:pPr>
            <a:r>
              <a:rPr lang="en-US" sz="2200" dirty="0"/>
              <a:t>Send frequent reminders</a:t>
            </a:r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5" title="Listening "/>
          <p:cNvGrpSpPr/>
          <p:nvPr/>
        </p:nvGrpSpPr>
        <p:grpSpPr>
          <a:xfrm>
            <a:off x="2683045" y="921441"/>
            <a:ext cx="6905043" cy="4970704"/>
            <a:chOff x="1066800" y="287096"/>
            <a:chExt cx="6905043" cy="4970704"/>
          </a:xfrm>
        </p:grpSpPr>
        <p:pic>
          <p:nvPicPr>
            <p:cNvPr id="92" name="Google Shape;92;p15" descr="Listening Instructions " title="Listening "/>
            <p:cNvPicPr preferRelativeResize="0"/>
            <p:nvPr/>
          </p:nvPicPr>
          <p:blipFill rotWithShape="1">
            <a:blip r:embed="rId3">
              <a:alphaModFix/>
            </a:blip>
            <a:srcRect b="5201"/>
            <a:stretch/>
          </p:blipFill>
          <p:spPr>
            <a:xfrm>
              <a:off x="1066800" y="287096"/>
              <a:ext cx="6905043" cy="4970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5" descr="Planning CHATT | TARGET Center - Google Chrome"/>
            <p:cNvPicPr preferRelativeResize="0"/>
            <p:nvPr/>
          </p:nvPicPr>
          <p:blipFill rotWithShape="1">
            <a:blip r:embed="rId4">
              <a:alphaModFix/>
            </a:blip>
            <a:srcRect l="5846" t="8521" r="7098" b="2905"/>
            <a:stretch/>
          </p:blipFill>
          <p:spPr>
            <a:xfrm>
              <a:off x="1159044" y="533400"/>
              <a:ext cx="6689556" cy="3657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Google Shape;94;p15" title="Slide Background 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1960"/>
            </a:schemeClr>
          </a:solidFill>
          <a:ln>
            <a:noFill/>
          </a:ln>
          <a:effectLst>
            <a:outerShdw blurRad="63500" dist="38099" dir="2700000" algn="ctr" rotWithShape="0">
              <a:schemeClr val="lt2">
                <a:alpha val="74117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136394" y="304801"/>
            <a:ext cx="7858125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400" dirty="0">
                <a:solidFill>
                  <a:schemeClr val="lt1"/>
                </a:solidFill>
              </a:rPr>
              <a:t>Can You Hear Us?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3190878" y="1782763"/>
            <a:ext cx="6181725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338" lvl="0" indent="0" algn="l" rtl="0">
              <a:lnSpc>
                <a:spcPct val="9714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The audio is being shared via your computer speakers/headset.</a:t>
            </a:r>
            <a:endParaRPr dirty="0"/>
          </a:p>
          <a:p>
            <a:pPr marL="33338" lvl="0" indent="0" algn="l" rtl="0">
              <a:lnSpc>
                <a:spcPct val="97142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If you can’t hear the audio, make sure your computer audio is turned on.</a:t>
            </a:r>
            <a:endParaRPr dirty="0"/>
          </a:p>
          <a:p>
            <a:pPr marL="33338" lvl="0" indent="0" algn="l" rtl="0">
              <a:lnSpc>
                <a:spcPct val="97142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lt1"/>
                </a:solidFill>
              </a:rPr>
              <a:t>If you’re still having problems, please chat the host.</a:t>
            </a:r>
            <a:endParaRPr dirty="0"/>
          </a:p>
          <a:p>
            <a:pPr marL="33338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lang="en-US" sz="2400" b="1" dirty="0">
                <a:solidFill>
                  <a:schemeClr val="lt1"/>
                </a:solidFill>
              </a:rPr>
              <a:t>Call-in number: 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b="1" dirty="0">
                <a:solidFill>
                  <a:schemeClr val="lt1"/>
                </a:solidFill>
              </a:rPr>
              <a:t>301-715-8592</a:t>
            </a:r>
            <a:endParaRPr sz="2400" b="1" dirty="0"/>
          </a:p>
          <a:p>
            <a:pPr marL="33337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solidFill>
                  <a:schemeClr val="lt1"/>
                </a:solidFill>
              </a:rPr>
              <a:t>Webinar ID:  945 5632 9155</a:t>
            </a:r>
            <a:endParaRPr sz="2400" b="1" dirty="0">
              <a:solidFill>
                <a:schemeClr val="lt1"/>
              </a:solidFill>
            </a:endParaRPr>
          </a:p>
          <a:p>
            <a:pPr marL="33337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solidFill>
                  <a:schemeClr val="lt1"/>
                </a:solidFill>
              </a:rPr>
              <a:t>Passcode: 247311 </a:t>
            </a:r>
            <a:endParaRPr sz="2400" b="1" dirty="0">
              <a:solidFill>
                <a:schemeClr val="lt1"/>
              </a:solidFill>
            </a:endParaRPr>
          </a:p>
          <a:p>
            <a:pPr marL="3333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400" b="1" dirty="0">
              <a:solidFill>
                <a:schemeClr val="lt1"/>
              </a:solidFill>
            </a:endParaRPr>
          </a:p>
        </p:txBody>
      </p:sp>
      <p:grpSp>
        <p:nvGrpSpPr>
          <p:cNvPr id="97" name="Google Shape;97;p15" descr="Picture of Headphones " title="Headphones "/>
          <p:cNvGrpSpPr/>
          <p:nvPr/>
        </p:nvGrpSpPr>
        <p:grpSpPr>
          <a:xfrm>
            <a:off x="2582873" y="1828802"/>
            <a:ext cx="490537" cy="498475"/>
            <a:chOff x="1873544" y="1635383"/>
            <a:chExt cx="662763" cy="671624"/>
          </a:xfrm>
        </p:grpSpPr>
        <p:pic>
          <p:nvPicPr>
            <p:cNvPr id="98" name="Google Shape;98;p15" descr="Headphones " title="Picture of Headphones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95253" y="1687660"/>
              <a:ext cx="619347" cy="6193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5"/>
            <p:cNvSpPr/>
            <p:nvPr/>
          </p:nvSpPr>
          <p:spPr>
            <a:xfrm>
              <a:off x="1873544" y="1635383"/>
              <a:ext cx="662763" cy="662763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</p:grpSp>
      <p:grpSp>
        <p:nvGrpSpPr>
          <p:cNvPr id="100" name="Google Shape;100;p15" descr="Audio Visual " title="Audio "/>
          <p:cNvGrpSpPr/>
          <p:nvPr/>
        </p:nvGrpSpPr>
        <p:grpSpPr>
          <a:xfrm>
            <a:off x="2582873" y="2895619"/>
            <a:ext cx="511175" cy="511175"/>
            <a:chOff x="1905000" y="2715327"/>
            <a:chExt cx="662763" cy="662763"/>
          </a:xfrm>
        </p:grpSpPr>
        <p:pic>
          <p:nvPicPr>
            <p:cNvPr id="101" name="Google Shape;101;p15" descr="Background " title="Background 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95821" y="2775208"/>
              <a:ext cx="543000" cy="54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5"/>
            <p:cNvSpPr/>
            <p:nvPr/>
          </p:nvSpPr>
          <p:spPr>
            <a:xfrm>
              <a:off x="1905000" y="2715327"/>
              <a:ext cx="662763" cy="662763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</p:grpSp>
      <p:grpSp>
        <p:nvGrpSpPr>
          <p:cNvPr id="103" name="Google Shape;103;p15" descr="Picture of Phone " title="Phone "/>
          <p:cNvGrpSpPr/>
          <p:nvPr/>
        </p:nvGrpSpPr>
        <p:grpSpPr>
          <a:xfrm>
            <a:off x="2582872" y="3962400"/>
            <a:ext cx="533400" cy="533400"/>
            <a:chOff x="1905000" y="4038600"/>
            <a:chExt cx="662763" cy="662763"/>
          </a:xfrm>
        </p:grpSpPr>
        <p:pic>
          <p:nvPicPr>
            <p:cNvPr id="104" name="Google Shape;104;p15" descr="Background " title="Background 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36462" y="4039632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5"/>
            <p:cNvSpPr/>
            <p:nvPr/>
          </p:nvSpPr>
          <p:spPr>
            <a:xfrm>
              <a:off x="1905000" y="4038600"/>
              <a:ext cx="662763" cy="662763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 Plan Implementation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How do you leverage the skills of PC/PB members, recipients, and other stakeholders to implement the work plan?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Leveraging PC/PB Members and Other Stakeholders’ Skills for Work Plan Implementation</a:t>
            </a:r>
            <a:endParaRPr dirty="0"/>
          </a:p>
        </p:txBody>
      </p:sp>
      <p:sp>
        <p:nvSpPr>
          <p:cNvPr id="248" name="Google Shape;248;p3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600" dirty="0"/>
              <a:t>Boston</a:t>
            </a:r>
            <a:endParaRPr sz="3600" dirty="0"/>
          </a:p>
        </p:txBody>
      </p:sp>
      <p:sp>
        <p:nvSpPr>
          <p:cNvPr id="249" name="Google Shape;249;p3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Public speaking and facilitation skills</a:t>
            </a:r>
            <a:endParaRPr sz="2800"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Delegate tasks among PC/PB members based on skill level</a:t>
            </a:r>
            <a:endParaRPr sz="2800"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Mentorship</a:t>
            </a:r>
            <a:endParaRPr sz="2800"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Utilize recipient resources (e.g. data sharing)</a:t>
            </a:r>
            <a:endParaRPr sz="28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600" dirty="0"/>
              <a:t>Houston</a:t>
            </a:r>
            <a:endParaRPr sz="3600" dirty="0"/>
          </a:p>
        </p:txBody>
      </p:sp>
      <p:sp>
        <p:nvSpPr>
          <p:cNvPr id="251" name="Google Shape;251;p3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89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560"/>
              </a:spcBef>
              <a:buSzPts val="2800"/>
              <a:buChar char="❑"/>
            </a:pPr>
            <a:r>
              <a:rPr lang="en-US" dirty="0"/>
              <a:t>Provide education in facilitation and leadership skills</a:t>
            </a:r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r>
              <a:rPr lang="en-US" dirty="0"/>
              <a:t>Practice these skills through committee and PC participation, mentorship and leadership</a:t>
            </a:r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r>
              <a:rPr lang="en-US" dirty="0"/>
              <a:t>Assign members with particular skills to appropriate committees</a:t>
            </a:r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r>
              <a:rPr lang="en-US" dirty="0"/>
              <a:t>Over time, move members to different committees</a:t>
            </a:r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dirty="0"/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dirty="0"/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dirty="0"/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dirty="0"/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dirty="0"/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dirty="0"/>
          </a:p>
          <a:p>
            <a:pPr lvl="0" indent="-457200">
              <a:spcBef>
                <a:spcPts val="560"/>
              </a:spcBef>
              <a:buSzPts val="2800"/>
              <a:buChar char="❑"/>
            </a:pPr>
            <a:endParaRPr lang="en-US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 Plan Maintenance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Describe your process for maintaining your work plan.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Maintenance Strategies</a:t>
            </a:r>
            <a:endParaRPr dirty="0"/>
          </a:p>
        </p:txBody>
      </p:sp>
      <p:sp>
        <p:nvSpPr>
          <p:cNvPr id="267" name="Google Shape;267;p3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600" dirty="0"/>
              <a:t>Boston</a:t>
            </a:r>
            <a:endParaRPr sz="3600" dirty="0"/>
          </a:p>
        </p:txBody>
      </p:sp>
      <p:sp>
        <p:nvSpPr>
          <p:cNvPr id="268" name="Google Shape;268;p3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Ongoing supervision meetings with PC leadership staff to discuss any changes needed to the work plan (e.g. guest presenter changes)</a:t>
            </a:r>
            <a:endParaRPr sz="28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269" name="Google Shape;269;p3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600" dirty="0"/>
              <a:t>Houston</a:t>
            </a:r>
            <a:endParaRPr sz="3600" dirty="0"/>
          </a:p>
        </p:txBody>
      </p:sp>
      <p:sp>
        <p:nvSpPr>
          <p:cNvPr id="270" name="Google Shape;270;p3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89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dirty="0"/>
              <a:t>Ensure that work plan is detailed and realistic at the beginning of the year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dirty="0"/>
              <a:t>Adjust the plan according to quarterly updates on the status of goals and activities, which are provided by Committee Co-Chairs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sz="23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adaptations have you made to your work plan in response to COVID-19?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 Plan Adaptations</a:t>
            </a:r>
            <a:endParaRPr dirty="0"/>
          </a:p>
        </p:txBody>
      </p:sp>
      <p:sp>
        <p:nvSpPr>
          <p:cNvPr id="281" name="Google Shape;281;p4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600" dirty="0"/>
              <a:t>Boston</a:t>
            </a:r>
            <a:endParaRPr sz="3600" dirty="0"/>
          </a:p>
        </p:txBody>
      </p:sp>
      <p:sp>
        <p:nvSpPr>
          <p:cNvPr id="282" name="Google Shape;282;p4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Modify method of collecting information from subcontractors</a:t>
            </a:r>
            <a:endParaRPr sz="2800"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Provide only partial funding reports due to COVID-19</a:t>
            </a:r>
            <a:endParaRPr sz="28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</p:txBody>
      </p:sp>
      <p:sp>
        <p:nvSpPr>
          <p:cNvPr id="283" name="Google Shape;283;p4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600" dirty="0"/>
              <a:t>Houston</a:t>
            </a:r>
            <a:endParaRPr sz="3600" dirty="0"/>
          </a:p>
        </p:txBody>
      </p:sp>
      <p:sp>
        <p:nvSpPr>
          <p:cNvPr id="284" name="Google Shape;284;p4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8900" cy="39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Houston EMA was able to maintain the 2020 Work Plan because the PC:</a:t>
            </a:r>
            <a:endParaRPr lang="en-US" sz="2000" dirty="0"/>
          </a:p>
          <a:p>
            <a:pPr lvl="1" fontAlgn="base">
              <a:buFont typeface="Wingdings" panose="05000000000000000000" pitchFamily="2" charset="2"/>
              <a:buChar char="q"/>
            </a:pPr>
            <a:r>
              <a:rPr lang="en-US" dirty="0"/>
              <a:t>Lowered quorum requirements</a:t>
            </a:r>
          </a:p>
          <a:p>
            <a:pPr lvl="1" fontAlgn="base">
              <a:buFont typeface="Wingdings" panose="05000000000000000000" pitchFamily="2" charset="2"/>
              <a:buChar char="q"/>
            </a:pPr>
            <a:r>
              <a:rPr lang="en-US" dirty="0"/>
              <a:t>The Governor loosened requirements within the Open Meetings Act</a:t>
            </a:r>
          </a:p>
          <a:p>
            <a:pPr lvl="1" fontAlgn="base">
              <a:buFont typeface="Wingdings" panose="05000000000000000000" pitchFamily="2" charset="2"/>
              <a:buChar char="q"/>
            </a:pPr>
            <a:r>
              <a:rPr lang="en-US" dirty="0"/>
              <a:t>Consumers taught staff to use Zoom</a:t>
            </a:r>
          </a:p>
          <a:p>
            <a:pPr lvl="1" fontAlgn="base">
              <a:buFont typeface="Wingdings" panose="05000000000000000000" pitchFamily="2" charset="2"/>
              <a:buChar char="q"/>
            </a:pPr>
            <a:r>
              <a:rPr lang="en-US" dirty="0"/>
              <a:t>Made sure that all members had access to up to date IT equipment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sz="16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&amp; Key Takeaways</a:t>
            </a:r>
            <a:endParaRPr dirty="0"/>
          </a:p>
        </p:txBody>
      </p:sp>
      <p:sp>
        <p:nvSpPr>
          <p:cNvPr id="333" name="Google Shape;333;p4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Every PC/PB should have a work plan.</a:t>
            </a:r>
            <a:endParaRPr sz="2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Work plans are unique; not everyone’s work plan will look the same.</a:t>
            </a:r>
            <a:endParaRPr sz="2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Be sure that your work plan goals, objectives, and activities are as detailed as possible. Your work plan should delineate roles and responsibilities clearly.</a:t>
            </a:r>
            <a:endParaRPr sz="2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2800" dirty="0"/>
              <a:t>A work plan is a living document; update your work plan regularly as you accomplish your goals.</a:t>
            </a:r>
            <a:endParaRPr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Questions and Answers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dirty="0"/>
              <a:t>Welcome and Introductions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dirty="0"/>
              <a:t>Overview of Work Plans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dirty="0"/>
              <a:t>Work Plan Development, Implementation, and Maintenance Strategies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❑"/>
            </a:pPr>
            <a:r>
              <a:rPr lang="en-US" dirty="0"/>
              <a:t>Work Plan Examples and Resources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Char char="❑"/>
            </a:pPr>
            <a:r>
              <a:rPr lang="en-US" dirty="0"/>
              <a:t>Questions and Answers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0;p41">
            <a:extLst>
              <a:ext uri="{FF2B5EF4-FFF2-40B4-BE49-F238E27FC236}">
                <a16:creationId xmlns:a16="http://schemas.microsoft.com/office/drawing/2014/main" id="{BC7DBB74-61C1-7741-B26A-9D82E609B9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www.targetHIV.org</a:t>
            </a:r>
            <a:r>
              <a:rPr lang="en-US" dirty="0"/>
              <a:t>/planning-CHATT</a:t>
            </a:r>
            <a:endParaRPr dirty="0"/>
          </a:p>
        </p:txBody>
      </p:sp>
      <p:pic>
        <p:nvPicPr>
          <p:cNvPr id="344" name="Google Shape;344;p51" descr="A photo of a computer monitor shows the home page for the Planning CHATT website with the title Planning Community HIV/AIDS Technical Assistance and Training." title="www.targetHIV.org/planning-chat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" y="13061"/>
            <a:ext cx="1218837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 dirty="0"/>
              <a:t>Thank You</a:t>
            </a:r>
            <a:endParaRPr dirty="0"/>
          </a:p>
        </p:txBody>
      </p:sp>
      <p:sp>
        <p:nvSpPr>
          <p:cNvPr id="353" name="Google Shape;353;p5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b="1" dirty="0"/>
              <a:t>Please complete the evaluation!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3200"/>
              <a:buNone/>
            </a:pPr>
            <a:r>
              <a:rPr lang="en-US" b="1" dirty="0">
                <a:solidFill>
                  <a:schemeClr val="accent2"/>
                </a:solidFill>
              </a:rPr>
              <a:t>TargetHIV.org/planning-CHATT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Sign up for our mailing list, download tools and resources, view archived webinars and more…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Contact Planning CHATT: </a:t>
            </a:r>
            <a:r>
              <a:rPr lang="en-US" b="1" u="sng" dirty="0">
                <a:solidFill>
                  <a:schemeClr val="hlink"/>
                </a:solidFill>
                <a:hlinkClick r:id="rId3"/>
              </a:rPr>
              <a:t>planningCHATT@jsi.com</a:t>
            </a:r>
            <a:endParaRPr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Planning CHATT: A HRSA-supported Cooperative Agreement (U69HA30795)</a:t>
            </a:r>
            <a:endParaRPr dirty="0"/>
          </a:p>
        </p:txBody>
      </p:sp>
      <p:pic>
        <p:nvPicPr>
          <p:cNvPr id="120" name="Google Shape;120;p17" descr="Picture of Lennwood Green " title="Picture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133" y="1676400"/>
            <a:ext cx="2065735" cy="275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3657600" y="4571999"/>
            <a:ext cx="4876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Lennwood Green</a:t>
            </a:r>
            <a:br>
              <a:rPr lang="en-US" sz="2000" b="1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Project Officer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Division of Metropolitan HIV/AIDS Programs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313534"/>
                </a:solidFill>
                <a:latin typeface="Calibri"/>
                <a:ea typeface="Calibri"/>
                <a:cs typeface="Calibri"/>
                <a:sym typeface="Calibri"/>
              </a:rPr>
              <a:t>HIV/AIDS Bureau, HRSA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</a:pPr>
            <a:r>
              <a:rPr lang="en-US" dirty="0"/>
              <a:t>Webinar Presenters</a:t>
            </a:r>
            <a:endParaRPr dirty="0"/>
          </a:p>
        </p:txBody>
      </p:sp>
      <p:sp>
        <p:nvSpPr>
          <p:cNvPr id="127" name="Google Shape;127;p18"/>
          <p:cNvSpPr/>
          <p:nvPr/>
        </p:nvSpPr>
        <p:spPr>
          <a:xfrm>
            <a:off x="956988" y="4701775"/>
            <a:ext cx="2849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Elizabeth Rios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Boston EMA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title="Head shot of Elizabeth Rio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21219" r="14015"/>
          <a:stretch/>
        </p:blipFill>
        <p:spPr>
          <a:xfrm>
            <a:off x="1612490" y="1422027"/>
            <a:ext cx="2015613" cy="3212382"/>
          </a:xfrm>
          <a:prstGeom prst="rect">
            <a:avLst/>
          </a:prstGeom>
        </p:spPr>
      </p:pic>
      <p:sp>
        <p:nvSpPr>
          <p:cNvPr id="128" name="Google Shape;128;p18"/>
          <p:cNvSpPr/>
          <p:nvPr/>
        </p:nvSpPr>
        <p:spPr>
          <a:xfrm>
            <a:off x="4858947" y="4701775"/>
            <a:ext cx="2474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Victoria “Tori” Williams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Houston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title="Head shot of Victoria &quot;Tori&quot; William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519"/>
          <a:stretch/>
        </p:blipFill>
        <p:spPr>
          <a:xfrm>
            <a:off x="4979981" y="1417638"/>
            <a:ext cx="2312339" cy="3284137"/>
          </a:xfrm>
          <a:prstGeom prst="rect">
            <a:avLst/>
          </a:prstGeom>
        </p:spPr>
      </p:pic>
      <p:sp>
        <p:nvSpPr>
          <p:cNvPr id="129" name="Google Shape;129;p18"/>
          <p:cNvSpPr/>
          <p:nvPr/>
        </p:nvSpPr>
        <p:spPr>
          <a:xfrm>
            <a:off x="8856625" y="4701775"/>
            <a:ext cx="1783200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Jamal Refuge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CHATT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8" title="Headshot of Jamal Refu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6248" y="1417639"/>
            <a:ext cx="2088899" cy="3216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Objectives</a:t>
            </a:r>
            <a:endParaRPr dirty="0"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800" dirty="0"/>
              <a:t>By the end of this webinar you will be able to: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800" dirty="0"/>
              <a:t>Understand the importance of developing a work plan</a:t>
            </a:r>
            <a:endParaRPr sz="2800"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800" dirty="0"/>
              <a:t>Identify the five basic components of a work plan </a:t>
            </a:r>
            <a:endParaRPr sz="2800"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800" dirty="0"/>
              <a:t>Identify key roles and responsibilities to support work plan implementation</a:t>
            </a:r>
            <a:endParaRPr sz="2800" dirty="0"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800" dirty="0"/>
              <a:t>Understand how to align internal work plans with the annual RWHAP Part A planning cycle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963084" y="1143001"/>
            <a:ext cx="8686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Overview of Work Plans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Expectations for Work Plan Development for Part A PCs/PBs</a:t>
            </a:r>
            <a:endParaRPr dirty="0"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❑"/>
            </a:pPr>
            <a:r>
              <a:rPr lang="en-US" sz="2800" dirty="0"/>
              <a:t>Legislation requires preparation of integrated plans that set goals and objectives and guide the work of the program</a:t>
            </a:r>
            <a:endParaRPr sz="2800" dirty="0"/>
          </a:p>
          <a:p>
            <a:pPr marL="457200" lvl="0" indent="-4572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Char char="❑"/>
            </a:pPr>
            <a:r>
              <a:rPr lang="en-US" sz="2800" dirty="0"/>
              <a:t>Programs are expected to regularly review work plan progress and refine objectives and strategies as needed –  your work plan should be a living document that guides the annual planning cycle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HATT">
      <a:dk1>
        <a:srgbClr val="313534"/>
      </a:dk1>
      <a:lt1>
        <a:srgbClr val="FFFFFF"/>
      </a:lt1>
      <a:dk2>
        <a:srgbClr val="69726F"/>
      </a:dk2>
      <a:lt2>
        <a:srgbClr val="E0E9E7"/>
      </a:lt2>
      <a:accent1>
        <a:srgbClr val="08B89D"/>
      </a:accent1>
      <a:accent2>
        <a:srgbClr val="BF2625"/>
      </a:accent2>
      <a:accent3>
        <a:srgbClr val="F15F43"/>
      </a:accent3>
      <a:accent4>
        <a:srgbClr val="A7DAD2"/>
      </a:accent4>
      <a:accent5>
        <a:srgbClr val="08B89D"/>
      </a:accent5>
      <a:accent6>
        <a:srgbClr val="F15F43"/>
      </a:accent6>
      <a:hlink>
        <a:srgbClr val="BF2625"/>
      </a:hlink>
      <a:folHlink>
        <a:srgbClr val="F15F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1351</Words>
  <Application>Microsoft Office PowerPoint</Application>
  <PresentationFormat>Widescreen</PresentationFormat>
  <Paragraphs>228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Wingdings</vt:lpstr>
      <vt:lpstr>Courier New</vt:lpstr>
      <vt:lpstr>Noto Sans Symbols</vt:lpstr>
      <vt:lpstr>Arial</vt:lpstr>
      <vt:lpstr>Calibri</vt:lpstr>
      <vt:lpstr>Merriweather Sans</vt:lpstr>
      <vt:lpstr>1_Office Theme</vt:lpstr>
      <vt:lpstr>Let’s Work: Developing Work Plans for Part A Planning Councils/Planning Bodies </vt:lpstr>
      <vt:lpstr>How to Ask a Question</vt:lpstr>
      <vt:lpstr>Can You Hear Us?</vt:lpstr>
      <vt:lpstr>Agenda</vt:lpstr>
      <vt:lpstr>Planning CHATT: A HRSA-supported Cooperative Agreement (U69HA30795)</vt:lpstr>
      <vt:lpstr>Webinar Presenters</vt:lpstr>
      <vt:lpstr>Objectives</vt:lpstr>
      <vt:lpstr>Overview of Work Plans</vt:lpstr>
      <vt:lpstr>Expectations for Work Plan Development for Part A PCs/PBs</vt:lpstr>
      <vt:lpstr>Typical Core Work Plan Components</vt:lpstr>
      <vt:lpstr>Examples &amp; Resources</vt:lpstr>
      <vt:lpstr>Work Plan Example - Boston</vt:lpstr>
      <vt:lpstr>Work Plan Example - Houston</vt:lpstr>
      <vt:lpstr>Example: Sample Planning Calendar</vt:lpstr>
      <vt:lpstr>Resource: Annual Planning Cycle</vt:lpstr>
      <vt:lpstr>Resource: Annotated Flow Chart of Annual Planning Cycle </vt:lpstr>
      <vt:lpstr>How has having a work plan benefited your PC/PB?</vt:lpstr>
      <vt:lpstr>Work Plan Benefits for Part A PCs/PBs</vt:lpstr>
      <vt:lpstr>Work Plan Benefits for Part A PCs/PBs cont’d</vt:lpstr>
      <vt:lpstr>Briefly describe your overall process for developing your PC/PB work plan.</vt:lpstr>
      <vt:lpstr>Boston</vt:lpstr>
      <vt:lpstr>Houston</vt:lpstr>
      <vt:lpstr>Houston</vt:lpstr>
      <vt:lpstr>What tools do you use to develop your work plan?</vt:lpstr>
      <vt:lpstr>Boston</vt:lpstr>
      <vt:lpstr>Houston</vt:lpstr>
      <vt:lpstr>Share one challenge and one success with developing your work plan.</vt:lpstr>
      <vt:lpstr>Boston: Challenges and Successes with Developing Work Plans </vt:lpstr>
      <vt:lpstr>Houston: Challenges and Successes with Developing Work Plans</vt:lpstr>
      <vt:lpstr>Work Plan Implementation</vt:lpstr>
      <vt:lpstr>How do you leverage the skills of PC/PB members, recipients, and other stakeholders to implement the work plan?</vt:lpstr>
      <vt:lpstr>Leveraging PC/PB Members and Other Stakeholders’ Skills for Work Plan Implementation</vt:lpstr>
      <vt:lpstr>Work Plan Maintenance</vt:lpstr>
      <vt:lpstr>Describe your process for maintaining your work plan.</vt:lpstr>
      <vt:lpstr>Maintenance Strategies</vt:lpstr>
      <vt:lpstr>What adaptations have you made to your work plan in response to COVID-19?</vt:lpstr>
      <vt:lpstr>Work Plan Adaptations</vt:lpstr>
      <vt:lpstr>Wrap-Up &amp; Key Takeaways</vt:lpstr>
      <vt:lpstr>Questions and Answers</vt:lpstr>
      <vt:lpstr>www.targetHIV.org/planning-CHATT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Work: Developing Work Plans for Part A Planning Councils/Planning Bodies</dc:title>
  <dc:creator>Jamal Refuge</dc:creator>
  <cp:lastModifiedBy>Jamal Refuge</cp:lastModifiedBy>
  <cp:revision>26</cp:revision>
  <dcterms:modified xsi:type="dcterms:W3CDTF">2020-12-22T22:17:31Z</dcterms:modified>
</cp:coreProperties>
</file>