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A7D32-951B-4D7A-B1CE-249E04D3E533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62F21-7A1D-464B-AD9E-5EAFDAD8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98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F4546B-E0E3-49B7-A39A-C609084469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8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A8A4-0730-4595-8007-8DB31B61FF63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89F3-A1E0-4C09-977C-EAFFB2BF5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14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A8A4-0730-4595-8007-8DB31B61FF63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89F3-A1E0-4C09-977C-EAFFB2BF5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09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A8A4-0730-4595-8007-8DB31B61FF63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89F3-A1E0-4C09-977C-EAFFB2BF5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A8A4-0730-4595-8007-8DB31B61FF63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89F3-A1E0-4C09-977C-EAFFB2BF5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4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A8A4-0730-4595-8007-8DB31B61FF63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89F3-A1E0-4C09-977C-EAFFB2BF5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1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A8A4-0730-4595-8007-8DB31B61FF63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89F3-A1E0-4C09-977C-EAFFB2BF5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19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A8A4-0730-4595-8007-8DB31B61FF63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89F3-A1E0-4C09-977C-EAFFB2BF5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47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A8A4-0730-4595-8007-8DB31B61FF63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89F3-A1E0-4C09-977C-EAFFB2BF5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0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A8A4-0730-4595-8007-8DB31B61FF63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89F3-A1E0-4C09-977C-EAFFB2BF5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4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A8A4-0730-4595-8007-8DB31B61FF63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89F3-A1E0-4C09-977C-EAFFB2BF5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82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DA8A4-0730-4595-8007-8DB31B61FF63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D89F3-A1E0-4C09-977C-EAFFB2BF5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2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DA8A4-0730-4595-8007-8DB31B61FF63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D89F3-A1E0-4C09-977C-EAFFB2BF5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7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23F8DC9-FAEA-4F3B-B8C9-EA24FE82CEA8}"/>
              </a:ext>
            </a:extLst>
          </p:cNvPr>
          <p:cNvCxnSpPr>
            <a:cxnSpLocks/>
            <a:stCxn id="34" idx="3"/>
            <a:endCxn id="71" idx="1"/>
          </p:cNvCxnSpPr>
          <p:nvPr/>
        </p:nvCxnSpPr>
        <p:spPr>
          <a:xfrm>
            <a:off x="2683379" y="3493832"/>
            <a:ext cx="554089" cy="2844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05DACF4-FF1B-4386-B908-6DBD6BC9688D}"/>
              </a:ext>
            </a:extLst>
          </p:cNvPr>
          <p:cNvCxnSpPr>
            <a:cxnSpLocks/>
            <a:stCxn id="71" idx="3"/>
            <a:endCxn id="74" idx="1"/>
          </p:cNvCxnSpPr>
          <p:nvPr/>
        </p:nvCxnSpPr>
        <p:spPr>
          <a:xfrm>
            <a:off x="4588739" y="3778329"/>
            <a:ext cx="657543" cy="4814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5EE25FB3-551E-4C8E-9E4B-0F4327D36B2B}"/>
              </a:ext>
            </a:extLst>
          </p:cNvPr>
          <p:cNvCxnSpPr>
            <a:cxnSpLocks/>
            <a:stCxn id="71" idx="3"/>
            <a:endCxn id="76" idx="1"/>
          </p:cNvCxnSpPr>
          <p:nvPr/>
        </p:nvCxnSpPr>
        <p:spPr>
          <a:xfrm flipV="1">
            <a:off x="4588739" y="3104960"/>
            <a:ext cx="656312" cy="6733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945A567-57CA-47F6-BF82-16B80096D9CE}"/>
              </a:ext>
            </a:extLst>
          </p:cNvPr>
          <p:cNvCxnSpPr>
            <a:cxnSpLocks/>
            <a:stCxn id="57" idx="3"/>
            <a:endCxn id="48" idx="1"/>
          </p:cNvCxnSpPr>
          <p:nvPr/>
        </p:nvCxnSpPr>
        <p:spPr>
          <a:xfrm>
            <a:off x="4572000" y="5594088"/>
            <a:ext cx="685979" cy="452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A704B929-21B0-4736-8B67-989B289D19B2}"/>
              </a:ext>
            </a:extLst>
          </p:cNvPr>
          <p:cNvCxnSpPr>
            <a:cxnSpLocks/>
            <a:stCxn id="29" idx="3"/>
            <a:endCxn id="43" idx="1"/>
          </p:cNvCxnSpPr>
          <p:nvPr/>
        </p:nvCxnSpPr>
        <p:spPr>
          <a:xfrm flipV="1">
            <a:off x="4580457" y="1561292"/>
            <a:ext cx="658656" cy="382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6ED35C5-9FD6-4386-AC9B-23786492F18D}"/>
              </a:ext>
            </a:extLst>
          </p:cNvPr>
          <p:cNvCxnSpPr>
            <a:cxnSpLocks/>
            <a:stCxn id="29" idx="3"/>
            <a:endCxn id="14" idx="1"/>
          </p:cNvCxnSpPr>
          <p:nvPr/>
        </p:nvCxnSpPr>
        <p:spPr>
          <a:xfrm flipV="1">
            <a:off x="4580457" y="1178259"/>
            <a:ext cx="656048" cy="765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7BC87B66-127F-4C0A-8194-90E2AAAF945A}"/>
              </a:ext>
            </a:extLst>
          </p:cNvPr>
          <p:cNvCxnSpPr>
            <a:cxnSpLocks/>
            <a:stCxn id="29" idx="3"/>
            <a:endCxn id="21" idx="1"/>
          </p:cNvCxnSpPr>
          <p:nvPr/>
        </p:nvCxnSpPr>
        <p:spPr>
          <a:xfrm>
            <a:off x="4580457" y="1943979"/>
            <a:ext cx="657279" cy="3622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4985A081-57D4-41B0-95A9-8166440D22E2}"/>
              </a:ext>
            </a:extLst>
          </p:cNvPr>
          <p:cNvCxnSpPr>
            <a:cxnSpLocks/>
            <a:stCxn id="29" idx="3"/>
            <a:endCxn id="17" idx="1"/>
          </p:cNvCxnSpPr>
          <p:nvPr/>
        </p:nvCxnSpPr>
        <p:spPr>
          <a:xfrm>
            <a:off x="4580457" y="1943979"/>
            <a:ext cx="656048" cy="7653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ACF9659-67BB-4ACE-9FC0-8F84869095ED}"/>
              </a:ext>
            </a:extLst>
          </p:cNvPr>
          <p:cNvCxnSpPr>
            <a:cxnSpLocks/>
            <a:stCxn id="71" idx="3"/>
            <a:endCxn id="25" idx="1"/>
          </p:cNvCxnSpPr>
          <p:nvPr/>
        </p:nvCxnSpPr>
        <p:spPr>
          <a:xfrm>
            <a:off x="4588739" y="3778329"/>
            <a:ext cx="649393" cy="880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DECC79B-4DD5-4582-A202-0DAE2BF61F31}"/>
              </a:ext>
            </a:extLst>
          </p:cNvPr>
          <p:cNvCxnSpPr>
            <a:cxnSpLocks/>
            <a:stCxn id="57" idx="3"/>
            <a:endCxn id="59" idx="1"/>
          </p:cNvCxnSpPr>
          <p:nvPr/>
        </p:nvCxnSpPr>
        <p:spPr>
          <a:xfrm>
            <a:off x="4572000" y="5594088"/>
            <a:ext cx="6755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0D60EE65-CC85-48E5-8D33-24A6EDD6C70F}"/>
              </a:ext>
            </a:extLst>
          </p:cNvPr>
          <p:cNvCxnSpPr>
            <a:cxnSpLocks/>
            <a:stCxn id="57" idx="3"/>
            <a:endCxn id="119" idx="1"/>
          </p:cNvCxnSpPr>
          <p:nvPr/>
        </p:nvCxnSpPr>
        <p:spPr>
          <a:xfrm flipV="1">
            <a:off x="4572000" y="5124710"/>
            <a:ext cx="674282" cy="4693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15002FA-3CB7-4FF2-A8BC-8D16ED60C916}"/>
              </a:ext>
            </a:extLst>
          </p:cNvPr>
          <p:cNvCxnSpPr>
            <a:cxnSpLocks/>
            <a:stCxn id="29" idx="3"/>
            <a:endCxn id="16" idx="1"/>
          </p:cNvCxnSpPr>
          <p:nvPr/>
        </p:nvCxnSpPr>
        <p:spPr>
          <a:xfrm flipV="1">
            <a:off x="4580457" y="1940880"/>
            <a:ext cx="655978" cy="30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614FB8F-E605-4EDD-A1F7-AD8BA7640B15}"/>
              </a:ext>
            </a:extLst>
          </p:cNvPr>
          <p:cNvGrpSpPr/>
          <p:nvPr/>
        </p:nvGrpSpPr>
        <p:grpSpPr>
          <a:xfrm>
            <a:off x="1194179" y="601195"/>
            <a:ext cx="6490368" cy="264770"/>
            <a:chOff x="394282" y="352337"/>
            <a:chExt cx="11403436" cy="63756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D176DEC-4D50-4FE9-B42B-E9E25FC18C19}"/>
                </a:ext>
              </a:extLst>
            </p:cNvPr>
            <p:cNvSpPr/>
            <p:nvPr/>
          </p:nvSpPr>
          <p:spPr>
            <a:xfrm>
              <a:off x="394282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63" b="1">
                  <a:solidFill>
                    <a:schemeClr val="tx1"/>
                  </a:solidFill>
                  <a:latin typeface="Trebuchet MS" panose="020B0603020202020204" pitchFamily="34" charset="0"/>
                </a:rPr>
                <a:t>Aim</a:t>
              </a:r>
              <a:endParaRPr lang="en-US" sz="748" b="1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0012A7B-48B7-42D6-8C49-DC8CB658A849}"/>
                </a:ext>
              </a:extLst>
            </p:cNvPr>
            <p:cNvSpPr/>
            <p:nvPr/>
          </p:nvSpPr>
          <p:spPr>
            <a:xfrm>
              <a:off x="4678260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63" b="1" dirty="0">
                  <a:solidFill>
                    <a:schemeClr val="tx1"/>
                  </a:solidFill>
                  <a:latin typeface="Trebuchet MS" panose="020B0603020202020204" pitchFamily="34" charset="0"/>
                </a:rPr>
                <a:t>Primary Drivers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9DADCB-211D-4252-A65E-F684A4E6DD46}"/>
                </a:ext>
              </a:extLst>
            </p:cNvPr>
            <p:cNvSpPr/>
            <p:nvPr/>
          </p:nvSpPr>
          <p:spPr>
            <a:xfrm>
              <a:off x="8962239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63" b="1">
                  <a:solidFill>
                    <a:schemeClr val="tx1"/>
                  </a:solidFill>
                  <a:latin typeface="Trebuchet MS" panose="020B0603020202020204" pitchFamily="34" charset="0"/>
                </a:rPr>
                <a:t>Secondary Drivers</a:t>
              </a:r>
            </a:p>
          </p:txBody>
        </p: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F84469D-707D-4D32-A373-BE405D75C534}"/>
              </a:ext>
            </a:extLst>
          </p:cNvPr>
          <p:cNvSpPr/>
          <p:nvPr/>
        </p:nvSpPr>
        <p:spPr>
          <a:xfrm>
            <a:off x="609601" y="2396530"/>
            <a:ext cx="2073778" cy="219460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66" dirty="0">
                <a:solidFill>
                  <a:schemeClr val="tx1"/>
                </a:solidFill>
                <a:ea typeface="+mn-lt"/>
                <a:cs typeface="+mn-lt"/>
              </a:rPr>
              <a:t>Ryan White HIV/AIDS Program-funded clinics end disparities in viral suppression outcomes for affected HIV sub-populations due to use of substances (licit and illicit)</a:t>
            </a:r>
            <a:endParaRPr lang="en-US" sz="1266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67506303-2FCD-484B-85A5-6CD4266F508E}"/>
              </a:ext>
            </a:extLst>
          </p:cNvPr>
          <p:cNvSpPr/>
          <p:nvPr/>
        </p:nvSpPr>
        <p:spPr>
          <a:xfrm>
            <a:off x="3229319" y="1397016"/>
            <a:ext cx="1351138" cy="1093925"/>
          </a:xfrm>
          <a:prstGeom prst="roundRect">
            <a:avLst/>
          </a:prstGeom>
          <a:solidFill>
            <a:srgbClr val="EEDA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 tracks substance use status and health outcomes of all clients 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A9070C6F-D1F0-4523-BCC2-D925AB2115F2}"/>
              </a:ext>
            </a:extLst>
          </p:cNvPr>
          <p:cNvSpPr/>
          <p:nvPr/>
        </p:nvSpPr>
        <p:spPr>
          <a:xfrm>
            <a:off x="3220862" y="4983163"/>
            <a:ext cx="1351138" cy="1221849"/>
          </a:xfrm>
          <a:prstGeom prst="roundRect">
            <a:avLst/>
          </a:prstGeom>
          <a:solidFill>
            <a:srgbClr val="FAF9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Clients are successfully linked with relevant services and support to reduce harm caused by use of substances and/or mental health concerns 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3F4F7CD-1D79-4497-9A9F-19870A6B6F16}"/>
              </a:ext>
            </a:extLst>
          </p:cNvPr>
          <p:cNvSpPr/>
          <p:nvPr/>
        </p:nvSpPr>
        <p:spPr>
          <a:xfrm>
            <a:off x="5236505" y="969646"/>
            <a:ext cx="3142026" cy="417226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 engagement in HIV care ensures clients are comfortable discussing use of substances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895E763-0B50-42A5-BB34-137714C471EC}"/>
              </a:ext>
            </a:extLst>
          </p:cNvPr>
          <p:cNvSpPr/>
          <p:nvPr/>
        </p:nvSpPr>
        <p:spPr>
          <a:xfrm>
            <a:off x="5236435" y="1751909"/>
            <a:ext cx="3142306" cy="377941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team understands the signs of substance use that could cause a barrier to viral suppression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CE4C5CA-F802-4F73-BB88-23E40257AF74}"/>
              </a:ext>
            </a:extLst>
          </p:cNvPr>
          <p:cNvSpPr/>
          <p:nvPr/>
        </p:nvSpPr>
        <p:spPr>
          <a:xfrm>
            <a:off x="5236505" y="2496639"/>
            <a:ext cx="3142026" cy="425330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Indicator definitions are well established to track health outcomes for clients with substance use disorders and/or no substance use status 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37D59B53-2379-4F23-BFB9-E00F95D7A671}"/>
              </a:ext>
            </a:extLst>
          </p:cNvPr>
          <p:cNvSpPr/>
          <p:nvPr/>
        </p:nvSpPr>
        <p:spPr>
          <a:xfrm>
            <a:off x="5237736" y="2115921"/>
            <a:ext cx="3137141" cy="380649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Procedures in place to review substance use outcome reports and take actions if indicated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7F63CC8-E56E-4529-BF10-5AE055916CB8}"/>
              </a:ext>
            </a:extLst>
          </p:cNvPr>
          <p:cNvSpPr/>
          <p:nvPr/>
        </p:nvSpPr>
        <p:spPr>
          <a:xfrm>
            <a:off x="5238132" y="4461596"/>
            <a:ext cx="3169416" cy="395054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Customized care plan for all clients experiencing substance use issues and/or mental health concerns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8499C2FE-581E-4973-96F4-4EFECB541669}"/>
              </a:ext>
            </a:extLst>
          </p:cNvPr>
          <p:cNvSpPr/>
          <p:nvPr/>
        </p:nvSpPr>
        <p:spPr>
          <a:xfrm>
            <a:off x="5247520" y="5343709"/>
            <a:ext cx="3132249" cy="500758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 in place for making customized referrals (after vetting potential referrals), following-up on referrals and ensuring successful linkages</a:t>
            </a:r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C1E1B8E5-17C5-43EB-9E0E-587A3E30CBA8}"/>
              </a:ext>
            </a:extLst>
          </p:cNvPr>
          <p:cNvGrpSpPr/>
          <p:nvPr/>
        </p:nvGrpSpPr>
        <p:grpSpPr>
          <a:xfrm>
            <a:off x="2683378" y="1943979"/>
            <a:ext cx="545940" cy="3650109"/>
            <a:chOff x="3013506" y="1055042"/>
            <a:chExt cx="990193" cy="8789451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28DB97E-C07E-4549-AFD4-541306D775DE}"/>
                </a:ext>
              </a:extLst>
            </p:cNvPr>
            <p:cNvCxnSpPr>
              <a:cxnSpLocks/>
              <a:stCxn id="34" idx="3"/>
              <a:endCxn id="29" idx="1"/>
            </p:cNvCxnSpPr>
            <p:nvPr/>
          </p:nvCxnSpPr>
          <p:spPr>
            <a:xfrm flipV="1">
              <a:off x="3013506" y="1055042"/>
              <a:ext cx="990193" cy="37320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361D2DF-30AE-4AD0-A9C1-ADB554FE352D}"/>
                </a:ext>
              </a:extLst>
            </p:cNvPr>
            <p:cNvCxnSpPr>
              <a:cxnSpLocks/>
              <a:stCxn id="34" idx="3"/>
              <a:endCxn id="57" idx="1"/>
            </p:cNvCxnSpPr>
            <p:nvPr/>
          </p:nvCxnSpPr>
          <p:spPr>
            <a:xfrm>
              <a:off x="3013508" y="4787083"/>
              <a:ext cx="974854" cy="505741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3622A75C-1AB9-4563-BBC5-32737E9E123E}"/>
              </a:ext>
            </a:extLst>
          </p:cNvPr>
          <p:cNvSpPr/>
          <p:nvPr/>
        </p:nvSpPr>
        <p:spPr>
          <a:xfrm>
            <a:off x="5246282" y="4914093"/>
            <a:ext cx="3137141" cy="421233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for engaging clients to take advantage of linkages and promote offered substance use and behavioral health services, case management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0B5701-08BD-430C-AAC8-8C7BFDDB10BB}"/>
              </a:ext>
            </a:extLst>
          </p:cNvPr>
          <p:cNvSpPr txBox="1"/>
          <p:nvPr/>
        </p:nvSpPr>
        <p:spPr>
          <a:xfrm>
            <a:off x="206896" y="6381345"/>
            <a:ext cx="2568308" cy="238046"/>
          </a:xfrm>
          <a:prstGeom prst="rect">
            <a:avLst/>
          </a:prstGeom>
          <a:solidFill>
            <a:srgbClr val="FFC000"/>
          </a:solidFill>
        </p:spPr>
        <p:txBody>
          <a:bodyPr rot="0" spcFirstLastPara="0" vertOverflow="overflow" horzOverflow="overflow" vert="horz" wrap="square" lIns="64294" tIns="32147" rIns="64294" bIns="32147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125" b="1">
                <a:latin typeface="Trebuchet MS"/>
              </a:rPr>
              <a:t>Substance Use</a:t>
            </a:r>
            <a:endParaRPr lang="en-US" sz="1266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767CE63C-A9AB-4C2D-B693-AC3CCAFD1A0D}"/>
              </a:ext>
            </a:extLst>
          </p:cNvPr>
          <p:cNvSpPr/>
          <p:nvPr/>
        </p:nvSpPr>
        <p:spPr>
          <a:xfrm>
            <a:off x="5239113" y="1375572"/>
            <a:ext cx="3131693" cy="371439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Procedures in place for regularly screening and documenting client use of substances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768FF4B1-53AA-4EC8-8D49-FA64E1E43670}"/>
              </a:ext>
            </a:extLst>
          </p:cNvPr>
          <p:cNvSpPr/>
          <p:nvPr/>
        </p:nvSpPr>
        <p:spPr>
          <a:xfrm>
            <a:off x="5257979" y="5835571"/>
            <a:ext cx="3137134" cy="421233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Substance use providers are integrated into the HIV care team and participate in case conferences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AE87F656-AFD0-4AE5-9BBB-1A4A1F877B36}"/>
              </a:ext>
            </a:extLst>
          </p:cNvPr>
          <p:cNvCxnSpPr>
            <a:cxnSpLocks/>
            <a:stCxn id="71" idx="3"/>
            <a:endCxn id="72" idx="1"/>
          </p:cNvCxnSpPr>
          <p:nvPr/>
        </p:nvCxnSpPr>
        <p:spPr>
          <a:xfrm flipV="1">
            <a:off x="4588739" y="3464921"/>
            <a:ext cx="656312" cy="3134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DB102D4-2A23-4797-8E4F-0526376E4021}"/>
              </a:ext>
            </a:extLst>
          </p:cNvPr>
          <p:cNvCxnSpPr>
            <a:cxnSpLocks/>
            <a:stCxn id="71" idx="3"/>
            <a:endCxn id="73" idx="1"/>
          </p:cNvCxnSpPr>
          <p:nvPr/>
        </p:nvCxnSpPr>
        <p:spPr>
          <a:xfrm>
            <a:off x="4588739" y="3778329"/>
            <a:ext cx="656312" cy="96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FD541F43-9AAD-4120-B5B5-BA71940614C5}"/>
              </a:ext>
            </a:extLst>
          </p:cNvPr>
          <p:cNvSpPr/>
          <p:nvPr/>
        </p:nvSpPr>
        <p:spPr>
          <a:xfrm>
            <a:off x="3237468" y="3203596"/>
            <a:ext cx="1351271" cy="1149466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 and care team is fully prepared to care and support clients with substance use and/or mental health concerns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F939BBC2-20B3-4CB3-8025-5B1BB99A9B73}"/>
              </a:ext>
            </a:extLst>
          </p:cNvPr>
          <p:cNvSpPr/>
          <p:nvPr/>
        </p:nvSpPr>
        <p:spPr>
          <a:xfrm>
            <a:off x="5245051" y="3258996"/>
            <a:ext cx="3142026" cy="411849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Effective clinic flow to care for and support new and ongoing clients with substance use issues, i.e., coordinating HIV care and substance use care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7C959F9F-82A3-4B98-B39F-A38B4E7FFEBC}"/>
              </a:ext>
            </a:extLst>
          </p:cNvPr>
          <p:cNvSpPr/>
          <p:nvPr/>
        </p:nvSpPr>
        <p:spPr>
          <a:xfrm>
            <a:off x="5245051" y="3679228"/>
            <a:ext cx="3142026" cy="390361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Strategies to address additional barriers, such as food security, legal support, etc.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B83C3631-736C-4177-B750-1EDBC9F48D70}"/>
              </a:ext>
            </a:extLst>
          </p:cNvPr>
          <p:cNvSpPr/>
          <p:nvPr/>
        </p:nvSpPr>
        <p:spPr>
          <a:xfrm>
            <a:off x="5246282" y="4055300"/>
            <a:ext cx="3137141" cy="408911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Client-centered and client-driven support systems in place to provide individual and peer-to-peer group support</a:t>
            </a:r>
            <a:endParaRPr lang="en-US" sz="8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B072DD0C-3FD1-4E67-86CE-929F88BF039D}"/>
              </a:ext>
            </a:extLst>
          </p:cNvPr>
          <p:cNvSpPr/>
          <p:nvPr/>
        </p:nvSpPr>
        <p:spPr>
          <a:xfrm>
            <a:off x="5245051" y="2950407"/>
            <a:ext cx="3142026" cy="309106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Judgement-free clinic environment using harm-reduction principles</a:t>
            </a:r>
          </a:p>
        </p:txBody>
      </p:sp>
    </p:spTree>
    <p:extLst>
      <p:ext uri="{BB962C8B-B14F-4D97-AF65-F5344CB8AC3E}">
        <p14:creationId xmlns:p14="http://schemas.microsoft.com/office/powerpoint/2010/main" val="3897232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E52367AE689248AFFD0091572BDB88" ma:contentTypeVersion="13" ma:contentTypeDescription="Create a new document." ma:contentTypeScope="" ma:versionID="092d8a165854e78fddfc080b5c58b680">
  <xsd:schema xmlns:xsd="http://www.w3.org/2001/XMLSchema" xmlns:xs="http://www.w3.org/2001/XMLSchema" xmlns:p="http://schemas.microsoft.com/office/2006/metadata/properties" xmlns:ns3="521c2605-8e35-4fbe-8dc2-4112a269f1c5" xmlns:ns4="c5d47b74-024e-4158-89e7-7860ce05c586" targetNamespace="http://schemas.microsoft.com/office/2006/metadata/properties" ma:root="true" ma:fieldsID="0a779c052fde65aa986eb70524c66d23" ns3:_="" ns4:_="">
    <xsd:import namespace="521c2605-8e35-4fbe-8dc2-4112a269f1c5"/>
    <xsd:import namespace="c5d47b74-024e-4158-89e7-7860ce05c58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DateTaken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c2605-8e35-4fbe-8dc2-4112a269f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d47b74-024e-4158-89e7-7860ce05c58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646248-AC42-4B30-A64B-C8D8C1FE01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5EE4C4-E687-4C20-BF2F-4235B8293C48}">
  <ds:schemaRefs>
    <ds:schemaRef ds:uri="http://purl.org/dc/terms/"/>
    <ds:schemaRef ds:uri="http://schemas.microsoft.com/office/2006/metadata/properties"/>
    <ds:schemaRef ds:uri="521c2605-8e35-4fbe-8dc2-4112a269f1c5"/>
    <ds:schemaRef ds:uri="http://schemas.microsoft.com/office/2006/documentManagement/types"/>
    <ds:schemaRef ds:uri="c5d47b74-024e-4158-89e7-7860ce05c586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1C283DC-206B-4E74-B955-D09A4E5FD4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1c2605-8e35-4fbe-8dc2-4112a269f1c5"/>
    <ds:schemaRef ds:uri="c5d47b74-024e-4158-89e7-7860ce05c5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197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Mandel, Nicole</dc:creator>
  <cp:lastModifiedBy>Mandel, Nicole</cp:lastModifiedBy>
  <cp:revision>1</cp:revision>
  <dcterms:created xsi:type="dcterms:W3CDTF">2020-12-10T05:50:25Z</dcterms:created>
  <dcterms:modified xsi:type="dcterms:W3CDTF">2020-12-10T06:04:49Z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0x0101001BE52367AE689248AFFD0091572BDB88</vt:lpwstr>
  </property>
</Properties>
</file>