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9601200" cy="7315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o Lima" initials="AL" lastIdx="3" clrIdx="0">
    <p:extLst>
      <p:ext uri="{19B8F6BF-5375-455C-9EA6-DF929625EA0E}">
        <p15:presenceInfo xmlns:p15="http://schemas.microsoft.com/office/powerpoint/2012/main" userId="S::alima@ihi.org::61f1a10a-5644-449f-978c-eb9d41bce809" providerId="AD"/>
      </p:ext>
    </p:extLst>
  </p:cmAuthor>
  <p:cmAuthor id="2" name="Paul Howard" initials="PH" lastIdx="2" clrIdx="1">
    <p:extLst>
      <p:ext uri="{19B8F6BF-5375-455C-9EA6-DF929625EA0E}">
        <p15:presenceInfo xmlns:p15="http://schemas.microsoft.com/office/powerpoint/2012/main" userId="S::phoward@ihi.org::3dc3d08c-9a7c-4749-bc94-363d282f2816" providerId="AD"/>
      </p:ext>
    </p:extLst>
  </p:cmAuthor>
  <p:cmAuthor id="3" name="Steinbock, Clemens M (HEALTH)" initials="S(" lastIdx="1" clrIdx="2">
    <p:extLst>
      <p:ext uri="{19B8F6BF-5375-455C-9EA6-DF929625EA0E}">
        <p15:presenceInfo xmlns:p15="http://schemas.microsoft.com/office/powerpoint/2012/main" userId="S::clemens.steinbock_health.ny.gov#ext#@ihicambridge.onmicrosoft.com::d6e4ef99-7fc2-42f1-90ae-041d124e2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E4C6D8"/>
    <a:srgbClr val="969696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694"/>
  </p:normalViewPr>
  <p:slideViewPr>
    <p:cSldViewPr snapToGrid="0">
      <p:cViewPr varScale="1">
        <p:scale>
          <a:sx n="109" d="100"/>
          <a:sy n="109" d="100"/>
        </p:scale>
        <p:origin x="2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514350"/>
            <a:ext cx="33750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31ABA-8077-4280-B8C4-B9AE226C6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1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BD62789B-E65E-460A-82DC-9627C0AE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1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8539C848-903B-47B2-8401-1EF63CA49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52400"/>
            <a:ext cx="2241550" cy="638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7542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C22AF259-4F00-4CA3-B13E-352C82758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78B2FD47-A082-4997-9DC2-03B3518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3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0D9B2F6B-FE9D-4445-8885-6D18BAA1C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B73F3398-C8F0-414E-B026-D30D6B564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E7F26BE1-E7AC-48B1-9448-096DB9CF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3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EA435D95-B17D-4197-B899-33F577D41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9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20FCE6EB-FAF1-478D-9965-7D9407D0D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BBFE83BE-7679-4BFF-A8A2-0C0080559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0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61150"/>
            <a:ext cx="6169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1EE34-BE26-4CD3-B1E0-FE928E24732F}" type="datetime1">
              <a:rPr lang="en-US" altLang="en-US"/>
              <a:pPr/>
              <a:t>9/14/20</a:t>
            </a:fld>
            <a:r>
              <a:rPr lang="en-US" altLang="en-US"/>
              <a:t> • </a:t>
            </a:r>
            <a:fld id="{9D664971-E258-4C06-922D-3332E4B17A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46482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stCxn id="34" idx="3"/>
            <a:endCxn id="71" idx="1"/>
          </p:cNvCxnSpPr>
          <p:nvPr/>
        </p:nvCxnSpPr>
        <p:spPr>
          <a:xfrm>
            <a:off x="2675090" y="3233525"/>
            <a:ext cx="784377" cy="309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5998895" y="3460445"/>
            <a:ext cx="858433" cy="8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  <a:stCxn id="57" idx="3"/>
            <a:endCxn id="48" idx="1"/>
          </p:cNvCxnSpPr>
          <p:nvPr/>
        </p:nvCxnSpPr>
        <p:spPr>
          <a:xfrm>
            <a:off x="6038265" y="5564787"/>
            <a:ext cx="818702" cy="686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077DB0-1522-42DB-87C3-E9C65AF09F7B}"/>
              </a:ext>
            </a:extLst>
          </p:cNvPr>
          <p:cNvCxnSpPr>
            <a:cxnSpLocks/>
            <a:stCxn id="29" idx="3"/>
            <a:endCxn id="16" idx="1"/>
          </p:cNvCxnSpPr>
          <p:nvPr/>
        </p:nvCxnSpPr>
        <p:spPr>
          <a:xfrm>
            <a:off x="6039693" y="1835171"/>
            <a:ext cx="825175" cy="391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15" idx="1"/>
          </p:cNvCxnSpPr>
          <p:nvPr/>
        </p:nvCxnSpPr>
        <p:spPr>
          <a:xfrm flipV="1">
            <a:off x="6039693" y="1484600"/>
            <a:ext cx="811837" cy="350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9693" y="1059404"/>
            <a:ext cx="811837" cy="775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985A081-57D4-41B0-95A9-8166440D22E2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9693" y="1835171"/>
            <a:ext cx="817274" cy="760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  <a:endCxn id="25" idx="1"/>
          </p:cNvCxnSpPr>
          <p:nvPr/>
        </p:nvCxnSpPr>
        <p:spPr>
          <a:xfrm>
            <a:off x="5998895" y="3542998"/>
            <a:ext cx="858794" cy="1243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6038265" y="5564787"/>
            <a:ext cx="802913" cy="263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38265" y="5355299"/>
            <a:ext cx="802913" cy="209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6039693" y="1835171"/>
            <a:ext cx="809859" cy="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1995442"/>
            <a:ext cx="2535474" cy="24761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Ryan White HIV/AIDS Program-funded clinics end disparities in viral suppression outcomes for affected HIV subpopulations due to mental health status (a diagnosed or undiagnosed mental health condition)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500265" y="1447165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cs typeface="Arial"/>
              </a:rPr>
              <a:t>Clinic tracks mental health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498837" y="5176781"/>
            <a:ext cx="2539428" cy="776011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Clients are successfully linked with appropriate mental health and/or substance use services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51530" y="902676"/>
            <a:ext cx="2543382" cy="3134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Ongoing engagement with care team helps ensure clients are comfortable discussing mental health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DCF2CA2-9E7F-4691-BE4A-40D6E95C390F}"/>
              </a:ext>
            </a:extLst>
          </p:cNvPr>
          <p:cNvSpPr/>
          <p:nvPr/>
        </p:nvSpPr>
        <p:spPr>
          <a:xfrm>
            <a:off x="6851530" y="1286284"/>
            <a:ext cx="2531065" cy="396631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cs typeface="Arial"/>
              </a:rPr>
              <a:t>Procedures to review mental health and health outcomes data and take improvement actions if indicated</a:t>
            </a:r>
            <a:endParaRPr lang="en-US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895E763-0B50-42A5-BB34-137714C471EC}"/>
              </a:ext>
            </a:extLst>
          </p:cNvPr>
          <p:cNvSpPr/>
          <p:nvPr/>
        </p:nvSpPr>
        <p:spPr>
          <a:xfrm>
            <a:off x="6864868" y="2083224"/>
            <a:ext cx="2543609" cy="28769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Care team understands the signs of a potential mental health condition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56967" y="2408385"/>
            <a:ext cx="2543382" cy="375183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with mental health conditions and/or with no mental health status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57689" y="4591713"/>
            <a:ext cx="2539428" cy="39014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Customized care plan for all clients experiencing mental health concerns and/or substance use issues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41178" y="5628981"/>
            <a:ext cx="2541417" cy="398842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Processes in place for making customized referrals (after vetting potential referrals), following-up on referrals and ensuring successful linkages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0" y="1835171"/>
            <a:ext cx="825175" cy="3729616"/>
            <a:chOff x="3728274" y="1545380"/>
            <a:chExt cx="1081316" cy="6314693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274" y="1545380"/>
              <a:ext cx="1081316" cy="2367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283" y="3912963"/>
              <a:ext cx="1050497" cy="3947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41178" y="5154046"/>
            <a:ext cx="2539428" cy="402506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Process for engaging clients to take advantage of linkages and promote offered mental health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8968" y="6813763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rebuchet MS"/>
              </a:rPr>
              <a:t>Mental Health</a:t>
            </a:r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49552" y="1737324"/>
            <a:ext cx="2535019" cy="291617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Procedures for regularly screening and documenting mental health status for all clients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56967" y="6092017"/>
            <a:ext cx="2539423" cy="31946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Mental health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3" idx="1"/>
          </p:cNvCxnSpPr>
          <p:nvPr/>
        </p:nvCxnSpPr>
        <p:spPr>
          <a:xfrm>
            <a:off x="5998895" y="3542998"/>
            <a:ext cx="866086" cy="330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5998895" y="3046925"/>
            <a:ext cx="866086" cy="496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063F089-C717-4243-B7C3-74ADDBA6894D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5998895" y="3542998"/>
            <a:ext cx="858072" cy="754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459467" y="3154992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HIV clients with mental health and substance use conditions</a:t>
            </a:r>
            <a:endPara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57328" y="3249092"/>
            <a:ext cx="2543382" cy="422705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Effective clinic flow to care and support clients with mental health issues, i.e., coordinating HIV care and mental health care and support systems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64981" y="3725505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support, etc.</a:t>
            </a:r>
            <a:endParaRPr lang="en-US" sz="800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856967" y="4075722"/>
            <a:ext cx="2539428" cy="443562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64981" y="2898875"/>
            <a:ext cx="254338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Judgement-free clinic environment to welcome clients with mental health conditions</a:t>
            </a:r>
          </a:p>
        </p:txBody>
      </p:sp>
    </p:spTree>
    <p:extLst>
      <p:ext uri="{BB962C8B-B14F-4D97-AF65-F5344CB8AC3E}">
        <p14:creationId xmlns:p14="http://schemas.microsoft.com/office/powerpoint/2010/main" val="2863795958"/>
      </p:ext>
    </p:extLst>
  </p:cSld>
  <p:clrMapOvr>
    <a:masterClrMapping/>
  </p:clrMapOvr>
</p:sld>
</file>

<file path=ppt/theme/theme1.xml><?xml version="1.0" encoding="utf-8"?>
<a:theme xmlns:a="http://schemas.openxmlformats.org/drawingml/2006/main" name="Drivers">
  <a:themeElements>
    <a:clrScheme name="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79D2EF1355A4DA5425F055D91443C" ma:contentTypeVersion="7" ma:contentTypeDescription="Create a new document." ma:contentTypeScope="" ma:versionID="3a83c2dab1ce9877fcbd91f768129fba">
  <xsd:schema xmlns:xsd="http://www.w3.org/2001/XMLSchema" xmlns:xs="http://www.w3.org/2001/XMLSchema" xmlns:p="http://schemas.microsoft.com/office/2006/metadata/properties" xmlns:ns2="c7f8e100-3570-48e9-b5c4-c0f26673a9e5" xmlns:ns3="82162c79-6019-4e2d-8430-b29de0678b7d" targetNamespace="http://schemas.microsoft.com/office/2006/metadata/properties" ma:root="true" ma:fieldsID="12de95ac449cace1318c4507d33f58c1" ns2:_="" ns3:_="">
    <xsd:import namespace="c7f8e100-3570-48e9-b5c4-c0f26673a9e5"/>
    <xsd:import namespace="82162c79-6019-4e2d-8430-b29de0678b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8e100-3570-48e9-b5c4-c0f26673a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62c79-6019-4e2d-8430-b29de0678b7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5B9B53-2D2D-472F-908D-1B2169A8C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8e100-3570-48e9-b5c4-c0f26673a9e5"/>
    <ds:schemaRef ds:uri="82162c79-6019-4e2d-8430-b29de0678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3EC818-030E-4356-B3FC-0BA3D8A250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C74DF6-0D1D-421A-9BD2-EF28EFC361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Driver Diagram Template</Template>
  <TotalTime>5</TotalTime>
  <Words>291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Drivers</vt:lpstr>
      <vt:lpstr>PowerPoint Presentation</vt:lpstr>
    </vt:vector>
  </TitlesOfParts>
  <Company>IHI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</dc:title>
  <dc:creator>Rebecca Steinfield</dc:creator>
  <cp:lastModifiedBy>Clemens Steinbock</cp:lastModifiedBy>
  <cp:revision>38</cp:revision>
  <dcterms:created xsi:type="dcterms:W3CDTF">2016-10-27T13:01:28Z</dcterms:created>
  <dcterms:modified xsi:type="dcterms:W3CDTF">2020-09-14T20:05:01Z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0x01010041B79D2EF1355A4DA5425F055D91443C</vt:lpwstr>
  </property>
</Properties>
</file>