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9" r:id="rId5"/>
  </p:sldIdLst>
  <p:sldSz cx="9601200" cy="7315200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gelo Lima" initials="AL" lastIdx="3" clrIdx="0">
    <p:extLst>
      <p:ext uri="{19B8F6BF-5375-455C-9EA6-DF929625EA0E}">
        <p15:presenceInfo xmlns:p15="http://schemas.microsoft.com/office/powerpoint/2012/main" userId="S::alima@ihi.org::61f1a10a-5644-449f-978c-eb9d41bce809" providerId="AD"/>
      </p:ext>
    </p:extLst>
  </p:cmAuthor>
  <p:cmAuthor id="2" name="Paul Howard" initials="PH" lastIdx="2" clrIdx="1">
    <p:extLst>
      <p:ext uri="{19B8F6BF-5375-455C-9EA6-DF929625EA0E}">
        <p15:presenceInfo xmlns:p15="http://schemas.microsoft.com/office/powerpoint/2012/main" userId="S::phoward@ihi.org::3dc3d08c-9a7c-4749-bc94-363d282f2816" providerId="AD"/>
      </p:ext>
    </p:extLst>
  </p:cmAuthor>
  <p:cmAuthor id="3" name="Steinbock, Clemens M (HEALTH)" initials="S(" lastIdx="1" clrIdx="2">
    <p:extLst>
      <p:ext uri="{19B8F6BF-5375-455C-9EA6-DF929625EA0E}">
        <p15:presenceInfo xmlns:p15="http://schemas.microsoft.com/office/powerpoint/2012/main" userId="S::clemens.steinbock_health.ny.gov#ext#@ihicambridge.onmicrosoft.com::d6e4ef99-7fc2-42f1-90ae-041d124e2082" providerId="AD"/>
      </p:ext>
    </p:extLst>
  </p:cmAuthor>
  <p:cmAuthor id="4" name="Lee, Jennifer E (HEALTH)" initials="LJE(" lastIdx="3" clrIdx="3">
    <p:extLst>
      <p:ext uri="{19B8F6BF-5375-455C-9EA6-DF929625EA0E}">
        <p15:presenceInfo xmlns:p15="http://schemas.microsoft.com/office/powerpoint/2012/main" userId="S::Jennifer.Lee@health.ny.gov::9da30c76-2644-469e-8b79-36323e2d765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E4C6D8"/>
    <a:srgbClr val="969696"/>
    <a:srgbClr val="CC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66"/>
    <p:restoredTop sz="94694"/>
  </p:normalViewPr>
  <p:slideViewPr>
    <p:cSldViewPr snapToGrid="0">
      <p:cViewPr varScale="1">
        <p:scale>
          <a:sx n="113" d="100"/>
          <a:sy n="113" d="100"/>
        </p:scale>
        <p:origin x="5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84488" y="514350"/>
            <a:ext cx="3375025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4931ABA-8077-4280-B8C4-B9AE226C6C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58110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03350" y="1143000"/>
            <a:ext cx="40513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F4546B-E0E3-49B7-A39A-C609084469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860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725" y="2271713"/>
            <a:ext cx="8159750" cy="15684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9863" y="4144963"/>
            <a:ext cx="6721475" cy="18700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footer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F1EE34-BE26-4CD3-B1E0-FE928E24732F}" type="datetime1">
              <a:rPr lang="en-US" altLang="en-US"/>
              <a:pPr/>
              <a:t>12/9/2020</a:t>
            </a:fld>
            <a:r>
              <a:rPr lang="en-US" altLang="en-US"/>
              <a:t> • </a:t>
            </a:r>
            <a:fld id="{BD62789B-E65E-460A-82DC-9627C0AE5F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5312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9425" y="1706563"/>
            <a:ext cx="8642350" cy="482758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footer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F1EE34-BE26-4CD3-B1E0-FE928E24732F}" type="datetime1">
              <a:rPr lang="en-US" altLang="en-US"/>
              <a:pPr/>
              <a:t>12/9/2020</a:t>
            </a:fld>
            <a:r>
              <a:rPr lang="en-US" altLang="en-US"/>
              <a:t> • </a:t>
            </a:r>
            <a:fld id="{8539C848-903B-47B2-8401-1EF63CA498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5874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225" y="152400"/>
            <a:ext cx="2241550" cy="6381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52400"/>
            <a:ext cx="6575425" cy="63817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footer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F1EE34-BE26-4CD3-B1E0-FE928E24732F}" type="datetime1">
              <a:rPr lang="en-US" altLang="en-US"/>
              <a:pPr/>
              <a:t>12/9/2020</a:t>
            </a:fld>
            <a:r>
              <a:rPr lang="en-US" altLang="en-US"/>
              <a:t> • </a:t>
            </a:r>
            <a:fld id="{C22AF259-4F00-4CA3-B13E-352C827588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4232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425" y="1706563"/>
            <a:ext cx="8642350" cy="48275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footer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F1EE34-BE26-4CD3-B1E0-FE928E24732F}" type="datetime1">
              <a:rPr lang="en-US" altLang="en-US"/>
              <a:pPr/>
              <a:t>12/9/2020</a:t>
            </a:fld>
            <a:r>
              <a:rPr lang="en-US" altLang="en-US"/>
              <a:t> • </a:t>
            </a:r>
            <a:fld id="{A1043D88-AE71-45D9-97FC-C72EED3847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9255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825" y="4700588"/>
            <a:ext cx="8161338" cy="14525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825" y="3100388"/>
            <a:ext cx="8161338" cy="1600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footer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F1EE34-BE26-4CD3-B1E0-FE928E24732F}" type="datetime1">
              <a:rPr lang="en-US" altLang="en-US"/>
              <a:pPr/>
              <a:t>12/9/2020</a:t>
            </a:fld>
            <a:r>
              <a:rPr lang="en-US" altLang="en-US"/>
              <a:t> • </a:t>
            </a:r>
            <a:fld id="{78B2FD47-A082-4997-9DC2-03B3518D2F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5036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9425" y="1706563"/>
            <a:ext cx="4244975" cy="482758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706563"/>
            <a:ext cx="4244975" cy="482758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footer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F1EE34-BE26-4CD3-B1E0-FE928E24732F}" type="datetime1">
              <a:rPr lang="en-US" altLang="en-US"/>
              <a:pPr/>
              <a:t>12/9/2020</a:t>
            </a:fld>
            <a:r>
              <a:rPr lang="en-US" altLang="en-US"/>
              <a:t> • </a:t>
            </a:r>
            <a:fld id="{0D9B2F6B-FE9D-4445-8885-6D18BAA1CE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809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3688"/>
            <a:ext cx="864235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425" y="1636713"/>
            <a:ext cx="4243388" cy="6826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425" y="2319338"/>
            <a:ext cx="4243388" cy="421481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636713"/>
            <a:ext cx="4244975" cy="6826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319338"/>
            <a:ext cx="4244975" cy="421481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footer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F1EE34-BE26-4CD3-B1E0-FE928E24732F}" type="datetime1">
              <a:rPr lang="en-US" altLang="en-US"/>
              <a:pPr/>
              <a:t>12/9/2020</a:t>
            </a:fld>
            <a:r>
              <a:rPr lang="en-US" altLang="en-US"/>
              <a:t> • </a:t>
            </a:r>
            <a:fld id="{B73F3398-C8F0-414E-B026-D30D6B5644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3773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footer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F1EE34-BE26-4CD3-B1E0-FE928E24732F}" type="datetime1">
              <a:rPr lang="en-US" altLang="en-US"/>
              <a:pPr/>
              <a:t>12/9/2020</a:t>
            </a:fld>
            <a:r>
              <a:rPr lang="en-US" altLang="en-US"/>
              <a:t> • </a:t>
            </a:r>
            <a:fld id="{E7F26BE1-E7AC-48B1-9448-096DB9CF68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2636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footer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F1EE34-BE26-4CD3-B1E0-FE928E24732F}" type="datetime1">
              <a:rPr lang="en-US" altLang="en-US"/>
              <a:pPr/>
              <a:t>12/9/2020</a:t>
            </a:fld>
            <a:r>
              <a:rPr lang="en-US" altLang="en-US"/>
              <a:t> • </a:t>
            </a:r>
            <a:fld id="{EA435D95-B17D-4197-B899-33F577D414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4975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0513"/>
            <a:ext cx="3159125" cy="12398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4438" y="290513"/>
            <a:ext cx="5367337" cy="624363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425" y="1530350"/>
            <a:ext cx="3159125" cy="5003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footer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F1EE34-BE26-4CD3-B1E0-FE928E24732F}" type="datetime1">
              <a:rPr lang="en-US" altLang="en-US"/>
              <a:pPr/>
              <a:t>12/9/2020</a:t>
            </a:fld>
            <a:r>
              <a:rPr lang="en-US" altLang="en-US"/>
              <a:t> • </a:t>
            </a:r>
            <a:fld id="{20FCE6EB-FAF1-478D-9965-7D9407D0D2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9054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188" y="5121275"/>
            <a:ext cx="5761037" cy="6032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188" y="654050"/>
            <a:ext cx="5761037" cy="43894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188" y="5724525"/>
            <a:ext cx="5761037" cy="8588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footer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F1EE34-BE26-4CD3-B1E0-FE928E24732F}" type="datetime1">
              <a:rPr lang="en-US" altLang="en-US"/>
              <a:pPr/>
              <a:t>12/9/2020</a:t>
            </a:fld>
            <a:r>
              <a:rPr lang="en-US" altLang="en-US"/>
              <a:t> • </a:t>
            </a:r>
            <a:fld id="{BBFE83BE-7679-4BFF-A8A2-0C00805595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8072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2400" y="6661150"/>
            <a:ext cx="616902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This is a footer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07250" y="6661150"/>
            <a:ext cx="224155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0AF1EE34-BE26-4CD3-B1E0-FE928E24732F}" type="datetime1">
              <a:rPr lang="en-US" altLang="en-US"/>
              <a:pPr/>
              <a:t>12/9/2020</a:t>
            </a:fld>
            <a:r>
              <a:rPr lang="en-US" altLang="en-US"/>
              <a:t> • </a:t>
            </a:r>
            <a:fld id="{9D664971-E258-4C06-922D-3332E4B17A0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52400"/>
            <a:ext cx="4648200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66788" rtl="0" eaLnBrk="1" fontAlgn="base" hangingPunct="1">
        <a:spcBef>
          <a:spcPct val="0"/>
        </a:spcBef>
        <a:spcAft>
          <a:spcPct val="0"/>
        </a:spcAft>
        <a:defRPr sz="1400">
          <a:solidFill>
            <a:schemeClr val="tx2"/>
          </a:solidFill>
          <a:latin typeface="+mj-lt"/>
          <a:ea typeface="+mj-ea"/>
          <a:cs typeface="+mj-cs"/>
        </a:defRPr>
      </a:lvl1pPr>
      <a:lvl2pPr algn="l" defTabSz="966788" rtl="0" eaLnBrk="1" fontAlgn="base" hangingPunct="1">
        <a:spcBef>
          <a:spcPct val="0"/>
        </a:spcBef>
        <a:spcAft>
          <a:spcPct val="0"/>
        </a:spcAft>
        <a:defRPr sz="1400">
          <a:solidFill>
            <a:schemeClr val="tx2"/>
          </a:solidFill>
          <a:latin typeface="Arial" charset="0"/>
        </a:defRPr>
      </a:lvl2pPr>
      <a:lvl3pPr algn="l" defTabSz="966788" rtl="0" eaLnBrk="1" fontAlgn="base" hangingPunct="1">
        <a:spcBef>
          <a:spcPct val="0"/>
        </a:spcBef>
        <a:spcAft>
          <a:spcPct val="0"/>
        </a:spcAft>
        <a:defRPr sz="1400">
          <a:solidFill>
            <a:schemeClr val="tx2"/>
          </a:solidFill>
          <a:latin typeface="Arial" charset="0"/>
        </a:defRPr>
      </a:lvl3pPr>
      <a:lvl4pPr algn="l" defTabSz="966788" rtl="0" eaLnBrk="1" fontAlgn="base" hangingPunct="1">
        <a:spcBef>
          <a:spcPct val="0"/>
        </a:spcBef>
        <a:spcAft>
          <a:spcPct val="0"/>
        </a:spcAft>
        <a:defRPr sz="1400">
          <a:solidFill>
            <a:schemeClr val="tx2"/>
          </a:solidFill>
          <a:latin typeface="Arial" charset="0"/>
        </a:defRPr>
      </a:lvl4pPr>
      <a:lvl5pPr algn="l" defTabSz="966788" rtl="0" eaLnBrk="1" fontAlgn="base" hangingPunct="1">
        <a:spcBef>
          <a:spcPct val="0"/>
        </a:spcBef>
        <a:spcAft>
          <a:spcPct val="0"/>
        </a:spcAft>
        <a:defRPr sz="1400">
          <a:solidFill>
            <a:schemeClr val="tx2"/>
          </a:solidFill>
          <a:latin typeface="Arial" charset="0"/>
        </a:defRPr>
      </a:lvl5pPr>
      <a:lvl6pPr marL="457200" algn="l" defTabSz="966788" rtl="0" eaLnBrk="1" fontAlgn="base" hangingPunct="1">
        <a:spcBef>
          <a:spcPct val="0"/>
        </a:spcBef>
        <a:spcAft>
          <a:spcPct val="0"/>
        </a:spcAft>
        <a:defRPr sz="1400">
          <a:solidFill>
            <a:schemeClr val="tx2"/>
          </a:solidFill>
          <a:latin typeface="Arial" charset="0"/>
        </a:defRPr>
      </a:lvl6pPr>
      <a:lvl7pPr marL="914400" algn="l" defTabSz="966788" rtl="0" eaLnBrk="1" fontAlgn="base" hangingPunct="1">
        <a:spcBef>
          <a:spcPct val="0"/>
        </a:spcBef>
        <a:spcAft>
          <a:spcPct val="0"/>
        </a:spcAft>
        <a:defRPr sz="1400">
          <a:solidFill>
            <a:schemeClr val="tx2"/>
          </a:solidFill>
          <a:latin typeface="Arial" charset="0"/>
        </a:defRPr>
      </a:lvl7pPr>
      <a:lvl8pPr marL="1371600" algn="l" defTabSz="966788" rtl="0" eaLnBrk="1" fontAlgn="base" hangingPunct="1">
        <a:spcBef>
          <a:spcPct val="0"/>
        </a:spcBef>
        <a:spcAft>
          <a:spcPct val="0"/>
        </a:spcAft>
        <a:defRPr sz="1400">
          <a:solidFill>
            <a:schemeClr val="tx2"/>
          </a:solidFill>
          <a:latin typeface="Arial" charset="0"/>
        </a:defRPr>
      </a:lvl8pPr>
      <a:lvl9pPr marL="1828800" algn="l" defTabSz="966788" rtl="0" eaLnBrk="1" fontAlgn="base" hangingPunct="1">
        <a:spcBef>
          <a:spcPct val="0"/>
        </a:spcBef>
        <a:spcAft>
          <a:spcPct val="0"/>
        </a:spcAft>
        <a:defRPr sz="1400">
          <a:solidFill>
            <a:schemeClr val="tx2"/>
          </a:solidFill>
          <a:latin typeface="Arial" charset="0"/>
        </a:defRPr>
      </a:lvl9pPr>
    </p:titleStyle>
    <p:bodyStyle>
      <a:lvl1pPr marL="361950" indent="-361950" algn="l" defTabSz="966788" rtl="0" eaLnBrk="1" fontAlgn="base" hangingPunct="1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785813" indent="-303213" algn="l" defTabSz="966788" rtl="0" eaLnBrk="1" fontAlgn="base" hangingPunct="1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</a:defRPr>
      </a:lvl2pPr>
      <a:lvl3pPr marL="1208088" indent="-241300" algn="l" defTabSz="966788" rtl="0" eaLnBrk="1" fontAlgn="base" hangingPunct="1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</a:defRPr>
      </a:lvl3pPr>
      <a:lvl4pPr marL="1692275" indent="-242888" algn="l" defTabSz="966788" rtl="0" eaLnBrk="1" fontAlgn="base" hangingPunct="1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174875" indent="-241300" algn="l" defTabSz="966788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5pPr>
      <a:lvl6pPr marL="2632075" indent="-241300" algn="l" defTabSz="966788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089275" indent="-241300" algn="l" defTabSz="966788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546475" indent="-241300" algn="l" defTabSz="966788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4003675" indent="-241300" algn="l" defTabSz="966788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A23F8DC9-FAEA-4F3B-B8C9-EA24FE82CEA8}"/>
              </a:ext>
            </a:extLst>
          </p:cNvPr>
          <p:cNvCxnSpPr>
            <a:cxnSpLocks/>
            <a:stCxn id="34" idx="3"/>
            <a:endCxn id="71" idx="1"/>
          </p:cNvCxnSpPr>
          <p:nvPr/>
        </p:nvCxnSpPr>
        <p:spPr>
          <a:xfrm>
            <a:off x="2675090" y="3233525"/>
            <a:ext cx="784377" cy="3985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5EE25FB3-551E-4C8E-9E4B-0F4327D36B2B}"/>
              </a:ext>
            </a:extLst>
          </p:cNvPr>
          <p:cNvCxnSpPr>
            <a:cxnSpLocks/>
            <a:stCxn id="71" idx="3"/>
            <a:endCxn id="72" idx="1"/>
          </p:cNvCxnSpPr>
          <p:nvPr/>
        </p:nvCxnSpPr>
        <p:spPr>
          <a:xfrm>
            <a:off x="5998895" y="3632068"/>
            <a:ext cx="842283" cy="833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0945A567-57CA-47F6-BF82-16B80096D9CE}"/>
              </a:ext>
            </a:extLst>
          </p:cNvPr>
          <p:cNvCxnSpPr>
            <a:cxnSpLocks/>
            <a:stCxn id="57" idx="3"/>
            <a:endCxn id="48" idx="1"/>
          </p:cNvCxnSpPr>
          <p:nvPr/>
        </p:nvCxnSpPr>
        <p:spPr>
          <a:xfrm>
            <a:off x="6038265" y="5564787"/>
            <a:ext cx="802913" cy="761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47077DB0-1522-42DB-87C3-E9C65AF09F7B}"/>
              </a:ext>
            </a:extLst>
          </p:cNvPr>
          <p:cNvCxnSpPr>
            <a:cxnSpLocks/>
            <a:stCxn id="29" idx="3"/>
            <a:endCxn id="16" idx="1"/>
          </p:cNvCxnSpPr>
          <p:nvPr/>
        </p:nvCxnSpPr>
        <p:spPr>
          <a:xfrm>
            <a:off x="6039693" y="1835171"/>
            <a:ext cx="801485" cy="5344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A704B929-21B0-4736-8B67-989B289D19B2}"/>
              </a:ext>
            </a:extLst>
          </p:cNvPr>
          <p:cNvCxnSpPr>
            <a:cxnSpLocks/>
            <a:stCxn id="29" idx="3"/>
            <a:endCxn id="15" idx="1"/>
          </p:cNvCxnSpPr>
          <p:nvPr/>
        </p:nvCxnSpPr>
        <p:spPr>
          <a:xfrm flipV="1">
            <a:off x="6039693" y="1633685"/>
            <a:ext cx="801485" cy="2014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36ED35C5-9FD6-4386-AC9B-23786492F18D}"/>
              </a:ext>
            </a:extLst>
          </p:cNvPr>
          <p:cNvCxnSpPr>
            <a:cxnSpLocks/>
            <a:stCxn id="29" idx="3"/>
            <a:endCxn id="14" idx="1"/>
          </p:cNvCxnSpPr>
          <p:nvPr/>
        </p:nvCxnSpPr>
        <p:spPr>
          <a:xfrm flipV="1">
            <a:off x="6039693" y="1173119"/>
            <a:ext cx="801485" cy="6620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4985A081-57D4-41B0-95A9-8166440D22E2}"/>
              </a:ext>
            </a:extLst>
          </p:cNvPr>
          <p:cNvCxnSpPr>
            <a:cxnSpLocks/>
            <a:stCxn id="29" idx="3"/>
            <a:endCxn id="17" idx="1"/>
          </p:cNvCxnSpPr>
          <p:nvPr/>
        </p:nvCxnSpPr>
        <p:spPr>
          <a:xfrm>
            <a:off x="6039693" y="1835171"/>
            <a:ext cx="801485" cy="9361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5ACF9659-67BB-4ACE-9FC0-8F84869095ED}"/>
              </a:ext>
            </a:extLst>
          </p:cNvPr>
          <p:cNvCxnSpPr>
            <a:cxnSpLocks/>
            <a:stCxn id="71" idx="3"/>
            <a:endCxn id="25" idx="1"/>
          </p:cNvCxnSpPr>
          <p:nvPr/>
        </p:nvCxnSpPr>
        <p:spPr>
          <a:xfrm>
            <a:off x="5998895" y="3632068"/>
            <a:ext cx="842283" cy="13203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DDECC79B-4DD5-4582-A202-0DAE2BF61F31}"/>
              </a:ext>
            </a:extLst>
          </p:cNvPr>
          <p:cNvCxnSpPr>
            <a:cxnSpLocks/>
            <a:stCxn id="57" idx="3"/>
            <a:endCxn id="59" idx="1"/>
          </p:cNvCxnSpPr>
          <p:nvPr/>
        </p:nvCxnSpPr>
        <p:spPr>
          <a:xfrm>
            <a:off x="6038265" y="5564787"/>
            <a:ext cx="802913" cy="2929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0D60EE65-CC85-48E5-8D33-24A6EDD6C70F}"/>
              </a:ext>
            </a:extLst>
          </p:cNvPr>
          <p:cNvCxnSpPr>
            <a:cxnSpLocks/>
            <a:stCxn id="57" idx="3"/>
            <a:endCxn id="119" idx="1"/>
          </p:cNvCxnSpPr>
          <p:nvPr/>
        </p:nvCxnSpPr>
        <p:spPr>
          <a:xfrm flipV="1">
            <a:off x="6038265" y="5449435"/>
            <a:ext cx="802913" cy="1153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215002FA-3CB7-4FF2-A8BC-8D16ED60C916}"/>
              </a:ext>
            </a:extLst>
          </p:cNvPr>
          <p:cNvCxnSpPr>
            <a:cxnSpLocks/>
            <a:stCxn id="29" idx="3"/>
            <a:endCxn id="43" idx="1"/>
          </p:cNvCxnSpPr>
          <p:nvPr/>
        </p:nvCxnSpPr>
        <p:spPr>
          <a:xfrm>
            <a:off x="6039693" y="1835171"/>
            <a:ext cx="801485" cy="1970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614FB8F-E605-4EDD-A1F7-AD8BA7640B15}"/>
              </a:ext>
            </a:extLst>
          </p:cNvPr>
          <p:cNvGrpSpPr/>
          <p:nvPr/>
        </p:nvGrpSpPr>
        <p:grpSpPr>
          <a:xfrm>
            <a:off x="297629" y="120379"/>
            <a:ext cx="8941856" cy="376562"/>
            <a:chOff x="394282" y="352337"/>
            <a:chExt cx="11403436" cy="637564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D176DEC-4D50-4FE9-B42B-E9E25FC18C19}"/>
                </a:ext>
              </a:extLst>
            </p:cNvPr>
            <p:cNvSpPr/>
            <p:nvPr/>
          </p:nvSpPr>
          <p:spPr>
            <a:xfrm>
              <a:off x="394282" y="352337"/>
              <a:ext cx="2835479" cy="6375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54" b="1">
                  <a:solidFill>
                    <a:schemeClr val="tx1"/>
                  </a:solidFill>
                  <a:latin typeface="Trebuchet MS" panose="020B0603020202020204" pitchFamily="34" charset="0"/>
                </a:rPr>
                <a:t>Aim</a:t>
              </a:r>
              <a:endParaRPr lang="en-US" sz="1063" b="1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0012A7B-48B7-42D6-8C49-DC8CB658A849}"/>
                </a:ext>
              </a:extLst>
            </p:cNvPr>
            <p:cNvSpPr/>
            <p:nvPr/>
          </p:nvSpPr>
          <p:spPr>
            <a:xfrm>
              <a:off x="4678260" y="352337"/>
              <a:ext cx="2835479" cy="6375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54" b="1">
                  <a:solidFill>
                    <a:schemeClr val="tx1"/>
                  </a:solidFill>
                  <a:latin typeface="Trebuchet MS" panose="020B0603020202020204" pitchFamily="34" charset="0"/>
                </a:rPr>
                <a:t>Primary Drivers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79DADCB-211D-4252-A65E-F684A4E6DD46}"/>
                </a:ext>
              </a:extLst>
            </p:cNvPr>
            <p:cNvSpPr/>
            <p:nvPr/>
          </p:nvSpPr>
          <p:spPr>
            <a:xfrm>
              <a:off x="8962239" y="352337"/>
              <a:ext cx="2835479" cy="6375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54" b="1">
                  <a:solidFill>
                    <a:schemeClr val="tx1"/>
                  </a:solidFill>
                  <a:latin typeface="Trebuchet MS" panose="020B0603020202020204" pitchFamily="34" charset="0"/>
                </a:rPr>
                <a:t>Secondary Drivers</a:t>
              </a:r>
            </a:p>
          </p:txBody>
        </p:sp>
      </p:grp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DF84469D-707D-4D32-A373-BE405D75C534}"/>
              </a:ext>
            </a:extLst>
          </p:cNvPr>
          <p:cNvSpPr/>
          <p:nvPr/>
        </p:nvSpPr>
        <p:spPr>
          <a:xfrm>
            <a:off x="139616" y="1995442"/>
            <a:ext cx="2535474" cy="247616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Ryan White HIV/AIDS Program-funded clinics end disparities in viral suppression outcomes for affected HIV subpopulations due to the impact </a:t>
            </a:r>
            <a:r>
              <a:rPr lang="en-US">
                <a:solidFill>
                  <a:schemeClr val="tx1"/>
                </a:solidFill>
                <a:ea typeface="+mn-lt"/>
                <a:cs typeface="+mn-lt"/>
              </a:rPr>
              <a:t>of age </a:t>
            </a:r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across the life span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67506303-2FCD-484B-85A5-6CD4266F508E}"/>
              </a:ext>
            </a:extLst>
          </p:cNvPr>
          <p:cNvSpPr/>
          <p:nvPr/>
        </p:nvSpPr>
        <p:spPr>
          <a:xfrm>
            <a:off x="3500265" y="1447165"/>
            <a:ext cx="2539428" cy="776011"/>
          </a:xfrm>
          <a:prstGeom prst="roundRect">
            <a:avLst/>
          </a:prstGeom>
          <a:solidFill>
            <a:srgbClr val="EEDA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cs typeface="Arial"/>
              </a:rPr>
              <a:t>Clinic tracks health outcomes across all age groups</a:t>
            </a:r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A9070C6F-D1F0-4523-BCC2-D925AB2115F2}"/>
              </a:ext>
            </a:extLst>
          </p:cNvPr>
          <p:cNvSpPr/>
          <p:nvPr/>
        </p:nvSpPr>
        <p:spPr>
          <a:xfrm>
            <a:off x="3498837" y="5176781"/>
            <a:ext cx="2539428" cy="776011"/>
          </a:xfrm>
          <a:prstGeom prst="roundRect">
            <a:avLst/>
          </a:prstGeom>
          <a:solidFill>
            <a:srgbClr val="FAF9C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/>
                <a:cs typeface="Arial"/>
              </a:rPr>
              <a:t>Clients are successfully linked with age appropriate services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A3F4F7CD-1D79-4497-9A9F-19870A6B6F16}"/>
              </a:ext>
            </a:extLst>
          </p:cNvPr>
          <p:cNvSpPr/>
          <p:nvPr/>
        </p:nvSpPr>
        <p:spPr>
          <a:xfrm>
            <a:off x="6841178" y="962807"/>
            <a:ext cx="2543382" cy="420624"/>
          </a:xfrm>
          <a:prstGeom prst="roundRect">
            <a:avLst/>
          </a:prstGeom>
          <a:solidFill>
            <a:srgbClr val="E4C6D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Ongoing engagement with care team helps ensure clients are comfortable discussing changes</a:t>
            </a:r>
            <a:r>
              <a:rPr lang="en-US" sz="800" dirty="0">
                <a:solidFill>
                  <a:schemeClr val="tx1"/>
                </a:solidFill>
                <a:cs typeface="Arial"/>
              </a:rPr>
              <a:t> and transitions</a:t>
            </a: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 associated with </a:t>
            </a:r>
            <a:r>
              <a:rPr lang="en-US" sz="800" dirty="0">
                <a:solidFill>
                  <a:schemeClr val="tx1"/>
                </a:solidFill>
                <a:cs typeface="Arial"/>
              </a:rPr>
              <a:t>aging</a:t>
            </a:r>
            <a:endParaRPr lang="en-US" sz="8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4DCF2CA2-9E7F-4691-BE4A-40D6E95C390F}"/>
              </a:ext>
            </a:extLst>
          </p:cNvPr>
          <p:cNvSpPr/>
          <p:nvPr/>
        </p:nvSpPr>
        <p:spPr>
          <a:xfrm>
            <a:off x="6841178" y="1435369"/>
            <a:ext cx="2531065" cy="396631"/>
          </a:xfrm>
          <a:prstGeom prst="roundRect">
            <a:avLst/>
          </a:prstGeom>
          <a:solidFill>
            <a:srgbClr val="E4C6D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>
                <a:solidFill>
                  <a:schemeClr val="tx1"/>
                </a:solidFill>
                <a:cs typeface="Arial"/>
              </a:rPr>
              <a:t>Procedures to review various age groups and health outcomes data to make improvement actions if indicated</a:t>
            </a:r>
            <a:endParaRPr lang="en-US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7895E763-0B50-42A5-BB34-137714C471EC}"/>
              </a:ext>
            </a:extLst>
          </p:cNvPr>
          <p:cNvSpPr/>
          <p:nvPr/>
        </p:nvSpPr>
        <p:spPr>
          <a:xfrm>
            <a:off x="6841178" y="2225770"/>
            <a:ext cx="2543609" cy="287695"/>
          </a:xfrm>
          <a:prstGeom prst="roundRect">
            <a:avLst/>
          </a:prstGeom>
          <a:solidFill>
            <a:srgbClr val="E4C6D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Care team understands the signs of a potential complication/barrier due to aging concerns </a:t>
            </a:r>
            <a:endParaRPr lang="en-US" sz="800" dirty="0">
              <a:solidFill>
                <a:schemeClr val="tx1"/>
              </a:solidFill>
              <a:ea typeface="+mn-lt"/>
              <a:cs typeface="+mn-lt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BCE4C5CA-F802-4F73-BB88-23E40257AF74}"/>
              </a:ext>
            </a:extLst>
          </p:cNvPr>
          <p:cNvSpPr/>
          <p:nvPr/>
        </p:nvSpPr>
        <p:spPr>
          <a:xfrm>
            <a:off x="6841178" y="2561041"/>
            <a:ext cx="2543382" cy="420624"/>
          </a:xfrm>
          <a:prstGeom prst="roundRect">
            <a:avLst/>
          </a:prstGeom>
          <a:solidFill>
            <a:srgbClr val="E4C6D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>
                <a:solidFill>
                  <a:schemeClr val="tx1"/>
                </a:solidFill>
                <a:ea typeface="+mn-lt"/>
                <a:cs typeface="+mn-lt"/>
              </a:rPr>
              <a:t>Indicator definitions are well established to track health outcomes for clients according to age groups, including co-</a:t>
            </a:r>
            <a:r>
              <a:rPr lang="en-US" sz="800" dirty="0" err="1">
                <a:solidFill>
                  <a:schemeClr val="tx1"/>
                </a:solidFill>
                <a:ea typeface="+mn-lt"/>
                <a:cs typeface="+mn-lt"/>
              </a:rPr>
              <a:t>morbidiities</a:t>
            </a:r>
            <a:endParaRPr lang="en-US" dirty="0">
              <a:solidFill>
                <a:schemeClr val="tx1"/>
              </a:solidFill>
              <a:cs typeface="Arial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A7F63CC8-E56E-4529-BF10-5AE055916CB8}"/>
              </a:ext>
            </a:extLst>
          </p:cNvPr>
          <p:cNvSpPr/>
          <p:nvPr/>
        </p:nvSpPr>
        <p:spPr>
          <a:xfrm>
            <a:off x="6841178" y="4806116"/>
            <a:ext cx="2539428" cy="292608"/>
          </a:xfrm>
          <a:prstGeom prst="round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Customized care plan for clients experiencing aging-related concerns and/or co-morbidities</a:t>
            </a: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8499C2FE-581E-4973-96F4-4EFECB541669}"/>
              </a:ext>
            </a:extLst>
          </p:cNvPr>
          <p:cNvSpPr/>
          <p:nvPr/>
        </p:nvSpPr>
        <p:spPr>
          <a:xfrm>
            <a:off x="6841178" y="5647433"/>
            <a:ext cx="2541417" cy="420624"/>
          </a:xfrm>
          <a:prstGeom prst="roundRect">
            <a:avLst/>
          </a:prstGeom>
          <a:solidFill>
            <a:srgbClr val="F3F0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Processes in place for making customized referrals (after vetting potential referrals), following-up on referrals and ensuring successful linkages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C1E1B8E5-17C5-43EB-9E0E-587A3E30CBA8}"/>
              </a:ext>
            </a:extLst>
          </p:cNvPr>
          <p:cNvGrpSpPr/>
          <p:nvPr/>
        </p:nvGrpSpPr>
        <p:grpSpPr>
          <a:xfrm>
            <a:off x="2675090" y="1835171"/>
            <a:ext cx="825175" cy="3729616"/>
            <a:chOff x="3728274" y="1545380"/>
            <a:chExt cx="1081316" cy="6314693"/>
          </a:xfrm>
        </p:grpSpPr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028DB97E-C07E-4549-AFD4-541306D775DE}"/>
                </a:ext>
              </a:extLst>
            </p:cNvPr>
            <p:cNvCxnSpPr>
              <a:cxnSpLocks/>
              <a:stCxn id="34" idx="3"/>
              <a:endCxn id="29" idx="1"/>
            </p:cNvCxnSpPr>
            <p:nvPr/>
          </p:nvCxnSpPr>
          <p:spPr>
            <a:xfrm flipV="1">
              <a:off x="3728274" y="1545380"/>
              <a:ext cx="1081316" cy="236758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A361D2DF-30AE-4AD0-A9C1-ADB554FE352D}"/>
                </a:ext>
              </a:extLst>
            </p:cNvPr>
            <p:cNvCxnSpPr>
              <a:cxnSpLocks/>
              <a:stCxn id="34" idx="3"/>
              <a:endCxn id="57" idx="1"/>
            </p:cNvCxnSpPr>
            <p:nvPr/>
          </p:nvCxnSpPr>
          <p:spPr>
            <a:xfrm>
              <a:off x="3728283" y="3912963"/>
              <a:ext cx="1050497" cy="394711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9" name="Rectangle: Rounded Corners 118">
            <a:extLst>
              <a:ext uri="{FF2B5EF4-FFF2-40B4-BE49-F238E27FC236}">
                <a16:creationId xmlns:a16="http://schemas.microsoft.com/office/drawing/2014/main" id="{3622A75C-1AB9-4563-BBC5-32737E9E123E}"/>
              </a:ext>
            </a:extLst>
          </p:cNvPr>
          <p:cNvSpPr/>
          <p:nvPr/>
        </p:nvSpPr>
        <p:spPr>
          <a:xfrm>
            <a:off x="6841178" y="5303131"/>
            <a:ext cx="2539428" cy="292608"/>
          </a:xfrm>
          <a:prstGeom prst="roundRect">
            <a:avLst/>
          </a:prstGeom>
          <a:solidFill>
            <a:srgbClr val="F3F0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Process for engaging clients to take advantage of linkages and promote offered age-related services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0B5701-08BD-430C-AAC8-8C7BFDDB10BB}"/>
              </a:ext>
            </a:extLst>
          </p:cNvPr>
          <p:cNvSpPr txBox="1"/>
          <p:nvPr/>
        </p:nvSpPr>
        <p:spPr>
          <a:xfrm>
            <a:off x="139616" y="6793864"/>
            <a:ext cx="3652704" cy="338554"/>
          </a:xfrm>
          <a:prstGeom prst="rect">
            <a:avLst/>
          </a:prstGeom>
          <a:solidFill>
            <a:srgbClr val="FFC000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b="1" dirty="0">
                <a:latin typeface="Trebuchet MS"/>
              </a:rPr>
              <a:t>Age</a:t>
            </a:r>
            <a:endParaRPr lang="en-US" dirty="0"/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767CE63C-A9AB-4C2D-B693-AC3CCAFD1A0D}"/>
              </a:ext>
            </a:extLst>
          </p:cNvPr>
          <p:cNvSpPr/>
          <p:nvPr/>
        </p:nvSpPr>
        <p:spPr>
          <a:xfrm>
            <a:off x="6841178" y="1886409"/>
            <a:ext cx="2535019" cy="291617"/>
          </a:xfrm>
          <a:prstGeom prst="roundRect">
            <a:avLst/>
          </a:prstGeom>
          <a:solidFill>
            <a:srgbClr val="E4C6D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>
                <a:solidFill>
                  <a:schemeClr val="tx1"/>
                </a:solidFill>
                <a:ea typeface="+mn-lt"/>
                <a:cs typeface="+mn-lt"/>
              </a:rPr>
              <a:t>Procedures for regularly screening and documenting health status across all age groups </a:t>
            </a:r>
            <a:endParaRPr lang="en-US" dirty="0">
              <a:solidFill>
                <a:schemeClr val="tx1"/>
              </a:solidFill>
              <a:cs typeface="Arial"/>
            </a:endParaRP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768FF4B1-53AA-4EC8-8D49-FA64E1E43670}"/>
              </a:ext>
            </a:extLst>
          </p:cNvPr>
          <p:cNvSpPr/>
          <p:nvPr/>
        </p:nvSpPr>
        <p:spPr>
          <a:xfrm>
            <a:off x="6841178" y="6116409"/>
            <a:ext cx="2539423" cy="420624"/>
          </a:xfrm>
          <a:prstGeom prst="roundRect">
            <a:avLst/>
          </a:prstGeom>
          <a:solidFill>
            <a:srgbClr val="F3F0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Geriatric and pediatric health providers are integrated into the HIV care team and participate in case conferences</a:t>
            </a: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AE87F656-AFD0-4AE5-9BBB-1A4A1F877B36}"/>
              </a:ext>
            </a:extLst>
          </p:cNvPr>
          <p:cNvCxnSpPr>
            <a:cxnSpLocks/>
            <a:stCxn id="71" idx="3"/>
            <a:endCxn id="73" idx="1"/>
          </p:cNvCxnSpPr>
          <p:nvPr/>
        </p:nvCxnSpPr>
        <p:spPr>
          <a:xfrm>
            <a:off x="5998895" y="3632068"/>
            <a:ext cx="842283" cy="4974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0DB102D4-2A23-4797-8E4F-0526376E4021}"/>
              </a:ext>
            </a:extLst>
          </p:cNvPr>
          <p:cNvCxnSpPr>
            <a:cxnSpLocks/>
            <a:stCxn id="71" idx="3"/>
            <a:endCxn id="76" idx="1"/>
          </p:cNvCxnSpPr>
          <p:nvPr/>
        </p:nvCxnSpPr>
        <p:spPr>
          <a:xfrm flipV="1">
            <a:off x="5998895" y="3302895"/>
            <a:ext cx="842283" cy="3291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F063F089-C717-4243-B7C3-74ADDBA6894D}"/>
              </a:ext>
            </a:extLst>
          </p:cNvPr>
          <p:cNvCxnSpPr>
            <a:cxnSpLocks/>
            <a:stCxn id="71" idx="3"/>
            <a:endCxn id="74" idx="1"/>
          </p:cNvCxnSpPr>
          <p:nvPr/>
        </p:nvCxnSpPr>
        <p:spPr>
          <a:xfrm>
            <a:off x="5998895" y="3632068"/>
            <a:ext cx="842283" cy="909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id="{FD541F43-9AAD-4120-B5B5-BA71940614C5}"/>
              </a:ext>
            </a:extLst>
          </p:cNvPr>
          <p:cNvSpPr/>
          <p:nvPr/>
        </p:nvSpPr>
        <p:spPr>
          <a:xfrm>
            <a:off x="3459467" y="3244062"/>
            <a:ext cx="2539428" cy="776011"/>
          </a:xfrm>
          <a:prstGeom prst="round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/>
                <a:cs typeface="Arial"/>
              </a:rPr>
              <a:t>Clinic and care team is fully prepared to care and support HIV clients regardless of age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F939BBC2-20B3-4CB3-8025-5B1BB99A9B73}"/>
              </a:ext>
            </a:extLst>
          </p:cNvPr>
          <p:cNvSpPr/>
          <p:nvPr/>
        </p:nvSpPr>
        <p:spPr>
          <a:xfrm>
            <a:off x="6841178" y="3505062"/>
            <a:ext cx="2543382" cy="420624"/>
          </a:xfrm>
          <a:prstGeom prst="round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>
                <a:solidFill>
                  <a:schemeClr val="tx1"/>
                </a:solidFill>
                <a:ea typeface="+mn-lt"/>
                <a:cs typeface="+mn-lt"/>
              </a:rPr>
              <a:t>Effective clinic flow to care and support clients with aging-related issues, i.e., transitioning adolescent/adult care, referral tracking</a:t>
            </a:r>
            <a:endParaRPr lang="en-US" dirty="0">
              <a:solidFill>
                <a:schemeClr val="tx1"/>
              </a:solidFill>
              <a:cs typeface="Arial"/>
            </a:endParaRPr>
          </a:p>
        </p:txBody>
      </p: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7C959F9F-82A3-4B98-B39F-A38B4E7FFEBC}"/>
              </a:ext>
            </a:extLst>
          </p:cNvPr>
          <p:cNvSpPr/>
          <p:nvPr/>
        </p:nvSpPr>
        <p:spPr>
          <a:xfrm>
            <a:off x="6841178" y="3981474"/>
            <a:ext cx="2543382" cy="296100"/>
          </a:xfrm>
          <a:prstGeom prst="round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>
                <a:solidFill>
                  <a:schemeClr val="tx1"/>
                </a:solidFill>
                <a:ea typeface="+mn-lt"/>
                <a:cs typeface="+mn-lt"/>
              </a:rPr>
              <a:t>Strategies to address additional barriers, such as food security, legal support</a:t>
            </a:r>
            <a:r>
              <a:rPr lang="en-US" sz="800">
                <a:solidFill>
                  <a:schemeClr val="tx1"/>
                </a:solidFill>
                <a:ea typeface="+mn-lt"/>
                <a:cs typeface="+mn-lt"/>
              </a:rPr>
              <a:t>, housing, etc</a:t>
            </a:r>
            <a:r>
              <a:rPr lang="en-US" sz="800" dirty="0">
                <a:solidFill>
                  <a:schemeClr val="tx1"/>
                </a:solidFill>
                <a:ea typeface="+mn-lt"/>
                <a:cs typeface="+mn-lt"/>
              </a:rPr>
              <a:t>.</a:t>
            </a:r>
            <a:endParaRPr lang="en-US" sz="800" dirty="0">
              <a:solidFill>
                <a:schemeClr val="tx1"/>
              </a:solidFill>
              <a:cs typeface="Arial"/>
            </a:endParaRPr>
          </a:p>
        </p:txBody>
      </p: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B83C3631-736C-4177-B750-1EDBC9F48D70}"/>
              </a:ext>
            </a:extLst>
          </p:cNvPr>
          <p:cNvSpPr/>
          <p:nvPr/>
        </p:nvSpPr>
        <p:spPr>
          <a:xfrm>
            <a:off x="6841178" y="4331691"/>
            <a:ext cx="2539428" cy="420624"/>
          </a:xfrm>
          <a:prstGeom prst="round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Client-centered and client-driven support systems in place to provide individual and peer-to-peer group support</a:t>
            </a:r>
            <a:endParaRPr lang="en-US" sz="800" dirty="0">
              <a:solidFill>
                <a:schemeClr val="tx1"/>
              </a:solidFill>
              <a:ea typeface="+mn-lt"/>
              <a:cs typeface="+mn-lt"/>
            </a:endParaRPr>
          </a:p>
        </p:txBody>
      </p:sp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id="{B072DD0C-3FD1-4E67-86CE-929F88BF039D}"/>
              </a:ext>
            </a:extLst>
          </p:cNvPr>
          <p:cNvSpPr/>
          <p:nvPr/>
        </p:nvSpPr>
        <p:spPr>
          <a:xfrm>
            <a:off x="6841178" y="3154845"/>
            <a:ext cx="2543382" cy="296100"/>
          </a:xfrm>
          <a:prstGeom prst="round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>
                <a:solidFill>
                  <a:schemeClr val="tx1"/>
                </a:solidFill>
                <a:ea typeface="+mn-lt"/>
                <a:cs typeface="+mn-lt"/>
              </a:rPr>
              <a:t>Judgement-free clinic environment to welcome and serve clients of all ages</a:t>
            </a:r>
          </a:p>
        </p:txBody>
      </p:sp>
    </p:spTree>
    <p:extLst>
      <p:ext uri="{BB962C8B-B14F-4D97-AF65-F5344CB8AC3E}">
        <p14:creationId xmlns:p14="http://schemas.microsoft.com/office/powerpoint/2010/main" val="3309395883"/>
      </p:ext>
    </p:extLst>
  </p:cSld>
  <p:clrMapOvr>
    <a:masterClrMapping/>
  </p:clrMapOvr>
</p:sld>
</file>

<file path=ppt/theme/theme1.xml><?xml version="1.0" encoding="utf-8"?>
<a:theme xmlns:a="http://schemas.openxmlformats.org/drawingml/2006/main" name="Drivers">
  <a:themeElements>
    <a:clrScheme name="Diagra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agr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66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66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agra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gra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gra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gra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gra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gra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gra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gra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gra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gra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gra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gra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BE52367AE689248AFFD0091572BDB88" ma:contentTypeVersion="13" ma:contentTypeDescription="Create a new document." ma:contentTypeScope="" ma:versionID="092d8a165854e78fddfc080b5c58b680">
  <xsd:schema xmlns:xsd="http://www.w3.org/2001/XMLSchema" xmlns:xs="http://www.w3.org/2001/XMLSchema" xmlns:p="http://schemas.microsoft.com/office/2006/metadata/properties" xmlns:ns3="521c2605-8e35-4fbe-8dc2-4112a269f1c5" xmlns:ns4="c5d47b74-024e-4158-89e7-7860ce05c586" targetNamespace="http://schemas.microsoft.com/office/2006/metadata/properties" ma:root="true" ma:fieldsID="0a779c052fde65aa986eb70524c66d23" ns3:_="" ns4:_="">
    <xsd:import namespace="521c2605-8e35-4fbe-8dc2-4112a269f1c5"/>
    <xsd:import namespace="c5d47b74-024e-4158-89e7-7860ce05c58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DateTaken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1c2605-8e35-4fbe-8dc2-4112a269f1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d47b74-024e-4158-89e7-7860ce05c58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2C74DF6-0D1D-421A-9BD2-EF28EFC3610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53EC818-030E-4356-B3FC-0BA3D8A250E7}">
  <ds:schemaRefs>
    <ds:schemaRef ds:uri="521c2605-8e35-4fbe-8dc2-4112a269f1c5"/>
    <ds:schemaRef ds:uri="http://purl.org/dc/terms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c5d47b74-024e-4158-89e7-7860ce05c586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48FF43FA-CDEB-4677-8425-47C4A202B4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1c2605-8e35-4fbe-8dc2-4112a269f1c5"/>
    <ds:schemaRef ds:uri="c5d47b74-024e-4158-89e7-7860ce05c58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Driver Diagram Template</Template>
  <TotalTime>59</TotalTime>
  <Words>209</Words>
  <Application>Microsoft Office PowerPoint</Application>
  <PresentationFormat>Custom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Trebuchet MS</vt:lpstr>
      <vt:lpstr>Drivers</vt:lpstr>
      <vt:lpstr>PowerPoint Presentation</vt:lpstr>
    </vt:vector>
  </TitlesOfParts>
  <Company>IHI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Drivers</dc:title>
  <dc:creator>Rebecca Steinfield</dc:creator>
  <cp:lastModifiedBy>Mandel, Nicole</cp:lastModifiedBy>
  <cp:revision>50</cp:revision>
  <dcterms:created xsi:type="dcterms:W3CDTF">2016-10-27T13:01:28Z</dcterms:created>
  <dcterms:modified xsi:type="dcterms:W3CDTF">2020-12-10T05:14:24Z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0x0101001BE52367AE689248AFFD0091572BDB88</vt:lpwstr>
  </property>
</Properties>
</file>