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1" r:id="rId1"/>
  </p:sldMasterIdLst>
  <p:notesMasterIdLst>
    <p:notesMasterId r:id="rId55"/>
  </p:notesMasterIdLst>
  <p:handoutMasterIdLst>
    <p:handoutMasterId r:id="rId56"/>
  </p:handoutMasterIdLst>
  <p:sldIdLst>
    <p:sldId id="256" r:id="rId2"/>
    <p:sldId id="257" r:id="rId3"/>
    <p:sldId id="258" r:id="rId4"/>
    <p:sldId id="276" r:id="rId5"/>
    <p:sldId id="279" r:id="rId6"/>
    <p:sldId id="341" r:id="rId7"/>
    <p:sldId id="345" r:id="rId8"/>
    <p:sldId id="308" r:id="rId9"/>
    <p:sldId id="311" r:id="rId10"/>
    <p:sldId id="312" r:id="rId11"/>
    <p:sldId id="313" r:id="rId12"/>
    <p:sldId id="314" r:id="rId13"/>
    <p:sldId id="282" r:id="rId14"/>
    <p:sldId id="306" r:id="rId15"/>
    <p:sldId id="307" r:id="rId16"/>
    <p:sldId id="298" r:id="rId17"/>
    <p:sldId id="337" r:id="rId18"/>
    <p:sldId id="301" r:id="rId19"/>
    <p:sldId id="343" r:id="rId20"/>
    <p:sldId id="338" r:id="rId21"/>
    <p:sldId id="277" r:id="rId22"/>
    <p:sldId id="318" r:id="rId23"/>
    <p:sldId id="319" r:id="rId24"/>
    <p:sldId id="303" r:id="rId25"/>
    <p:sldId id="285" r:id="rId26"/>
    <p:sldId id="286" r:id="rId27"/>
    <p:sldId id="321" r:id="rId28"/>
    <p:sldId id="290" r:id="rId29"/>
    <p:sldId id="287" r:id="rId30"/>
    <p:sldId id="288" r:id="rId31"/>
    <p:sldId id="291" r:id="rId32"/>
    <p:sldId id="334" r:id="rId33"/>
    <p:sldId id="335" r:id="rId34"/>
    <p:sldId id="278" r:id="rId35"/>
    <p:sldId id="302" r:id="rId36"/>
    <p:sldId id="323" r:id="rId37"/>
    <p:sldId id="325" r:id="rId38"/>
    <p:sldId id="330" r:id="rId39"/>
    <p:sldId id="327" r:id="rId40"/>
    <p:sldId id="347" r:id="rId41"/>
    <p:sldId id="328" r:id="rId42"/>
    <p:sldId id="339" r:id="rId43"/>
    <p:sldId id="340" r:id="rId44"/>
    <p:sldId id="336" r:id="rId45"/>
    <p:sldId id="271" r:id="rId46"/>
    <p:sldId id="350" r:id="rId47"/>
    <p:sldId id="352" r:id="rId48"/>
    <p:sldId id="349" r:id="rId49"/>
    <p:sldId id="351" r:id="rId50"/>
    <p:sldId id="333" r:id="rId51"/>
    <p:sldId id="342" r:id="rId52"/>
    <p:sldId id="348" r:id="rId53"/>
    <p:sldId id="344" r:id="rId54"/>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Dean" initials="DD"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666699"/>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866" autoAdjust="0"/>
    <p:restoredTop sz="94643"/>
  </p:normalViewPr>
  <p:slideViewPr>
    <p:cSldViewPr>
      <p:cViewPr varScale="1">
        <p:scale>
          <a:sx n="108" d="100"/>
          <a:sy n="108" d="100"/>
        </p:scale>
        <p:origin x="192" y="232"/>
      </p:cViewPr>
      <p:guideLst>
        <p:guide orient="horz" pos="2160"/>
        <p:guide pos="2880"/>
      </p:guideLst>
    </p:cSldViewPr>
  </p:slideViewPr>
  <p:outlineViewPr>
    <p:cViewPr>
      <p:scale>
        <a:sx n="33" d="100"/>
        <a:sy n="33" d="100"/>
      </p:scale>
      <p:origin x="0" y="-18208"/>
    </p:cViewPr>
  </p:outlineViewPr>
  <p:notesTextViewPr>
    <p:cViewPr>
      <p:scale>
        <a:sx n="1" d="1"/>
        <a:sy n="1" d="1"/>
      </p:scale>
      <p:origin x="0" y="0"/>
    </p:cViewPr>
  </p:notesTextViewPr>
  <p:sorterViewPr>
    <p:cViewPr>
      <p:scale>
        <a:sx n="100" d="100"/>
        <a:sy n="100" d="100"/>
      </p:scale>
      <p:origin x="0" y="-12288"/>
    </p:cViewPr>
  </p:sorterViewPr>
  <p:notesViewPr>
    <p:cSldViewPr>
      <p:cViewPr varScale="1">
        <p:scale>
          <a:sx n="52" d="100"/>
          <a:sy n="52"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mily\Dropbox\2016%20and%20previous\JSI%20Planning%20CHATT\Updating%20of%20Primer%20and%20Training%20Guide\Updating%20of%20Training%20Guide\Module%201\Charts\RWHAP%20Appropriations%20Chart%20-%20updated%20through%20FY%202017%20-%20Emil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r>
              <a:rPr lang="en-US" dirty="0"/>
              <a:t>RWHAP Appropriations, Total and by Part  </a:t>
            </a:r>
          </a:p>
          <a:p>
            <a:pPr>
              <a:defRPr/>
            </a:pPr>
            <a:r>
              <a:rPr lang="en-US" dirty="0"/>
              <a:t>FY 2010 - FY 2017 </a:t>
            </a:r>
          </a:p>
        </c:rich>
      </c:tx>
      <c:overlay val="0"/>
      <c:spPr>
        <a:noFill/>
        <a:ln>
          <a:noFill/>
        </a:ln>
        <a:effectLst/>
      </c:spPr>
      <c:txPr>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Sheet1!$B$2</c:f>
              <c:strCache>
                <c:ptCount val="1"/>
                <c:pt idx="0">
                  <c:v>Total</c:v>
                </c:pt>
              </c:strCache>
            </c:strRef>
          </c:tx>
          <c:spPr>
            <a:ln w="28575" cap="rnd" cmpd="sng" algn="ctr">
              <a:solidFill>
                <a:schemeClr val="accent1">
                  <a:shade val="95000"/>
                  <a:satMod val="105000"/>
                </a:schemeClr>
              </a:solidFill>
              <a:prstDash val="solid"/>
              <a:round/>
            </a:ln>
            <a:effectLst/>
          </c:spPr>
          <c:marker>
            <c:spPr>
              <a:solidFill>
                <a:schemeClr val="accent1"/>
              </a:solidFill>
              <a:ln w="9525" cap="flat" cmpd="sng" algn="ctr">
                <a:solidFill>
                  <a:schemeClr val="accent1">
                    <a:shade val="95000"/>
                    <a:satMod val="105000"/>
                  </a:schemeClr>
                </a:solidFill>
                <a:prstDash val="solid"/>
                <a:round/>
              </a:ln>
              <a:effectLst/>
            </c:spPr>
          </c:marker>
          <c:cat>
            <c:strRef>
              <c:f>Sheet1!$A$3:$A$10</c:f>
              <c:strCache>
                <c:ptCount val="8"/>
                <c:pt idx="0">
                  <c:v>FY 2010</c:v>
                </c:pt>
                <c:pt idx="1">
                  <c:v>FY 2011</c:v>
                </c:pt>
                <c:pt idx="2">
                  <c:v>FY 2012</c:v>
                </c:pt>
                <c:pt idx="3">
                  <c:v>FY 2013</c:v>
                </c:pt>
                <c:pt idx="4">
                  <c:v>FY 2014</c:v>
                </c:pt>
                <c:pt idx="5">
                  <c:v>FY 2015</c:v>
                </c:pt>
                <c:pt idx="6">
                  <c:v>FY 2016</c:v>
                </c:pt>
                <c:pt idx="7">
                  <c:v>FY 2017</c:v>
                </c:pt>
              </c:strCache>
            </c:strRef>
          </c:cat>
          <c:val>
            <c:numRef>
              <c:f>Sheet1!$B$3:$B$10</c:f>
              <c:numCache>
                <c:formatCode>"$"#,##0</c:formatCode>
                <c:ptCount val="8"/>
                <c:pt idx="0">
                  <c:v>2312179</c:v>
                </c:pt>
                <c:pt idx="1">
                  <c:v>2336665</c:v>
                </c:pt>
                <c:pt idx="2">
                  <c:v>2392178</c:v>
                </c:pt>
                <c:pt idx="3">
                  <c:v>2248638</c:v>
                </c:pt>
                <c:pt idx="4">
                  <c:v>2313024</c:v>
                </c:pt>
                <c:pt idx="5">
                  <c:v>2318781</c:v>
                </c:pt>
                <c:pt idx="6">
                  <c:v>2319781</c:v>
                </c:pt>
                <c:pt idx="7">
                  <c:v>2318800</c:v>
                </c:pt>
              </c:numCache>
            </c:numRef>
          </c:val>
          <c:smooth val="0"/>
          <c:extLst>
            <c:ext xmlns:c16="http://schemas.microsoft.com/office/drawing/2014/chart" uri="{C3380CC4-5D6E-409C-BE32-E72D297353CC}">
              <c16:uniqueId val="{00000000-1D55-4CBC-9FB5-D98847DB7BB1}"/>
            </c:ext>
          </c:extLst>
        </c:ser>
        <c:ser>
          <c:idx val="1"/>
          <c:order val="1"/>
          <c:tx>
            <c:strRef>
              <c:f>Sheet1!$C$2</c:f>
              <c:strCache>
                <c:ptCount val="1"/>
                <c:pt idx="0">
                  <c:v>Part A</c:v>
                </c:pt>
              </c:strCache>
            </c:strRef>
          </c:tx>
          <c:spPr>
            <a:ln w="28575" cap="rnd" cmpd="sng" algn="ctr">
              <a:solidFill>
                <a:schemeClr val="accent3">
                  <a:shade val="95000"/>
                  <a:satMod val="105000"/>
                </a:schemeClr>
              </a:solidFill>
              <a:prstDash val="solid"/>
              <a:round/>
            </a:ln>
            <a:effectLst/>
          </c:spPr>
          <c:marker>
            <c:spPr>
              <a:solidFill>
                <a:schemeClr val="accent3"/>
              </a:solidFill>
              <a:ln w="9525" cap="flat" cmpd="sng" algn="ctr">
                <a:solidFill>
                  <a:schemeClr val="accent3">
                    <a:shade val="95000"/>
                    <a:satMod val="105000"/>
                  </a:schemeClr>
                </a:solidFill>
                <a:prstDash val="solid"/>
                <a:round/>
              </a:ln>
              <a:effectLst/>
            </c:spPr>
          </c:marker>
          <c:cat>
            <c:strRef>
              <c:f>Sheet1!$A$3:$A$10</c:f>
              <c:strCache>
                <c:ptCount val="8"/>
                <c:pt idx="0">
                  <c:v>FY 2010</c:v>
                </c:pt>
                <c:pt idx="1">
                  <c:v>FY 2011</c:v>
                </c:pt>
                <c:pt idx="2">
                  <c:v>FY 2012</c:v>
                </c:pt>
                <c:pt idx="3">
                  <c:v>FY 2013</c:v>
                </c:pt>
                <c:pt idx="4">
                  <c:v>FY 2014</c:v>
                </c:pt>
                <c:pt idx="5">
                  <c:v>FY 2015</c:v>
                </c:pt>
                <c:pt idx="6">
                  <c:v>FY 2016</c:v>
                </c:pt>
                <c:pt idx="7">
                  <c:v>FY 2017</c:v>
                </c:pt>
              </c:strCache>
            </c:strRef>
          </c:cat>
          <c:val>
            <c:numRef>
              <c:f>Sheet1!$C$3:$C$10</c:f>
              <c:numCache>
                <c:formatCode>"$"#,##0</c:formatCode>
                <c:ptCount val="8"/>
                <c:pt idx="0">
                  <c:v>685662</c:v>
                </c:pt>
                <c:pt idx="1">
                  <c:v>680117</c:v>
                </c:pt>
                <c:pt idx="2">
                  <c:v>673659</c:v>
                </c:pt>
                <c:pt idx="3">
                  <c:v>631850</c:v>
                </c:pt>
                <c:pt idx="4">
                  <c:v>656961</c:v>
                </c:pt>
                <c:pt idx="5">
                  <c:v>655220</c:v>
                </c:pt>
                <c:pt idx="6">
                  <c:v>655083</c:v>
                </c:pt>
                <c:pt idx="7">
                  <c:v>654296</c:v>
                </c:pt>
              </c:numCache>
            </c:numRef>
          </c:val>
          <c:smooth val="0"/>
          <c:extLst>
            <c:ext xmlns:c16="http://schemas.microsoft.com/office/drawing/2014/chart" uri="{C3380CC4-5D6E-409C-BE32-E72D297353CC}">
              <c16:uniqueId val="{00000001-1D55-4CBC-9FB5-D98847DB7BB1}"/>
            </c:ext>
          </c:extLst>
        </c:ser>
        <c:ser>
          <c:idx val="2"/>
          <c:order val="2"/>
          <c:tx>
            <c:strRef>
              <c:f>Sheet1!$D$2</c:f>
              <c:strCache>
                <c:ptCount val="1"/>
                <c:pt idx="0">
                  <c:v>Part B Total</c:v>
                </c:pt>
              </c:strCache>
            </c:strRef>
          </c:tx>
          <c:spPr>
            <a:ln w="28575" cap="rnd" cmpd="sng" algn="ctr">
              <a:solidFill>
                <a:schemeClr val="accent5">
                  <a:shade val="95000"/>
                  <a:satMod val="105000"/>
                </a:schemeClr>
              </a:solidFill>
              <a:prstDash val="solid"/>
              <a:round/>
            </a:ln>
            <a:effectLst/>
          </c:spPr>
          <c:marker>
            <c:spPr>
              <a:solidFill>
                <a:schemeClr val="accent5"/>
              </a:solidFill>
              <a:ln w="9525" cap="flat" cmpd="sng" algn="ctr">
                <a:solidFill>
                  <a:schemeClr val="accent5">
                    <a:shade val="95000"/>
                    <a:satMod val="105000"/>
                  </a:schemeClr>
                </a:solidFill>
                <a:prstDash val="solid"/>
                <a:round/>
              </a:ln>
              <a:effectLst/>
            </c:spPr>
          </c:marker>
          <c:cat>
            <c:strRef>
              <c:f>Sheet1!$A$3:$A$10</c:f>
              <c:strCache>
                <c:ptCount val="8"/>
                <c:pt idx="0">
                  <c:v>FY 2010</c:v>
                </c:pt>
                <c:pt idx="1">
                  <c:v>FY 2011</c:v>
                </c:pt>
                <c:pt idx="2">
                  <c:v>FY 2012</c:v>
                </c:pt>
                <c:pt idx="3">
                  <c:v>FY 2013</c:v>
                </c:pt>
                <c:pt idx="4">
                  <c:v>FY 2014</c:v>
                </c:pt>
                <c:pt idx="5">
                  <c:v>FY 2015</c:v>
                </c:pt>
                <c:pt idx="6">
                  <c:v>FY 2016</c:v>
                </c:pt>
                <c:pt idx="7">
                  <c:v>FY 2017</c:v>
                </c:pt>
              </c:strCache>
            </c:strRef>
          </c:cat>
          <c:val>
            <c:numRef>
              <c:f>Sheet1!$D$3:$D$10</c:f>
              <c:numCache>
                <c:formatCode>"$"#,##0</c:formatCode>
                <c:ptCount val="8"/>
                <c:pt idx="0">
                  <c:v>1290868</c:v>
                </c:pt>
                <c:pt idx="1">
                  <c:v>1322218</c:v>
                </c:pt>
                <c:pt idx="2">
                  <c:v>1374904</c:v>
                </c:pt>
                <c:pt idx="3">
                  <c:v>1301612</c:v>
                </c:pt>
                <c:pt idx="4">
                  <c:v>1328523</c:v>
                </c:pt>
                <c:pt idx="5">
                  <c:v>1315005</c:v>
                </c:pt>
                <c:pt idx="6">
                  <c:v>1313416</c:v>
                </c:pt>
                <c:pt idx="7">
                  <c:v>1311837</c:v>
                </c:pt>
              </c:numCache>
            </c:numRef>
          </c:val>
          <c:smooth val="0"/>
          <c:extLst>
            <c:ext xmlns:c16="http://schemas.microsoft.com/office/drawing/2014/chart" uri="{C3380CC4-5D6E-409C-BE32-E72D297353CC}">
              <c16:uniqueId val="{00000002-1D55-4CBC-9FB5-D98847DB7BB1}"/>
            </c:ext>
          </c:extLst>
        </c:ser>
        <c:ser>
          <c:idx val="3"/>
          <c:order val="3"/>
          <c:tx>
            <c:strRef>
              <c:f>Sheet1!$E$2</c:f>
              <c:strCache>
                <c:ptCount val="1"/>
                <c:pt idx="0">
                  <c:v>ADAP Only</c:v>
                </c:pt>
              </c:strCache>
            </c:strRef>
          </c:tx>
          <c:spPr>
            <a:ln w="28575" cap="rnd" cmpd="sng" algn="ctr">
              <a:solidFill>
                <a:schemeClr val="accent1">
                  <a:lumMod val="60000"/>
                  <a:shade val="95000"/>
                  <a:satMod val="105000"/>
                </a:schemeClr>
              </a:solidFill>
              <a:prstDash val="solid"/>
              <a:round/>
            </a:ln>
            <a:effectLst/>
          </c:spPr>
          <c:marker>
            <c:spPr>
              <a:noFill/>
              <a:ln w="9525" cap="flat" cmpd="sng" algn="ctr">
                <a:solidFill>
                  <a:schemeClr val="accent1">
                    <a:lumMod val="60000"/>
                    <a:shade val="95000"/>
                    <a:satMod val="105000"/>
                  </a:schemeClr>
                </a:solidFill>
                <a:prstDash val="solid"/>
                <a:round/>
              </a:ln>
              <a:effectLst/>
            </c:spPr>
          </c:marker>
          <c:cat>
            <c:strRef>
              <c:f>Sheet1!$A$3:$A$10</c:f>
              <c:strCache>
                <c:ptCount val="8"/>
                <c:pt idx="0">
                  <c:v>FY 2010</c:v>
                </c:pt>
                <c:pt idx="1">
                  <c:v>FY 2011</c:v>
                </c:pt>
                <c:pt idx="2">
                  <c:v>FY 2012</c:v>
                </c:pt>
                <c:pt idx="3">
                  <c:v>FY 2013</c:v>
                </c:pt>
                <c:pt idx="4">
                  <c:v>FY 2014</c:v>
                </c:pt>
                <c:pt idx="5">
                  <c:v>FY 2015</c:v>
                </c:pt>
                <c:pt idx="6">
                  <c:v>FY 2016</c:v>
                </c:pt>
                <c:pt idx="7">
                  <c:v>FY 2017</c:v>
                </c:pt>
              </c:strCache>
            </c:strRef>
          </c:cat>
          <c:val>
            <c:numRef>
              <c:f>Sheet1!$E$3:$E$10</c:f>
              <c:numCache>
                <c:formatCode>"$"#,##0</c:formatCode>
                <c:ptCount val="8"/>
                <c:pt idx="0">
                  <c:v>858000</c:v>
                </c:pt>
                <c:pt idx="1">
                  <c:v>885000</c:v>
                </c:pt>
                <c:pt idx="2">
                  <c:v>933299</c:v>
                </c:pt>
                <c:pt idx="3">
                  <c:v>886313</c:v>
                </c:pt>
                <c:pt idx="4">
                  <c:v>900313</c:v>
                </c:pt>
                <c:pt idx="5">
                  <c:v>900313</c:v>
                </c:pt>
                <c:pt idx="6">
                  <c:v>900313</c:v>
                </c:pt>
                <c:pt idx="7">
                  <c:v>900313</c:v>
                </c:pt>
              </c:numCache>
            </c:numRef>
          </c:val>
          <c:smooth val="0"/>
          <c:extLst>
            <c:ext xmlns:c16="http://schemas.microsoft.com/office/drawing/2014/chart" uri="{C3380CC4-5D6E-409C-BE32-E72D297353CC}">
              <c16:uniqueId val="{00000003-1D55-4CBC-9FB5-D98847DB7BB1}"/>
            </c:ext>
          </c:extLst>
        </c:ser>
        <c:ser>
          <c:idx val="4"/>
          <c:order val="4"/>
          <c:tx>
            <c:strRef>
              <c:f>Sheet1!$F$2</c:f>
              <c:strCache>
                <c:ptCount val="1"/>
                <c:pt idx="0">
                  <c:v>Part C</c:v>
                </c:pt>
              </c:strCache>
            </c:strRef>
          </c:tx>
          <c:spPr>
            <a:ln w="28575" cap="rnd" cmpd="sng" algn="ctr">
              <a:solidFill>
                <a:schemeClr val="accent3">
                  <a:lumMod val="60000"/>
                  <a:shade val="95000"/>
                  <a:satMod val="105000"/>
                </a:schemeClr>
              </a:solidFill>
              <a:prstDash val="solid"/>
              <a:round/>
            </a:ln>
            <a:effectLst/>
          </c:spPr>
          <c:marker>
            <c:spPr>
              <a:noFill/>
              <a:ln w="9525" cap="flat" cmpd="sng" algn="ctr">
                <a:solidFill>
                  <a:schemeClr val="accent3">
                    <a:lumMod val="60000"/>
                    <a:shade val="95000"/>
                    <a:satMod val="105000"/>
                  </a:schemeClr>
                </a:solidFill>
                <a:prstDash val="solid"/>
                <a:round/>
              </a:ln>
              <a:effectLst/>
            </c:spPr>
          </c:marker>
          <c:cat>
            <c:strRef>
              <c:f>Sheet1!$A$3:$A$10</c:f>
              <c:strCache>
                <c:ptCount val="8"/>
                <c:pt idx="0">
                  <c:v>FY 2010</c:v>
                </c:pt>
                <c:pt idx="1">
                  <c:v>FY 2011</c:v>
                </c:pt>
                <c:pt idx="2">
                  <c:v>FY 2012</c:v>
                </c:pt>
                <c:pt idx="3">
                  <c:v>FY 2013</c:v>
                </c:pt>
                <c:pt idx="4">
                  <c:v>FY 2014</c:v>
                </c:pt>
                <c:pt idx="5">
                  <c:v>FY 2015</c:v>
                </c:pt>
                <c:pt idx="6">
                  <c:v>FY 2016</c:v>
                </c:pt>
                <c:pt idx="7">
                  <c:v>FY 2017</c:v>
                </c:pt>
              </c:strCache>
            </c:strRef>
          </c:cat>
          <c:val>
            <c:numRef>
              <c:f>Sheet1!$F$3:$F$10</c:f>
              <c:numCache>
                <c:formatCode>"$"#,##0</c:formatCode>
                <c:ptCount val="8"/>
                <c:pt idx="0">
                  <c:v>208816</c:v>
                </c:pt>
                <c:pt idx="1">
                  <c:v>207997</c:v>
                </c:pt>
                <c:pt idx="2">
                  <c:v>217519</c:v>
                </c:pt>
                <c:pt idx="3">
                  <c:v>196877</c:v>
                </c:pt>
                <c:pt idx="4">
                  <c:v>207977</c:v>
                </c:pt>
                <c:pt idx="5">
                  <c:v>204179</c:v>
                </c:pt>
                <c:pt idx="6">
                  <c:v>204831</c:v>
                </c:pt>
                <c:pt idx="7">
                  <c:v>200585</c:v>
                </c:pt>
              </c:numCache>
            </c:numRef>
          </c:val>
          <c:smooth val="0"/>
          <c:extLst>
            <c:ext xmlns:c16="http://schemas.microsoft.com/office/drawing/2014/chart" uri="{C3380CC4-5D6E-409C-BE32-E72D297353CC}">
              <c16:uniqueId val="{00000004-1D55-4CBC-9FB5-D98847DB7BB1}"/>
            </c:ext>
          </c:extLst>
        </c:ser>
        <c:ser>
          <c:idx val="5"/>
          <c:order val="5"/>
          <c:tx>
            <c:strRef>
              <c:f>Sheet1!$G$2</c:f>
              <c:strCache>
                <c:ptCount val="1"/>
                <c:pt idx="0">
                  <c:v>Part D</c:v>
                </c:pt>
              </c:strCache>
            </c:strRef>
          </c:tx>
          <c:spPr>
            <a:ln w="28575" cap="rnd" cmpd="sng" algn="ctr">
              <a:solidFill>
                <a:schemeClr val="accent5">
                  <a:lumMod val="60000"/>
                  <a:shade val="95000"/>
                  <a:satMod val="105000"/>
                </a:schemeClr>
              </a:solidFill>
              <a:prstDash val="solid"/>
              <a:round/>
            </a:ln>
            <a:effectLst/>
          </c:spPr>
          <c:marker>
            <c:spPr>
              <a:solidFill>
                <a:schemeClr val="accent5">
                  <a:lumMod val="60000"/>
                </a:schemeClr>
              </a:solidFill>
              <a:ln w="9525" cap="flat" cmpd="sng" algn="ctr">
                <a:solidFill>
                  <a:schemeClr val="accent5">
                    <a:lumMod val="60000"/>
                    <a:shade val="95000"/>
                    <a:satMod val="105000"/>
                  </a:schemeClr>
                </a:solidFill>
                <a:prstDash val="solid"/>
                <a:round/>
              </a:ln>
              <a:effectLst/>
            </c:spPr>
          </c:marker>
          <c:cat>
            <c:strRef>
              <c:f>Sheet1!$A$3:$A$10</c:f>
              <c:strCache>
                <c:ptCount val="8"/>
                <c:pt idx="0">
                  <c:v>FY 2010</c:v>
                </c:pt>
                <c:pt idx="1">
                  <c:v>FY 2011</c:v>
                </c:pt>
                <c:pt idx="2">
                  <c:v>FY 2012</c:v>
                </c:pt>
                <c:pt idx="3">
                  <c:v>FY 2013</c:v>
                </c:pt>
                <c:pt idx="4">
                  <c:v>FY 2014</c:v>
                </c:pt>
                <c:pt idx="5">
                  <c:v>FY 2015</c:v>
                </c:pt>
                <c:pt idx="6">
                  <c:v>FY 2016</c:v>
                </c:pt>
                <c:pt idx="7">
                  <c:v>FY 2017</c:v>
                </c:pt>
              </c:strCache>
            </c:strRef>
          </c:cat>
          <c:val>
            <c:numRef>
              <c:f>Sheet1!$G$3:$G$10</c:f>
              <c:numCache>
                <c:formatCode>"$"#,##0</c:formatCode>
                <c:ptCount val="8"/>
                <c:pt idx="0">
                  <c:v>78523</c:v>
                </c:pt>
                <c:pt idx="1">
                  <c:v>78215</c:v>
                </c:pt>
                <c:pt idx="2">
                  <c:v>78069</c:v>
                </c:pt>
                <c:pt idx="3">
                  <c:v>73263</c:v>
                </c:pt>
                <c:pt idx="4">
                  <c:v>73297</c:v>
                </c:pt>
                <c:pt idx="5">
                  <c:v>73008</c:v>
                </c:pt>
                <c:pt idx="6">
                  <c:v>74997</c:v>
                </c:pt>
                <c:pt idx="7">
                  <c:v>74907</c:v>
                </c:pt>
              </c:numCache>
            </c:numRef>
          </c:val>
          <c:smooth val="0"/>
          <c:extLst>
            <c:ext xmlns:c16="http://schemas.microsoft.com/office/drawing/2014/chart" uri="{C3380CC4-5D6E-409C-BE32-E72D297353CC}">
              <c16:uniqueId val="{00000005-1D55-4CBC-9FB5-D98847DB7BB1}"/>
            </c:ext>
          </c:extLst>
        </c:ser>
        <c:ser>
          <c:idx val="6"/>
          <c:order val="6"/>
          <c:tx>
            <c:strRef>
              <c:f>Sheet1!$H$2</c:f>
              <c:strCache>
                <c:ptCount val="1"/>
                <c:pt idx="0">
                  <c:v>Part F</c:v>
                </c:pt>
              </c:strCache>
            </c:strRef>
          </c:tx>
          <c:spPr>
            <a:ln w="28575" cap="rnd" cmpd="sng" algn="ctr">
              <a:solidFill>
                <a:schemeClr val="accent1">
                  <a:lumMod val="80000"/>
                  <a:lumOff val="20000"/>
                  <a:shade val="95000"/>
                  <a:satMod val="105000"/>
                </a:schemeClr>
              </a:solidFill>
              <a:prstDash val="solid"/>
              <a:round/>
            </a:ln>
            <a:effectLst/>
          </c:spPr>
          <c:marker>
            <c:spPr>
              <a:noFill/>
              <a:ln w="9525" cap="flat" cmpd="sng" algn="ctr">
                <a:solidFill>
                  <a:schemeClr val="accent1">
                    <a:lumMod val="80000"/>
                    <a:lumOff val="20000"/>
                    <a:shade val="95000"/>
                    <a:satMod val="105000"/>
                  </a:schemeClr>
                </a:solidFill>
                <a:prstDash val="solid"/>
                <a:round/>
              </a:ln>
              <a:effectLst/>
            </c:spPr>
          </c:marker>
          <c:cat>
            <c:strRef>
              <c:f>Sheet1!$A$3:$A$10</c:f>
              <c:strCache>
                <c:ptCount val="8"/>
                <c:pt idx="0">
                  <c:v>FY 2010</c:v>
                </c:pt>
                <c:pt idx="1">
                  <c:v>FY 2011</c:v>
                </c:pt>
                <c:pt idx="2">
                  <c:v>FY 2012</c:v>
                </c:pt>
                <c:pt idx="3">
                  <c:v>FY 2013</c:v>
                </c:pt>
                <c:pt idx="4">
                  <c:v>FY 2014</c:v>
                </c:pt>
                <c:pt idx="5">
                  <c:v>FY 2015</c:v>
                </c:pt>
                <c:pt idx="6">
                  <c:v>FY 2016</c:v>
                </c:pt>
                <c:pt idx="7">
                  <c:v>FY 2017</c:v>
                </c:pt>
              </c:strCache>
            </c:strRef>
          </c:cat>
          <c:val>
            <c:numRef>
              <c:f>Sheet1!$H$3:$H$10</c:f>
              <c:numCache>
                <c:formatCode>"$"#,##0</c:formatCode>
                <c:ptCount val="8"/>
                <c:pt idx="0">
                  <c:v>48310</c:v>
                </c:pt>
                <c:pt idx="1">
                  <c:v>48118</c:v>
                </c:pt>
                <c:pt idx="2">
                  <c:v>48027</c:v>
                </c:pt>
                <c:pt idx="3">
                  <c:v>45036</c:v>
                </c:pt>
                <c:pt idx="4">
                  <c:v>46266</c:v>
                </c:pt>
                <c:pt idx="5">
                  <c:v>71369</c:v>
                </c:pt>
                <c:pt idx="6">
                  <c:v>71647</c:v>
                </c:pt>
                <c:pt idx="7">
                  <c:v>71560</c:v>
                </c:pt>
              </c:numCache>
            </c:numRef>
          </c:val>
          <c:smooth val="0"/>
          <c:extLst>
            <c:ext xmlns:c16="http://schemas.microsoft.com/office/drawing/2014/chart" uri="{C3380CC4-5D6E-409C-BE32-E72D297353CC}">
              <c16:uniqueId val="{00000006-1D55-4CBC-9FB5-D98847DB7BB1}"/>
            </c:ext>
          </c:extLst>
        </c:ser>
        <c:dLbls>
          <c:showLegendKey val="0"/>
          <c:showVal val="0"/>
          <c:showCatName val="0"/>
          <c:showSerName val="0"/>
          <c:showPercent val="0"/>
          <c:showBubbleSize val="0"/>
        </c:dLbls>
        <c:marker val="1"/>
        <c:smooth val="0"/>
        <c:axId val="-1630348560"/>
        <c:axId val="-1630812432"/>
      </c:lineChart>
      <c:catAx>
        <c:axId val="-1630348560"/>
        <c:scaling>
          <c:orientation val="minMax"/>
        </c:scaling>
        <c:delete val="0"/>
        <c:axPos val="b"/>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630812432"/>
        <c:crosses val="autoZero"/>
        <c:auto val="1"/>
        <c:lblAlgn val="ctr"/>
        <c:lblOffset val="100"/>
        <c:noMultiLvlLbl val="0"/>
      </c:catAx>
      <c:valAx>
        <c:axId val="-1630812432"/>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 Thousands</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quot;$&quot;#,##0"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630348560"/>
        <c:crosses val="autoZero"/>
        <c:crossBetween val="between"/>
      </c:valAx>
      <c:spPr>
        <a:noFill/>
        <a:ln>
          <a:noFill/>
        </a:ln>
        <a:effectLst/>
      </c:spPr>
    </c:plotArea>
    <c:legend>
      <c:legendPos val="b"/>
      <c:overlay val="0"/>
      <c:spPr>
        <a:noFill/>
        <a:ln>
          <a:solidFill>
            <a:schemeClr val="tx1"/>
          </a:solid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pPr>
              <a:defRPr/>
            </a:pPr>
            <a:fld id="{75BD44A0-0A5B-4901-A421-BF5872D6E6D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3055938" cy="465138"/>
          </a:xfrm>
          <a:prstGeom prst="rect">
            <a:avLst/>
          </a:prstGeom>
        </p:spPr>
        <p:txBody>
          <a:bodyPr vert="horz" lIns="93497" tIns="46749" rIns="93497" bIns="4674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p:cNvPr>
          <p:cNvSpPr>
            <a:spLocks noGrp="1"/>
          </p:cNvSpPr>
          <p:nvPr>
            <p:ph type="dt" idx="1"/>
          </p:nvPr>
        </p:nvSpPr>
        <p:spPr>
          <a:xfrm>
            <a:off x="3995738" y="0"/>
            <a:ext cx="3055937" cy="465138"/>
          </a:xfrm>
          <a:prstGeom prst="rect">
            <a:avLst/>
          </a:prstGeom>
        </p:spPr>
        <p:txBody>
          <a:bodyPr vert="horz" lIns="93497" tIns="46749" rIns="93497" bIns="46749" rtlCol="0"/>
          <a:lstStyle>
            <a:lvl1pPr algn="r" eaLnBrk="1" fontAlgn="auto" hangingPunct="1">
              <a:spcBef>
                <a:spcPts val="0"/>
              </a:spcBef>
              <a:spcAft>
                <a:spcPts val="0"/>
              </a:spcAft>
              <a:defRPr sz="1200">
                <a:latin typeface="+mn-lt"/>
                <a:cs typeface="+mn-cs"/>
              </a:defRPr>
            </a:lvl1pPr>
          </a:lstStyle>
          <a:p>
            <a:pPr>
              <a:defRPr/>
            </a:pPr>
            <a:fld id="{FB9CD020-15BD-41E9-BE45-31C5A1F12EDE}" type="datetimeFigureOut">
              <a:rPr lang="en-US"/>
              <a:pPr>
                <a:defRPr/>
              </a:pPr>
              <a:t>10/26/20</a:t>
            </a:fld>
            <a:endParaRPr lang="en-US" dirty="0"/>
          </a:p>
        </p:txBody>
      </p:sp>
      <p:sp>
        <p:nvSpPr>
          <p:cNvPr id="4" name="Slide Image Placeholder 3">
            <a:extLst/>
          </p:cNvPr>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dirty="0"/>
          </a:p>
        </p:txBody>
      </p:sp>
      <p:sp>
        <p:nvSpPr>
          <p:cNvPr id="5" name="Notes Placeholder 4">
            <a:extLst/>
          </p:cNvPr>
          <p:cNvSpPr>
            <a:spLocks noGrp="1"/>
          </p:cNvSpPr>
          <p:nvPr>
            <p:ph type="body" sz="quarter" idx="3"/>
          </p:nvPr>
        </p:nvSpPr>
        <p:spPr>
          <a:xfrm>
            <a:off x="704850" y="4421188"/>
            <a:ext cx="5643563" cy="4189412"/>
          </a:xfrm>
          <a:prstGeom prst="rect">
            <a:avLst/>
          </a:prstGeom>
        </p:spPr>
        <p:txBody>
          <a:bodyPr vert="horz" lIns="93497" tIns="46749" rIns="93497" bIns="467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842375"/>
            <a:ext cx="3055938" cy="465138"/>
          </a:xfrm>
          <a:prstGeom prst="rect">
            <a:avLst/>
          </a:prstGeom>
        </p:spPr>
        <p:txBody>
          <a:bodyPr vert="horz" lIns="93497" tIns="46749" rIns="93497" bIns="4674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p:cNvPr>
          <p:cNvSpPr>
            <a:spLocks noGrp="1"/>
          </p:cNvSpPr>
          <p:nvPr>
            <p:ph type="sldNum" sz="quarter" idx="5"/>
          </p:nvPr>
        </p:nvSpPr>
        <p:spPr>
          <a:xfrm>
            <a:off x="3995738" y="8842375"/>
            <a:ext cx="3055937" cy="465138"/>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124DAB09-0D89-4981-B393-CCD336E2595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DDF2921-3DF4-4BCD-84AC-BCA6868437A3}"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A71D3F4-3E98-4815-B33B-A9E415E0CB31}" type="slidenum">
              <a:rPr lang="en-US" altLang="en-US" smtClean="0">
                <a:latin typeface="Times New Roman" panose="02020603050405020304" pitchFamily="18" charset="0"/>
              </a:rPr>
              <a:pPr/>
              <a:t>26</a:t>
            </a:fld>
            <a:endParaRPr lang="en-US" altLang="en-US">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2C06BEF-7E15-446D-9EA4-2C34967F44DA}" type="slidenum">
              <a:rPr lang="en-US" altLang="en-US" smtClean="0">
                <a:latin typeface="Times New Roman" panose="02020603050405020304" pitchFamily="18" charset="0"/>
              </a:rPr>
              <a:pPr/>
              <a:t>28</a:t>
            </a:fld>
            <a:endParaRPr lang="en-US" alt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9522F64-ADD6-40F8-A068-CADCC3F51EE3}" type="slidenum">
              <a:rPr lang="en-US" altLang="en-US" smtClean="0">
                <a:latin typeface="Times New Roman" panose="02020603050405020304" pitchFamily="18" charset="0"/>
              </a:rPr>
              <a:pPr/>
              <a:t>35</a:t>
            </a:fld>
            <a:endParaRPr lang="en-US" altLang="en-US">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EA0F1F-6112-411D-A915-AECD5B59EDE1}" type="slidenum">
              <a:rPr lang="en-US" altLang="en-US" smtClean="0">
                <a:latin typeface="Times New Roman" panose="02020603050405020304" pitchFamily="18" charset="0"/>
              </a:rPr>
              <a:pPr/>
              <a:t>41</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47</a:t>
            </a:fld>
            <a:endParaRPr lang="en-US" altLang="en-US" dirty="0"/>
          </a:p>
        </p:txBody>
      </p:sp>
    </p:spTree>
    <p:extLst>
      <p:ext uri="{BB962C8B-B14F-4D97-AF65-F5344CB8AC3E}">
        <p14:creationId xmlns:p14="http://schemas.microsoft.com/office/powerpoint/2010/main" val="491628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 a quick</a:t>
            </a:r>
            <a:r>
              <a:rPr lang="en-US" baseline="0" dirty="0"/>
              <a:t> scenario </a:t>
            </a:r>
            <a:r>
              <a:rPr lang="en-US" dirty="0"/>
              <a:t>designed to help participants explore the benefits of collaborative in HIV planning</a:t>
            </a:r>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48</a:t>
            </a:fld>
            <a:endParaRPr lang="en-US" altLang="en-US" dirty="0"/>
          </a:p>
        </p:txBody>
      </p:sp>
    </p:spTree>
    <p:extLst>
      <p:ext uri="{BB962C8B-B14F-4D97-AF65-F5344CB8AC3E}">
        <p14:creationId xmlns:p14="http://schemas.microsoft.com/office/powerpoint/2010/main" val="1392176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49</a:t>
            </a:fld>
            <a:endParaRPr lang="en-US" altLang="en-US" dirty="0"/>
          </a:p>
        </p:txBody>
      </p:sp>
    </p:spTree>
    <p:extLst>
      <p:ext uri="{BB962C8B-B14F-4D97-AF65-F5344CB8AC3E}">
        <p14:creationId xmlns:p14="http://schemas.microsoft.com/office/powerpoint/2010/main" val="414572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9642419-35BD-4704-AE26-3432D5CF05AC}" type="slidenum">
              <a:rPr lang="en-US" altLang="en-US" smtClean="0">
                <a:latin typeface="Times New Roman" panose="02020603050405020304" pitchFamily="18" charset="0"/>
              </a:rPr>
              <a:pPr/>
              <a:t>5</a:t>
            </a:fld>
            <a:endParaRPr lang="en-US" altLang="en-US">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CFDC1B9-0F08-479D-8BB8-0D791B069EA3}" type="slidenum">
              <a:rPr lang="en-US" altLang="en-US" smtClean="0">
                <a:latin typeface="Times New Roman" panose="02020603050405020304" pitchFamily="18" charset="0"/>
              </a:rPr>
              <a:pPr/>
              <a:t>8</a:t>
            </a:fld>
            <a:endParaRPr lang="en-US" altLang="en-US">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C78586C-49C3-485B-AF6E-E5A27F819ABB}" type="slidenum">
              <a:rPr lang="en-US" altLang="en-US" smtClean="0">
                <a:latin typeface="Times New Roman" panose="02020603050405020304" pitchFamily="18" charset="0"/>
              </a:rPr>
              <a:pPr/>
              <a:t>13</a:t>
            </a:fld>
            <a:endParaRPr lang="en-US" altLang="en-US">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EBB81DC-C507-40E1-9968-73D94F0A8964}" type="slidenum">
              <a:rPr lang="en-US" altLang="en-US" smtClean="0">
                <a:latin typeface="Times New Roman" panose="02020603050405020304" pitchFamily="18" charset="0"/>
              </a:rPr>
              <a:pPr/>
              <a:t>16</a:t>
            </a:fld>
            <a:endParaRPr lang="en-US" altLang="en-US">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916A47E-06D7-4283-8751-A6CE19BFDB8B}" type="slidenum">
              <a:rPr lang="en-US" altLang="en-US" smtClean="0">
                <a:latin typeface="Times New Roman" panose="02020603050405020304" pitchFamily="18" charset="0"/>
              </a:rPr>
              <a:pPr/>
              <a:t>18</a:t>
            </a:fld>
            <a:endParaRPr lang="en-US" altLang="en-US">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19</a:t>
            </a:fld>
            <a:endParaRPr lang="en-US" altLang="en-US"/>
          </a:p>
        </p:txBody>
      </p:sp>
    </p:spTree>
    <p:extLst>
      <p:ext uri="{BB962C8B-B14F-4D97-AF65-F5344CB8AC3E}">
        <p14:creationId xmlns:p14="http://schemas.microsoft.com/office/powerpoint/2010/main" val="665601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212E4C5-0BE1-48A8-BCFC-120124814BBE}" type="slidenum">
              <a:rPr lang="en-US" altLang="en-US" smtClean="0">
                <a:latin typeface="Times New Roman" panose="02020603050405020304" pitchFamily="18" charset="0"/>
              </a:rPr>
              <a:pPr/>
              <a:t>24</a:t>
            </a:fld>
            <a:endParaRPr lang="en-US" altLang="en-US">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94DFF6C-451F-4B39-840F-CBF3603D7AC8}" type="slidenum">
              <a:rPr lang="en-US" altLang="en-US" smtClean="0">
                <a:latin typeface="Times New Roman" panose="02020603050405020304" pitchFamily="18" charset="0"/>
              </a:rPr>
              <a:pPr/>
              <a:t>25</a:t>
            </a:fld>
            <a:endParaRPr lang="en-US" altLang="en-US">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6"/>
          <p:cNvGrpSpPr>
            <a:grpSpLocks/>
          </p:cNvGrpSpPr>
          <p:nvPr userDrawn="1"/>
        </p:nvGrpSpPr>
        <p:grpSpPr bwMode="auto">
          <a:xfrm>
            <a:off x="0" y="6172200"/>
            <a:ext cx="9144000" cy="685800"/>
            <a:chOff x="0" y="6172200"/>
            <a:chExt cx="9144000" cy="685800"/>
          </a:xfrm>
        </p:grpSpPr>
        <p:sp>
          <p:nvSpPr>
            <p:cNvPr id="9" name="Rectangle 8">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p:cNvPr>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35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186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5" name="Straight Connector 4">
            <a:extLst/>
          </p:cNvPr>
          <p:cNvCxnSpPr/>
          <p:nvPr userDrawn="1"/>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748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p:cNvPr>
          <p:cNvCxnSpPr/>
          <p:nvPr userDrawn="1"/>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7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cussion">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a:xfrm>
            <a:off x="685800" y="685800"/>
            <a:ext cx="7772400" cy="548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sz="quarter" idx="10"/>
          </p:nvPr>
        </p:nvSpPr>
        <p:spPr>
          <a:xfrm>
            <a:off x="777240" y="1752600"/>
            <a:ext cx="7589520" cy="4267200"/>
          </a:xfrm>
          <a:noFill/>
        </p:spPr>
        <p:txBody>
          <a:bodyPr lIns="274320" tIns="274320" rIns="274320" bIns="27432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7"/>
          <p:cNvSpPr>
            <a:spLocks noGrp="1"/>
          </p:cNvSpPr>
          <p:nvPr>
            <p:ph type="title"/>
          </p:nvPr>
        </p:nvSpPr>
        <p:spPr>
          <a:xfrm>
            <a:off x="777240" y="762000"/>
            <a:ext cx="7589520" cy="914400"/>
          </a:xfrm>
        </p:spPr>
        <p:txBody>
          <a:bodyPr/>
          <a:lstStyle>
            <a:lvl1pPr>
              <a:defRPr lang="en-US" sz="28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1560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accent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85800" y="685800"/>
            <a:ext cx="7772400" cy="5486400"/>
          </a:xfrm>
          <a:solidFill>
            <a:schemeClr val="bg1"/>
          </a:solidFill>
        </p:spPr>
        <p:txBody>
          <a:bodyPr lIns="274320" tIns="274320" rIns="274320" bIns="2743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9352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Rectangle 6">
            <a:extLst/>
          </p:cNvPr>
          <p:cNvSpPr/>
          <p:nvPr userDrawn="1"/>
        </p:nvSpPr>
        <p:spPr bwMode="auto">
          <a:xfrm>
            <a:off x="0" y="0"/>
            <a:ext cx="9144000" cy="2651125"/>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p:cNvPr>
          <p:cNvCxnSpPr/>
          <p:nvPr userDrawn="1"/>
        </p:nvCxnSpPr>
        <p:spPr bwMode="auto">
          <a:xfrm>
            <a:off x="0" y="2651125"/>
            <a:ext cx="91440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80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5095499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finition">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609600" y="2362200"/>
            <a:ext cx="1295400" cy="0"/>
          </a:xfrm>
          <a:prstGeom prst="line">
            <a:avLst/>
          </a:prstGeom>
          <a:ln w="57150" cap="sq">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533400"/>
            <a:ext cx="8229600" cy="1752600"/>
          </a:xfrm>
        </p:spPr>
        <p:txBody>
          <a:bodyPr>
            <a:normAutofit/>
          </a:bodyPr>
          <a:lstStyle>
            <a:lvl1pPr algn="l">
              <a:defRPr sz="3600" b="1">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2743200"/>
            <a:ext cx="8229600" cy="1828800"/>
          </a:xfrm>
        </p:spPr>
        <p:txBody>
          <a:bodyPr>
            <a:normAutofit/>
          </a:bodyPr>
          <a:lstStyle>
            <a:lvl1pPr marL="0" indent="0" algn="l">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712717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43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i="1"/>
            </a:lvl1pPr>
          </a:lstStyle>
          <a:p>
            <a:pPr lvl="0"/>
            <a:r>
              <a:rPr lang="en-US"/>
              <a:t>Edit Master text styles</a:t>
            </a:r>
          </a:p>
        </p:txBody>
      </p:sp>
    </p:spTree>
    <p:extLst>
      <p:ext uri="{BB962C8B-B14F-4D97-AF65-F5344CB8AC3E}">
        <p14:creationId xmlns:p14="http://schemas.microsoft.com/office/powerpoint/2010/main" val="418520805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968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20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cxnSp>
        <p:nvCxnSpPr>
          <p:cNvPr id="4" name="Straight Connector 3">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53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640941723"/>
      </p:ext>
    </p:extLst>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 id="2147484133" r:id="rId12"/>
    <p:sldLayoutId id="2147484119" r:id="rId13"/>
    <p:sldLayoutId id="2147484105" r:id="rId14"/>
  </p:sldLayoutIdLst>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p:txBody>
          <a:bodyPr/>
          <a:lstStyle/>
          <a:p>
            <a:pPr eaLnBrk="1" hangingPunct="1"/>
            <a:r>
              <a:rPr lang="en-US" altLang="en-US"/>
              <a:t>Understanding the Legislation</a:t>
            </a:r>
            <a:br>
              <a:rPr lang="en-US" altLang="en-US"/>
            </a:br>
            <a:r>
              <a:rPr lang="en-US" altLang="en-US" sz="2800"/>
              <a:t>Authorizing the Ryan White HIV/AIDS Program (RWHAP)</a:t>
            </a:r>
            <a:endParaRPr lang="en-US" altLang="en-US"/>
          </a:p>
        </p:txBody>
      </p:sp>
      <p:sp>
        <p:nvSpPr>
          <p:cNvPr id="21507" name="Subtitle 2"/>
          <p:cNvSpPr>
            <a:spLocks noGrp="1"/>
          </p:cNvSpPr>
          <p:nvPr>
            <p:ph type="subTitle" idx="1"/>
          </p:nvPr>
        </p:nvSpPr>
        <p:spPr/>
        <p:txBody>
          <a:bodyPr/>
          <a:lstStyle/>
          <a:p>
            <a:pPr eaLnBrk="1" hangingPunct="1">
              <a:lnSpc>
                <a:spcPts val="2600"/>
              </a:lnSpc>
              <a:spcBef>
                <a:spcPts val="600"/>
              </a:spcBef>
            </a:pPr>
            <a:r>
              <a:rPr lang="en-US" altLang="en-US" b="1"/>
              <a:t>Slides for Module 1</a:t>
            </a:r>
            <a:endParaRPr lang="en-US" altLang="en-US"/>
          </a:p>
        </p:txBody>
      </p:sp>
      <p:sp>
        <p:nvSpPr>
          <p:cNvPr id="2150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chemeClr val="accent1"/>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9pPr>
          </a:lstStyle>
          <a:p>
            <a:pPr>
              <a:spcBef>
                <a:spcPct val="0"/>
              </a:spcBef>
              <a:buClrTx/>
              <a:buFontTx/>
              <a:buNone/>
            </a:pPr>
            <a:fld id="{3B7A1D35-65E9-4DA8-81A3-BE6B49FACCD6}" type="slidenum">
              <a:rPr lang="en-US" altLang="en-US" sz="1000"/>
              <a:pPr>
                <a:spcBef>
                  <a:spcPct val="0"/>
                </a:spcBef>
                <a:buClrTx/>
                <a:buFontTx/>
                <a:buNone/>
              </a:pPr>
              <a:t>1</a:t>
            </a:fld>
            <a:endParaRPr lang="en-US" altLang="en-US" sz="1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a:t>RWHAP and the HIV Timeline: 1997-2000 </a:t>
            </a:r>
          </a:p>
        </p:txBody>
      </p:sp>
      <p:sp>
        <p:nvSpPr>
          <p:cNvPr id="33795" name="Content Placeholder 2"/>
          <p:cNvSpPr>
            <a:spLocks noGrp="1"/>
          </p:cNvSpPr>
          <p:nvPr>
            <p:ph idx="1"/>
          </p:nvPr>
        </p:nvSpPr>
        <p:spPr/>
        <p:txBody>
          <a:bodyPr/>
          <a:lstStyle/>
          <a:p>
            <a:pPr eaLnBrk="1" hangingPunct="1">
              <a:spcAft>
                <a:spcPts val="1200"/>
              </a:spcAft>
            </a:pPr>
            <a:r>
              <a:rPr lang="en-US" altLang="en-US" sz="2400" b="1"/>
              <a:t>1997</a:t>
            </a:r>
            <a:r>
              <a:rPr lang="en-US" altLang="en-US" sz="2400"/>
              <a:t>: HIV/AIDS Bureau (HAB) is established to bring all RWHAP programs into one agency within the Health Resources and Services Administration (HRSA)</a:t>
            </a:r>
          </a:p>
          <a:p>
            <a:pPr eaLnBrk="1" hangingPunct="1">
              <a:spcAft>
                <a:spcPts val="1200"/>
              </a:spcAft>
            </a:pPr>
            <a:r>
              <a:rPr lang="en-US" altLang="en-US" sz="2400" b="1"/>
              <a:t>1997-99</a:t>
            </a:r>
            <a:r>
              <a:rPr lang="en-US" altLang="en-US" sz="2400"/>
              <a:t>: Congressional Black Caucus calls for action to address HIV-related health disparities, and the Minority AIDS Initiative (MAI) is launched</a:t>
            </a:r>
          </a:p>
          <a:p>
            <a:pPr eaLnBrk="1" hangingPunct="1">
              <a:spcAft>
                <a:spcPts val="1200"/>
              </a:spcAft>
            </a:pPr>
            <a:r>
              <a:rPr lang="en-US" altLang="en-US" sz="2400" b="1"/>
              <a:t>2000</a:t>
            </a:r>
            <a:r>
              <a:rPr lang="en-US" altLang="en-US" sz="2400"/>
              <a:t>: RWHAP is reauthorized and refined to increase access to care for individuals who know their status but are not receiving HIV-related medical care and to target resources to areas with the greatest need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a:t>RWHAP and the HIV Timeline: 2006-2010</a:t>
            </a:r>
          </a:p>
        </p:txBody>
      </p:sp>
      <p:sp>
        <p:nvSpPr>
          <p:cNvPr id="34819" name="Content Placeholder 2"/>
          <p:cNvSpPr>
            <a:spLocks noGrp="1"/>
          </p:cNvSpPr>
          <p:nvPr>
            <p:ph idx="1"/>
          </p:nvPr>
        </p:nvSpPr>
        <p:spPr/>
        <p:txBody>
          <a:bodyPr/>
          <a:lstStyle/>
          <a:p>
            <a:pPr eaLnBrk="1" hangingPunct="1">
              <a:spcAft>
                <a:spcPts val="1200"/>
              </a:spcAft>
            </a:pPr>
            <a:r>
              <a:rPr lang="en-US" altLang="en-US" sz="2400" b="1"/>
              <a:t>2006</a:t>
            </a:r>
            <a:r>
              <a:rPr lang="en-US" altLang="en-US" sz="2400"/>
              <a:t>: RWHAP is reauthorized, with added focus on medical services, inclusion of MAI, and quality management, and Part A program eligibility redefined</a:t>
            </a:r>
          </a:p>
          <a:p>
            <a:pPr eaLnBrk="1" hangingPunct="1">
              <a:spcAft>
                <a:spcPts val="1200"/>
              </a:spcAft>
            </a:pPr>
            <a:r>
              <a:rPr lang="en-US" altLang="en-US" sz="2400" b="1"/>
              <a:t>2007</a:t>
            </a:r>
            <a:r>
              <a:rPr lang="en-US" altLang="en-US" sz="2400"/>
              <a:t>: Five new Part A programs are funded</a:t>
            </a:r>
          </a:p>
          <a:p>
            <a:pPr eaLnBrk="1" hangingPunct="1">
              <a:spcAft>
                <a:spcPts val="1200"/>
              </a:spcAft>
            </a:pPr>
            <a:r>
              <a:rPr lang="en-US" altLang="en-US" sz="2400" b="1"/>
              <a:t>2009</a:t>
            </a:r>
            <a:r>
              <a:rPr lang="en-US" altLang="en-US" sz="2400"/>
              <a:t>: RWHAP is reauthorized again, with added focus on finding individuals who do not know their status </a:t>
            </a:r>
          </a:p>
          <a:p>
            <a:pPr eaLnBrk="1" hangingPunct="1">
              <a:spcAft>
                <a:spcPts val="1200"/>
              </a:spcAft>
            </a:pPr>
            <a:r>
              <a:rPr lang="en-US" altLang="en-US" sz="2400" b="1"/>
              <a:t>2009</a:t>
            </a:r>
            <a:r>
              <a:rPr lang="en-US" altLang="en-US" sz="2400"/>
              <a:t>: A record 82.9 million adults are tested for HIV</a:t>
            </a:r>
          </a:p>
          <a:p>
            <a:pPr eaLnBrk="1" hangingPunct="1">
              <a:spcAft>
                <a:spcPts val="1200"/>
              </a:spcAft>
            </a:pPr>
            <a:r>
              <a:rPr lang="en-US" altLang="en-US" sz="2400" b="1"/>
              <a:t>2010</a:t>
            </a:r>
            <a:r>
              <a:rPr lang="en-US" altLang="en-US" sz="2400"/>
              <a:t>: National HIV/AIDS Strategy (NHAS) provides national goals to end the epidemic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a:t>RWHAP and the HIV Timeline: Recent</a:t>
            </a:r>
          </a:p>
        </p:txBody>
      </p:sp>
      <p:sp>
        <p:nvSpPr>
          <p:cNvPr id="35843" name="Content Placeholder 2"/>
          <p:cNvSpPr>
            <a:spLocks noGrp="1"/>
          </p:cNvSpPr>
          <p:nvPr>
            <p:ph idx="1"/>
          </p:nvPr>
        </p:nvSpPr>
        <p:spPr>
          <a:xfrm>
            <a:off x="457200" y="1736725"/>
            <a:ext cx="8305800" cy="4389438"/>
          </a:xfrm>
        </p:spPr>
        <p:txBody>
          <a:bodyPr/>
          <a:lstStyle/>
          <a:p>
            <a:pPr eaLnBrk="1" hangingPunct="1">
              <a:spcAft>
                <a:spcPts val="1200"/>
              </a:spcAft>
            </a:pPr>
            <a:r>
              <a:rPr lang="en-US" altLang="en-US" sz="2400" b="1"/>
              <a:t>2011</a:t>
            </a:r>
            <a:r>
              <a:rPr lang="en-US" altLang="en-US" sz="2400"/>
              <a:t>: Research demonstrates “treatment as prevention,” showing that viral suppression prevents HIV transmission</a:t>
            </a:r>
          </a:p>
          <a:p>
            <a:pPr eaLnBrk="1" hangingPunct="1">
              <a:spcAft>
                <a:spcPts val="1200"/>
              </a:spcAft>
            </a:pPr>
            <a:r>
              <a:rPr lang="en-US" altLang="en-US" sz="2400" b="1"/>
              <a:t>2013</a:t>
            </a:r>
            <a:r>
              <a:rPr lang="en-US" altLang="en-US" sz="2400"/>
              <a:t>: HIV Care Continuum Initiative is launched to monitor and increase HIV testing, linkage to care, retention in care, and viral suppression</a:t>
            </a:r>
          </a:p>
          <a:p>
            <a:pPr eaLnBrk="1" hangingPunct="1">
              <a:spcAft>
                <a:spcPts val="1200"/>
              </a:spcAft>
            </a:pPr>
            <a:r>
              <a:rPr lang="en-US" altLang="en-US" sz="2400" b="1"/>
              <a:t>2013</a:t>
            </a:r>
            <a:r>
              <a:rPr lang="en-US" altLang="en-US" sz="2400"/>
              <a:t>: HIV/AIDS Bureau establishes a revised portfolio of care and treatment performance measures </a:t>
            </a:r>
          </a:p>
          <a:p>
            <a:pPr eaLnBrk="1" hangingPunct="1">
              <a:spcAft>
                <a:spcPts val="1200"/>
              </a:spcAft>
            </a:pPr>
            <a:r>
              <a:rPr lang="en-US" altLang="en-US" sz="2400" b="1"/>
              <a:t>2015</a:t>
            </a:r>
            <a:r>
              <a:rPr lang="en-US" altLang="en-US" sz="2400"/>
              <a:t>: HRSA reports on RWHAP client-level data, describing recipients, providers, clients, and services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a:t>Importance of RWHAP: Scope</a:t>
            </a:r>
          </a:p>
        </p:txBody>
      </p:sp>
      <p:sp>
        <p:nvSpPr>
          <p:cNvPr id="36867" name="Content Placeholder 2"/>
          <p:cNvSpPr>
            <a:spLocks noGrp="1" noChangeArrowheads="1"/>
          </p:cNvSpPr>
          <p:nvPr>
            <p:ph idx="1"/>
          </p:nvPr>
        </p:nvSpPr>
        <p:spPr/>
        <p:txBody>
          <a:bodyPr/>
          <a:lstStyle/>
          <a:p>
            <a:pPr eaLnBrk="1" hangingPunct="1">
              <a:spcAft>
                <a:spcPts val="1200"/>
              </a:spcAft>
            </a:pPr>
            <a:r>
              <a:rPr lang="en-US" altLang="en-US" sz="2400"/>
              <a:t>More than 1.1 million people in the U.S. are living with HIV</a:t>
            </a:r>
          </a:p>
          <a:p>
            <a:pPr eaLnBrk="1" hangingPunct="1">
              <a:spcAft>
                <a:spcPts val="1200"/>
              </a:spcAft>
            </a:pPr>
            <a:r>
              <a:rPr lang="en-US" altLang="en-US" sz="2400"/>
              <a:t>About 1 in 7 do not know their status</a:t>
            </a:r>
          </a:p>
          <a:p>
            <a:pPr eaLnBrk="1" hangingPunct="1">
              <a:spcAft>
                <a:spcPts val="1200"/>
              </a:spcAft>
            </a:pPr>
            <a:r>
              <a:rPr lang="en-US" altLang="en-US" sz="2400"/>
              <a:t>About half of PLWH who know their status receive at least one medical, health, or related support service from a Ryan White HIV/AIDS Program provider – over 551,000 in 2016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a:t>Importance of RWHAP: Client Need</a:t>
            </a:r>
          </a:p>
        </p:txBody>
      </p:sp>
      <p:sp>
        <p:nvSpPr>
          <p:cNvPr id="38915" name="Content Placeholder 2"/>
          <p:cNvSpPr>
            <a:spLocks noGrp="1"/>
          </p:cNvSpPr>
          <p:nvPr>
            <p:ph idx="1"/>
          </p:nvPr>
        </p:nvSpPr>
        <p:spPr/>
        <p:txBody>
          <a:bodyPr/>
          <a:lstStyle/>
          <a:p>
            <a:pPr eaLnBrk="1" hangingPunct="1">
              <a:spcAft>
                <a:spcPts val="1200"/>
              </a:spcAft>
            </a:pPr>
            <a:r>
              <a:rPr lang="en-US" altLang="en-US" sz="2400"/>
              <a:t>RWHAP serves PLWH who are low-income and do not have insurance that covers their HIV care and medications – over 60% have incomes below the federal poverty line</a:t>
            </a:r>
          </a:p>
          <a:p>
            <a:pPr eaLnBrk="1" hangingPunct="1">
              <a:spcAft>
                <a:spcPts val="1200"/>
              </a:spcAft>
            </a:pPr>
            <a:r>
              <a:rPr lang="en-US" altLang="en-US" sz="2400"/>
              <a:t>RWHAP is the payor of last resort – funds may not be used to pay for items or services that are eligible for coverage by other federal or state programs or private health insurance</a:t>
            </a:r>
          </a:p>
          <a:p>
            <a:pPr eaLnBrk="1" hangingPunct="1">
              <a:spcAft>
                <a:spcPts val="1200"/>
              </a:spcAft>
            </a:pPr>
            <a:r>
              <a:rPr lang="en-US" altLang="en-US" sz="2400"/>
              <a:t>RWHAP is not an “entitlement” program: it must operate using the funds appropriated annually by Congress and awarded to recipients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a:t>Importance of RWHAP: Outcomes</a:t>
            </a:r>
          </a:p>
        </p:txBody>
      </p:sp>
      <p:sp>
        <p:nvSpPr>
          <p:cNvPr id="39939" name="Content Placeholder 2"/>
          <p:cNvSpPr>
            <a:spLocks noGrp="1"/>
          </p:cNvSpPr>
          <p:nvPr>
            <p:ph idx="1"/>
          </p:nvPr>
        </p:nvSpPr>
        <p:spPr>
          <a:xfrm>
            <a:off x="457200" y="1736725"/>
            <a:ext cx="8229600" cy="4619625"/>
          </a:xfrm>
        </p:spPr>
        <p:txBody>
          <a:bodyPr/>
          <a:lstStyle/>
          <a:p>
            <a:pPr eaLnBrk="1" hangingPunct="1">
              <a:spcAft>
                <a:spcPts val="1200"/>
              </a:spcAft>
            </a:pPr>
            <a:r>
              <a:rPr lang="en-US" altLang="en-US" sz="2400" dirty="0"/>
              <a:t>More than 80% of RWHAP clients in 2016 were retained in care – they had at least two outpatient ambulatory health services (OAHS) visits during the year, at least 90 days apart</a:t>
            </a:r>
          </a:p>
          <a:p>
            <a:pPr eaLnBrk="1" hangingPunct="1"/>
            <a:r>
              <a:rPr lang="en-US" altLang="en-US" sz="2400" dirty="0"/>
              <a:t>About 85% of clients receiving outpatient OAHS through RWHAP achieved viral suppression in 2016</a:t>
            </a:r>
          </a:p>
          <a:p>
            <a:pPr lvl="1" eaLnBrk="1" hangingPunct="1"/>
            <a:r>
              <a:rPr lang="en-US" altLang="en-US" sz="2000" dirty="0"/>
              <a:t>Up from 69.5% in 2010</a:t>
            </a:r>
          </a:p>
          <a:p>
            <a:pPr lvl="1" eaLnBrk="1" hangingPunct="1"/>
            <a:r>
              <a:rPr lang="en-US" altLang="en-US" sz="2000" dirty="0"/>
              <a:t>Far above the 49% viral suppression rate of all PLWH in the U.S. </a:t>
            </a:r>
            <a:br>
              <a:rPr lang="en-US" altLang="en-US" sz="2000" dirty="0"/>
            </a:br>
            <a:r>
              <a:rPr lang="en-US" altLang="en-US" sz="2000" dirty="0"/>
              <a:t>in 2014</a:t>
            </a:r>
          </a:p>
          <a:p>
            <a:pPr eaLnBrk="1" hangingPunct="1"/>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a:t>Factors Affecting HIV Services</a:t>
            </a:r>
          </a:p>
        </p:txBody>
      </p:sp>
      <p:sp>
        <p:nvSpPr>
          <p:cNvPr id="40963" name="Content Placeholder 2"/>
          <p:cNvSpPr>
            <a:spLocks noGrp="1" noChangeArrowheads="1"/>
          </p:cNvSpPr>
          <p:nvPr>
            <p:ph idx="1"/>
          </p:nvPr>
        </p:nvSpPr>
        <p:spPr/>
        <p:txBody>
          <a:bodyPr/>
          <a:lstStyle/>
          <a:p>
            <a:pPr eaLnBrk="1" hangingPunct="1">
              <a:spcAft>
                <a:spcPts val="1200"/>
              </a:spcAft>
            </a:pPr>
            <a:r>
              <a:rPr lang="en-US" altLang="en-US" sz="2400"/>
              <a:t>The epidemic continues, especially among traditionally underserved and hard-to-reach populations – but new diagnoses have been declining since 2008 </a:t>
            </a:r>
          </a:p>
          <a:p>
            <a:pPr eaLnBrk="1" hangingPunct="1">
              <a:spcAft>
                <a:spcPts val="1200"/>
              </a:spcAft>
            </a:pPr>
            <a:r>
              <a:rPr lang="en-US" altLang="en-US" sz="2400"/>
              <a:t>Because of effective therapies, PLWH can live nearly normal life spans if they begin treatment early and stay in care</a:t>
            </a:r>
          </a:p>
          <a:p>
            <a:pPr eaLnBrk="1" hangingPunct="1">
              <a:spcAft>
                <a:spcPts val="1200"/>
              </a:spcAft>
            </a:pPr>
            <a:r>
              <a:rPr lang="en-US" altLang="en-US" sz="2400"/>
              <a:t>Treatment is prevention – viral suppression prevents HIV transmission </a:t>
            </a:r>
          </a:p>
          <a:p>
            <a:pPr eaLnBrk="1" hangingPunct="1">
              <a:spcAft>
                <a:spcPts val="1200"/>
              </a:spcAft>
            </a:pPr>
            <a:r>
              <a:rPr lang="en-US" altLang="en-US" sz="2400"/>
              <a:t>Changes in the larger health care system and financing have affected how RWHAP funds are used at the state and local levels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a:t>Tools for Ending the Epidemic</a:t>
            </a:r>
          </a:p>
        </p:txBody>
      </p:sp>
      <p:sp>
        <p:nvSpPr>
          <p:cNvPr id="3" name="Content Placeholder 2">
            <a:extLst/>
          </p:cNvPr>
          <p:cNvSpPr>
            <a:spLocks noGrp="1"/>
          </p:cNvSpPr>
          <p:nvPr>
            <p:ph idx="1"/>
          </p:nvPr>
        </p:nvSpPr>
        <p:spPr>
          <a:xfrm>
            <a:off x="457200" y="1752600"/>
            <a:ext cx="8229600" cy="4724400"/>
          </a:xfrm>
        </p:spPr>
        <p:txBody>
          <a:bodyPr/>
          <a:lstStyle/>
          <a:p>
            <a:pPr marL="0" indent="0" eaLnBrk="1" hangingPunct="1">
              <a:spcAft>
                <a:spcPts val="1200"/>
              </a:spcAft>
              <a:buFont typeface="Arial" panose="020B0604020202020204" pitchFamily="34" charset="0"/>
              <a:buNone/>
              <a:defRPr/>
            </a:pPr>
            <a:r>
              <a:rPr lang="en-US" b="1" dirty="0"/>
              <a:t>Recent tools include:</a:t>
            </a:r>
          </a:p>
          <a:p>
            <a:pPr eaLnBrk="1" hangingPunct="1">
              <a:spcAft>
                <a:spcPts val="1200"/>
              </a:spcAft>
              <a:defRPr/>
            </a:pPr>
            <a:r>
              <a:rPr lang="en-US" sz="2400" dirty="0"/>
              <a:t>National goals to end the epidemic, first developed through the National HIV/AIDS Strategy (NHAS)</a:t>
            </a:r>
          </a:p>
          <a:p>
            <a:pPr eaLnBrk="1" hangingPunct="1">
              <a:spcAft>
                <a:spcPts val="1200"/>
              </a:spcAft>
              <a:defRPr/>
            </a:pPr>
            <a:r>
              <a:rPr lang="en-US" sz="2400" dirty="0"/>
              <a:t>The HIV care continuum, which helps track the estimated number of people living with HIV, percent diagnosed, and percent who are linked to care, retained in care, and achieve viral suppression</a:t>
            </a:r>
          </a:p>
          <a:p>
            <a:pPr eaLnBrk="1" hangingPunct="1">
              <a:spcAft>
                <a:spcPts val="1200"/>
              </a:spcAft>
              <a:defRPr/>
            </a:pPr>
            <a:r>
              <a:rPr lang="en-US" sz="2400" dirty="0"/>
              <a:t>Performance measures developed by HRSA/HAB to assess quality of care and clinical outcomes of RWHAP-funded services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a:t>National Goals to End the Epidemic</a:t>
            </a:r>
          </a:p>
        </p:txBody>
      </p:sp>
      <p:sp>
        <p:nvSpPr>
          <p:cNvPr id="424963" name="Content Placeholder 2">
            <a:extLst/>
          </p:cNvPr>
          <p:cNvSpPr>
            <a:spLocks noGrp="1" noChangeArrowheads="1"/>
          </p:cNvSpPr>
          <p:nvPr>
            <p:ph idx="1"/>
          </p:nvPr>
        </p:nvSpPr>
        <p:spPr/>
        <p:txBody>
          <a:bodyPr/>
          <a:lstStyle/>
          <a:p>
            <a:pPr marL="0" indent="0" eaLnBrk="1" hangingPunct="1">
              <a:spcAft>
                <a:spcPts val="1200"/>
              </a:spcAft>
              <a:buFont typeface="Arial" charset="0"/>
              <a:buNone/>
              <a:defRPr/>
            </a:pPr>
            <a:r>
              <a:rPr lang="en-US" altLang="en-US" b="1" dirty="0"/>
              <a:t>2020 Goals:</a:t>
            </a:r>
          </a:p>
          <a:p>
            <a:pPr eaLnBrk="1" hangingPunct="1">
              <a:spcAft>
                <a:spcPts val="1200"/>
              </a:spcAft>
              <a:buFont typeface="Arial" charset="0"/>
              <a:buChar char="•"/>
              <a:defRPr/>
            </a:pPr>
            <a:r>
              <a:rPr lang="en-US" altLang="en-US" sz="2400" dirty="0"/>
              <a:t>Reduce new HIV infections</a:t>
            </a:r>
          </a:p>
          <a:p>
            <a:pPr eaLnBrk="1" hangingPunct="1">
              <a:spcAft>
                <a:spcPts val="1200"/>
              </a:spcAft>
              <a:buFont typeface="Arial" charset="0"/>
              <a:buChar char="•"/>
              <a:defRPr/>
            </a:pPr>
            <a:r>
              <a:rPr lang="en-US" sz="2400" dirty="0"/>
              <a:t>Increase access to care and improve health outcomes for people living with HIV </a:t>
            </a:r>
          </a:p>
          <a:p>
            <a:pPr eaLnBrk="1" hangingPunct="1">
              <a:spcAft>
                <a:spcPts val="1200"/>
              </a:spcAft>
              <a:buFont typeface="Arial" charset="0"/>
              <a:buChar char="•"/>
              <a:defRPr/>
            </a:pPr>
            <a:r>
              <a:rPr lang="en-US" altLang="en-US" sz="2400" dirty="0"/>
              <a:t>R</a:t>
            </a:r>
            <a:r>
              <a:rPr lang="en-US" sz="2400" dirty="0"/>
              <a:t>educe HIV-related disparities and health inequities</a:t>
            </a:r>
          </a:p>
          <a:p>
            <a:pPr eaLnBrk="1" hangingPunct="1">
              <a:spcAft>
                <a:spcPts val="1200"/>
              </a:spcAft>
              <a:buFont typeface="Arial" charset="0"/>
              <a:buChar char="•"/>
              <a:defRPr/>
            </a:pPr>
            <a:r>
              <a:rPr lang="en-US" sz="2400" dirty="0"/>
              <a:t>Achieve a more coordinated national response to the HIV epidemic </a:t>
            </a:r>
            <a:endParaRPr lang="en-US"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1" descr="Bar graph showing percent of all people living with HIV in the United States by stage within the continuum of care. Diagnosed: 85%. Receiving Care: 62%. Retained in Care: 48%. Virally Suppressed: 49%. " title="HIV Care Continuum, United States, 201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914400" y="1143000"/>
            <a:ext cx="7315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p:txBody>
          <a:bodyPr anchor="t"/>
          <a:lstStyle/>
          <a:p>
            <a:pPr algn="ctr"/>
            <a:r>
              <a:rPr lang="en-US" altLang="en-US" dirty="0">
                <a:solidFill>
                  <a:schemeClr val="tx1"/>
                </a:solidFill>
              </a:rPr>
              <a:t>HIV Care Continuum, United States, 2014</a:t>
            </a:r>
            <a:endParaRPr lang="en-US" dirty="0">
              <a:solidFill>
                <a:schemeClr val="tx1"/>
              </a:solidFill>
            </a:endParaRPr>
          </a:p>
        </p:txBody>
      </p:sp>
      <p:sp>
        <p:nvSpPr>
          <p:cNvPr id="4" name="TextBox 3">
            <a:extLst/>
          </p:cNvPr>
          <p:cNvSpPr txBox="1"/>
          <p:nvPr/>
        </p:nvSpPr>
        <p:spPr>
          <a:xfrm>
            <a:off x="1447800" y="1017528"/>
            <a:ext cx="6629400" cy="400110"/>
          </a:xfrm>
          <a:prstGeom prst="rect">
            <a:avLst/>
          </a:prstGeom>
          <a:noFill/>
        </p:spPr>
        <p:txBody>
          <a:bodyPr wrap="square">
            <a:spAutoFit/>
          </a:bodyPr>
          <a:lstStyle/>
          <a:p>
            <a:pPr>
              <a:defRPr/>
            </a:pPr>
            <a:r>
              <a:rPr lang="en-US" sz="2000" dirty="0">
                <a:latin typeface="+mn-lt"/>
              </a:rPr>
              <a:t>An estimated 1.1 million people are living with HIV in the 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p:txBody>
          <a:bodyPr/>
          <a:lstStyle/>
          <a:p>
            <a:pPr eaLnBrk="1" hangingPunct="1"/>
            <a:r>
              <a:rPr lang="en-US" altLang="en-US"/>
              <a:t>Understanding the Legislation</a:t>
            </a:r>
          </a:p>
        </p:txBody>
      </p:sp>
      <p:sp>
        <p:nvSpPr>
          <p:cNvPr id="23555" name="Text Placeholder 5"/>
          <p:cNvSpPr>
            <a:spLocks noGrp="1"/>
          </p:cNvSpPr>
          <p:nvPr>
            <p:ph type="body" idx="1"/>
          </p:nvPr>
        </p:nvSpPr>
        <p:spPr/>
        <p:txBody>
          <a:bodyPr/>
          <a:lstStyle/>
          <a:p>
            <a:pPr eaLnBrk="1" hangingPunct="1"/>
            <a:r>
              <a:rPr lang="en-US" altLang="en-US" sz="2200" dirty="0"/>
              <a:t>History and Evolution of the Ryan White HIV/AIDS Program (RWHAP) Legislation</a:t>
            </a:r>
          </a:p>
          <a:p>
            <a:pPr eaLnBrk="1" hangingPunct="1"/>
            <a:r>
              <a:rPr lang="en-US" altLang="en-US" sz="2200" dirty="0"/>
              <a:t>Overview of RWHAP Parts </a:t>
            </a:r>
          </a:p>
          <a:p>
            <a:pPr eaLnBrk="1" hangingPunct="1"/>
            <a:r>
              <a:rPr lang="en-US" altLang="en-US" sz="2200" dirty="0"/>
              <a:t>Understanding Part A </a:t>
            </a:r>
          </a:p>
          <a:p>
            <a:pPr eaLnBrk="1" hangingPunct="1"/>
            <a:endParaRPr lang="en-US" altLang="en-US" dirty="0"/>
          </a:p>
          <a:p>
            <a:pPr eaLnBrk="1" hangingPunct="1"/>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a:t>Performance Measures Portfolio</a:t>
            </a:r>
          </a:p>
        </p:txBody>
      </p:sp>
      <p:sp>
        <p:nvSpPr>
          <p:cNvPr id="47107" name="Content Placeholder 2"/>
          <p:cNvSpPr>
            <a:spLocks noGrp="1"/>
          </p:cNvSpPr>
          <p:nvPr>
            <p:ph idx="1"/>
          </p:nvPr>
        </p:nvSpPr>
        <p:spPr/>
        <p:txBody>
          <a:bodyPr/>
          <a:lstStyle/>
          <a:p>
            <a:pPr eaLnBrk="1" hangingPunct="1">
              <a:spcAft>
                <a:spcPts val="1200"/>
              </a:spcAft>
            </a:pPr>
            <a:r>
              <a:rPr lang="en-US" altLang="en-US" sz="2400"/>
              <a:t>Established in 2013 </a:t>
            </a:r>
          </a:p>
          <a:p>
            <a:pPr eaLnBrk="1" hangingPunct="1">
              <a:spcAft>
                <a:spcPts val="1200"/>
              </a:spcAft>
            </a:pPr>
            <a:r>
              <a:rPr lang="en-US" altLang="en-US" sz="2400"/>
              <a:t>Focus on critical areas of HIV care and treatment, including processes (like development of treatment plans) and outcomes (like viral suppression rates)</a:t>
            </a:r>
          </a:p>
          <a:p>
            <a:pPr eaLnBrk="1" hangingPunct="1">
              <a:spcAft>
                <a:spcPts val="1200"/>
              </a:spcAft>
            </a:pPr>
            <a:r>
              <a:rPr lang="en-US" altLang="en-US" sz="2400"/>
              <a:t>Alignment with milestones along the HIV care continuum</a:t>
            </a:r>
          </a:p>
          <a:p>
            <a:pPr eaLnBrk="1" hangingPunct="1">
              <a:spcAft>
                <a:spcPts val="1200"/>
              </a:spcAft>
            </a:pPr>
            <a:r>
              <a:rPr lang="en-US" altLang="en-US" sz="2400"/>
              <a:t>Can be used by individual providers or at a system of care level – by all RWHAP-funded providers in a service area</a:t>
            </a:r>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p:cNvPr>
          <p:cNvSpPr>
            <a:spLocks noGrp="1"/>
          </p:cNvSpPr>
          <p:nvPr>
            <p:ph type="title"/>
          </p:nvPr>
        </p:nvSpPr>
        <p:spPr/>
        <p:txBody>
          <a:bodyPr>
            <a:normAutofit fontScale="90000"/>
          </a:bodyPr>
          <a:lstStyle/>
          <a:p>
            <a:pPr eaLnBrk="1" hangingPunct="1">
              <a:defRPr/>
            </a:pPr>
            <a:br>
              <a:rPr lang="en-US" altLang="en-US" dirty="0"/>
            </a:br>
            <a:br>
              <a:rPr lang="en-US" altLang="en-US" dirty="0"/>
            </a:br>
            <a:br>
              <a:rPr lang="en-US" altLang="en-US" dirty="0"/>
            </a:br>
            <a:br>
              <a:rPr lang="en-US" altLang="en-US" dirty="0"/>
            </a:br>
            <a:br>
              <a:rPr lang="en-US" altLang="en-US" dirty="0"/>
            </a:br>
            <a:br>
              <a:rPr lang="en-US" altLang="en-US" dirty="0"/>
            </a:br>
            <a:r>
              <a:rPr lang="en-US" altLang="en-US" dirty="0"/>
              <a:t> </a:t>
            </a:r>
            <a:br>
              <a:rPr lang="en-US" altLang="en-US" dirty="0"/>
            </a:br>
            <a:r>
              <a:rPr lang="en-US" altLang="en-US" dirty="0"/>
              <a:t>Overview of RWHAP Parts </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a:t>The Ryan White HIV/AIDS Program</a:t>
            </a:r>
          </a:p>
        </p:txBody>
      </p:sp>
      <p:sp>
        <p:nvSpPr>
          <p:cNvPr id="49155" name="Content Placeholder 2"/>
          <p:cNvSpPr>
            <a:spLocks noGrp="1"/>
          </p:cNvSpPr>
          <p:nvPr>
            <p:ph idx="1"/>
          </p:nvPr>
        </p:nvSpPr>
        <p:spPr/>
        <p:txBody>
          <a:bodyPr/>
          <a:lstStyle/>
          <a:p>
            <a:pPr eaLnBrk="1" hangingPunct="1">
              <a:spcAft>
                <a:spcPts val="1200"/>
              </a:spcAft>
            </a:pPr>
            <a:r>
              <a:rPr lang="en-US" altLang="en-US" sz="2400"/>
              <a:t>Provides a comprehensive system of care for people living with HIV </a:t>
            </a:r>
          </a:p>
          <a:p>
            <a:pPr eaLnBrk="1" hangingPunct="1">
              <a:spcAft>
                <a:spcPts val="1200"/>
              </a:spcAft>
            </a:pPr>
            <a:r>
              <a:rPr lang="en-US" altLang="en-US" sz="2400"/>
              <a:t>Most funds support primary medical care and other medical-related and support services</a:t>
            </a:r>
          </a:p>
          <a:p>
            <a:pPr eaLnBrk="1" hangingPunct="1">
              <a:spcAft>
                <a:spcPts val="1200"/>
              </a:spcAft>
            </a:pPr>
            <a:r>
              <a:rPr lang="en-US" altLang="en-US" sz="2400"/>
              <a:t>Provides ongoing access to HIV medications</a:t>
            </a:r>
          </a:p>
          <a:p>
            <a:pPr eaLnBrk="1" hangingPunct="1">
              <a:spcAft>
                <a:spcPts val="1200"/>
              </a:spcAft>
            </a:pPr>
            <a:r>
              <a:rPr lang="en-US" altLang="en-US" sz="2400"/>
              <a:t>Small amount of funds used for technical assistance, clinical training, and development of innovative models of care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dirty="0"/>
              <a:t>The Ryan White HIV/AIDS Program (cont.)</a:t>
            </a:r>
          </a:p>
        </p:txBody>
      </p:sp>
      <p:sp>
        <p:nvSpPr>
          <p:cNvPr id="50179" name="Content Placeholder 2"/>
          <p:cNvSpPr>
            <a:spLocks noGrp="1"/>
          </p:cNvSpPr>
          <p:nvPr>
            <p:ph idx="1"/>
          </p:nvPr>
        </p:nvSpPr>
        <p:spPr/>
        <p:txBody>
          <a:bodyPr/>
          <a:lstStyle/>
          <a:p>
            <a:pPr eaLnBrk="1" hangingPunct="1">
              <a:spcAft>
                <a:spcPts val="1200"/>
              </a:spcAft>
            </a:pPr>
            <a:r>
              <a:rPr lang="en-US" altLang="en-US" sz="2400"/>
              <a:t>Includes 5 Parts: A, B, C, D, and F</a:t>
            </a:r>
          </a:p>
          <a:p>
            <a:pPr eaLnBrk="1" hangingPunct="1">
              <a:spcAft>
                <a:spcPts val="1200"/>
              </a:spcAft>
            </a:pPr>
            <a:r>
              <a:rPr lang="en-US" altLang="en-US" sz="2400"/>
              <a:t>Administered by the HIV/AIDS Bureau (HAB), within the Health Resources and Services Administration (HRSA)</a:t>
            </a:r>
          </a:p>
          <a:p>
            <a:pPr eaLnBrk="1" hangingPunct="1">
              <a:spcAft>
                <a:spcPts val="1200"/>
              </a:spcAft>
            </a:pPr>
            <a:r>
              <a:rPr lang="en-US" altLang="en-US" sz="2400"/>
              <a:t>RWHAP Parts designed to work together to ensure a comprehensive system of care in urban, suburban, and rural communities throughout the U.S.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a:t>RWHAP Part A</a:t>
            </a:r>
          </a:p>
        </p:txBody>
      </p:sp>
      <p:sp>
        <p:nvSpPr>
          <p:cNvPr id="51203" name="Content Placeholder 2"/>
          <p:cNvSpPr>
            <a:spLocks noGrp="1"/>
          </p:cNvSpPr>
          <p:nvPr>
            <p:ph idx="1"/>
          </p:nvPr>
        </p:nvSpPr>
        <p:spPr>
          <a:xfrm>
            <a:off x="457200" y="1624013"/>
            <a:ext cx="8229600" cy="4495800"/>
          </a:xfrm>
        </p:spPr>
        <p:txBody>
          <a:bodyPr/>
          <a:lstStyle/>
          <a:p>
            <a:pPr eaLnBrk="1" hangingPunct="1">
              <a:spcAft>
                <a:spcPts val="1200"/>
              </a:spcAft>
            </a:pPr>
            <a:r>
              <a:rPr lang="en-US" altLang="en-US" sz="2400"/>
              <a:t>Funding for areas hardest hit by the HIV epidemic</a:t>
            </a:r>
          </a:p>
          <a:p>
            <a:pPr eaLnBrk="1" hangingPunct="1"/>
            <a:r>
              <a:rPr lang="en-US" altLang="en-US" sz="2400"/>
              <a:t>Funding for two categories of metropolitan areas:</a:t>
            </a:r>
          </a:p>
          <a:p>
            <a:pPr lvl="1" eaLnBrk="1" hangingPunct="1"/>
            <a:r>
              <a:rPr lang="en-US" altLang="en-US" b="1"/>
              <a:t>Eligible Metropolitan Areas </a:t>
            </a:r>
            <a:r>
              <a:rPr lang="en-US" altLang="en-US"/>
              <a:t>(EMAs), with at least 2,000 new cases of AIDS reported in the past 5 years and at least 3,000 people living with HIV</a:t>
            </a:r>
          </a:p>
          <a:p>
            <a:pPr lvl="1" eaLnBrk="1" hangingPunct="1">
              <a:spcAft>
                <a:spcPts val="1200"/>
              </a:spcAft>
            </a:pPr>
            <a:r>
              <a:rPr lang="en-US" altLang="en-US" b="1"/>
              <a:t>Transitional Grant Areas </a:t>
            </a:r>
            <a:r>
              <a:rPr lang="en-US" altLang="en-US"/>
              <a:t>(TGAs), with 1,000 – 1,999 new cases of AIDS reported in the past 5 years and at least 1,500 people living with HIV</a:t>
            </a:r>
          </a:p>
          <a:p>
            <a:pPr eaLnBrk="1" hangingPunct="1">
              <a:spcAft>
                <a:spcPts val="1200"/>
              </a:spcAft>
            </a:pPr>
            <a:r>
              <a:rPr lang="en-US" altLang="en-US" sz="2400"/>
              <a:t>Funds are used to develop or enhance access to a comprehensive system of high quality community-based care for low-income PLWH</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a:t>RWHAP Part B</a:t>
            </a:r>
          </a:p>
        </p:txBody>
      </p:sp>
      <p:sp>
        <p:nvSpPr>
          <p:cNvPr id="53251" name="Content Placeholder 2"/>
          <p:cNvSpPr>
            <a:spLocks noGrp="1" noChangeArrowheads="1"/>
          </p:cNvSpPr>
          <p:nvPr>
            <p:ph idx="1"/>
          </p:nvPr>
        </p:nvSpPr>
        <p:spPr/>
        <p:txBody>
          <a:bodyPr/>
          <a:lstStyle/>
          <a:p>
            <a:pPr eaLnBrk="1" hangingPunct="1">
              <a:spcAft>
                <a:spcPts val="1200"/>
              </a:spcAft>
            </a:pPr>
            <a:r>
              <a:rPr lang="en-US" altLang="en-US" sz="2400" dirty="0"/>
              <a:t>Funding to all 50 States, DC, Puerto Rico, U.S. territories and jurisdictions to improve the quality, availability, and organization of HIV health care and support services </a:t>
            </a:r>
          </a:p>
          <a:p>
            <a:pPr eaLnBrk="1" hangingPunct="1">
              <a:spcAft>
                <a:spcPts val="1200"/>
              </a:spcAft>
            </a:pPr>
            <a:r>
              <a:rPr lang="en-US" altLang="en-US" sz="2400" dirty="0"/>
              <a:t>Provides funds for medical and support services </a:t>
            </a:r>
          </a:p>
          <a:p>
            <a:pPr eaLnBrk="1" hangingPunct="1">
              <a:spcAft>
                <a:spcPts val="1200"/>
              </a:spcAft>
            </a:pPr>
            <a:r>
              <a:rPr lang="en-US" altLang="en-US" sz="2400" dirty="0"/>
              <a:t>Includes the AIDS Drug Assistance Program (ADAP), which provides access to HIV-related medications, through direct purchase and purchase of health insurance</a:t>
            </a:r>
          </a:p>
          <a:p>
            <a:pPr eaLnBrk="1" hangingPunct="1">
              <a:spcAft>
                <a:spcPts val="1200"/>
              </a:spcAft>
            </a:pPr>
            <a:r>
              <a:rPr lang="en-US" altLang="en-US" sz="2400" dirty="0"/>
              <a:t>Also provides funds to emerging communities with a growing epidemic, reporting 500-999 new cases in the past 5 years</a:t>
            </a:r>
          </a:p>
          <a:p>
            <a:pPr eaLnBrk="1" hangingPunct="1">
              <a:spcAft>
                <a:spcPts val="1200"/>
              </a:spcAft>
            </a:pPr>
            <a:endParaRPr lang="en-US" alt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a:t>RWHAP Part C</a:t>
            </a:r>
          </a:p>
        </p:txBody>
      </p:sp>
      <p:sp>
        <p:nvSpPr>
          <p:cNvPr id="55299" name="Content Placeholder 2"/>
          <p:cNvSpPr>
            <a:spLocks noGrp="1" noChangeArrowheads="1"/>
          </p:cNvSpPr>
          <p:nvPr>
            <p:ph idx="1"/>
          </p:nvPr>
        </p:nvSpPr>
        <p:spPr/>
        <p:txBody>
          <a:bodyPr/>
          <a:lstStyle/>
          <a:p>
            <a:pPr>
              <a:spcAft>
                <a:spcPts val="1200"/>
              </a:spcAft>
            </a:pPr>
            <a:r>
              <a:rPr lang="en-US" altLang="en-US" sz="2400" dirty="0"/>
              <a:t>Funding to support “early intervention services”: comprehensive primary health care and support services for PLWH in an outpatient setting </a:t>
            </a:r>
          </a:p>
          <a:p>
            <a:pPr>
              <a:spcAft>
                <a:spcPts val="1200"/>
              </a:spcAft>
            </a:pPr>
            <a:r>
              <a:rPr lang="en-US" altLang="en-US" sz="2400" dirty="0"/>
              <a:t>Competitive grants to local community-based organizations, community health centers, health departments, and hospitals </a:t>
            </a:r>
          </a:p>
          <a:p>
            <a:pPr>
              <a:spcAft>
                <a:spcPts val="1200"/>
              </a:spcAft>
            </a:pPr>
            <a:r>
              <a:rPr lang="en-US" altLang="en-US" sz="2400" dirty="0"/>
              <a:t>Priority on services in rural areas and for traditionally underserved populations</a:t>
            </a:r>
          </a:p>
          <a:p>
            <a:pPr>
              <a:spcAft>
                <a:spcPts val="1200"/>
              </a:spcAft>
            </a:pPr>
            <a:r>
              <a:rPr lang="en-US" altLang="en-US" sz="2400" dirty="0"/>
              <a:t>Capacity development grants provided to help public and nonprofit entities deliver HIV services more effectively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en-US"/>
              <a:t>RWHAP Part D</a:t>
            </a:r>
          </a:p>
        </p:txBody>
      </p:sp>
      <p:sp>
        <p:nvSpPr>
          <p:cNvPr id="57347" name="Content Placeholder 2"/>
          <p:cNvSpPr>
            <a:spLocks noGrp="1"/>
          </p:cNvSpPr>
          <p:nvPr>
            <p:ph idx="1"/>
          </p:nvPr>
        </p:nvSpPr>
        <p:spPr>
          <a:xfrm>
            <a:off x="381000" y="1714500"/>
            <a:ext cx="8305800" cy="4389438"/>
          </a:xfrm>
        </p:spPr>
        <p:txBody>
          <a:bodyPr/>
          <a:lstStyle/>
          <a:p>
            <a:pPr eaLnBrk="1" hangingPunct="1">
              <a:spcAft>
                <a:spcPts val="1200"/>
              </a:spcAft>
            </a:pPr>
            <a:r>
              <a:rPr lang="en-US" altLang="en-US" sz="2400"/>
              <a:t>Funding to support family-centered HIV primary medical and support services for women, infants, children, and youth living with HIV</a:t>
            </a:r>
          </a:p>
          <a:p>
            <a:pPr eaLnBrk="1" hangingPunct="1">
              <a:spcAft>
                <a:spcPts val="1200"/>
              </a:spcAft>
            </a:pPr>
            <a:r>
              <a:rPr lang="en-US" altLang="en-US" sz="2400"/>
              <a:t>Competitive grants to local public and private health care entities, including hospitals, and public agencies</a:t>
            </a:r>
          </a:p>
          <a:p>
            <a:pPr eaLnBrk="1" hangingPunct="1">
              <a:spcAft>
                <a:spcPts val="1200"/>
              </a:spcAft>
            </a:pPr>
            <a:r>
              <a:rPr lang="en-US" altLang="en-US" sz="2400"/>
              <a:t>Includes services designed to engage youth with HIV and retain them in care</a:t>
            </a:r>
          </a:p>
          <a:p>
            <a:pPr eaLnBrk="1" hangingPunct="1">
              <a:spcAft>
                <a:spcPts val="1200"/>
              </a:spcAft>
            </a:pPr>
            <a:r>
              <a:rPr lang="en-US" altLang="en-US" sz="2400"/>
              <a:t>Recipients must coordinate with HIV education and prevention programs designed to reduce the risk of HIV infection among youth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en-US"/>
              <a:t>RWHAP Part F: Dental Services</a:t>
            </a:r>
          </a:p>
        </p:txBody>
      </p:sp>
      <p:sp>
        <p:nvSpPr>
          <p:cNvPr id="37891" name="Content Placeholder 2">
            <a:extLst/>
          </p:cNvPr>
          <p:cNvSpPr>
            <a:spLocks noGrp="1" noChangeArrowheads="1"/>
          </p:cNvSpPr>
          <p:nvPr>
            <p:ph idx="1"/>
          </p:nvPr>
        </p:nvSpPr>
        <p:spPr/>
        <p:txBody>
          <a:bodyPr/>
          <a:lstStyle/>
          <a:p>
            <a:pPr marL="0" indent="0" eaLnBrk="1" hangingPunct="1">
              <a:spcAft>
                <a:spcPts val="1200"/>
              </a:spcAft>
              <a:buFont typeface="Arial" charset="0"/>
              <a:buNone/>
              <a:defRPr/>
            </a:pPr>
            <a:r>
              <a:rPr lang="en-US" altLang="en-US" sz="2400" b="1" dirty="0"/>
              <a:t>Two types of dental programs:</a:t>
            </a:r>
          </a:p>
          <a:p>
            <a:pPr eaLnBrk="1" hangingPunct="1">
              <a:spcAft>
                <a:spcPts val="1200"/>
              </a:spcAft>
              <a:buFont typeface="Arial" charset="0"/>
              <a:buChar char="•"/>
              <a:defRPr/>
            </a:pPr>
            <a:r>
              <a:rPr lang="en-US" altLang="en-US" sz="2400" dirty="0"/>
              <a:t>Dental Reimbursement Programs run by dental schools and other dental programs </a:t>
            </a:r>
          </a:p>
          <a:p>
            <a:pPr eaLnBrk="1" hangingPunct="1">
              <a:spcAft>
                <a:spcPts val="1200"/>
              </a:spcAft>
              <a:buFont typeface="Arial" charset="0"/>
              <a:buChar char="•"/>
              <a:defRPr/>
            </a:pPr>
            <a:r>
              <a:rPr lang="en-US" altLang="en-US" sz="2400" dirty="0"/>
              <a:t>Community Based Dental Partnership Program, to provide dental services for PLWH while providing education and clinical training for dental care providers</a:t>
            </a:r>
          </a:p>
          <a:p>
            <a:pPr eaLnBrk="1" hangingPunct="1">
              <a:spcAft>
                <a:spcPts val="1200"/>
              </a:spcAft>
              <a:buFont typeface="Arial" charset="0"/>
              <a:buChar char="•"/>
              <a:defRPr/>
            </a:pPr>
            <a:endParaRPr lang="en-US" alt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a:t>RWHAP Part F: </a:t>
            </a:r>
            <a:br>
              <a:rPr lang="en-US" altLang="en-US"/>
            </a:br>
            <a:r>
              <a:rPr lang="en-US" altLang="en-US"/>
              <a:t>Minority AIDS Initiative (MAI) </a:t>
            </a:r>
          </a:p>
        </p:txBody>
      </p:sp>
      <p:sp>
        <p:nvSpPr>
          <p:cNvPr id="60419" name="Content Placeholder 2"/>
          <p:cNvSpPr>
            <a:spLocks noGrp="1"/>
          </p:cNvSpPr>
          <p:nvPr>
            <p:ph idx="1"/>
          </p:nvPr>
        </p:nvSpPr>
        <p:spPr/>
        <p:txBody>
          <a:bodyPr/>
          <a:lstStyle/>
          <a:p>
            <a:pPr eaLnBrk="1" hangingPunct="1">
              <a:spcAft>
                <a:spcPts val="1200"/>
              </a:spcAft>
            </a:pPr>
            <a:r>
              <a:rPr lang="en-US" altLang="en-US" sz="2400"/>
              <a:t>Funds used to improve access to HIV care and health outcomes for disproportionately affected racial and ethnic minorities</a:t>
            </a:r>
          </a:p>
          <a:p>
            <a:pPr eaLnBrk="1" hangingPunct="1">
              <a:spcAft>
                <a:spcPts val="1200"/>
              </a:spcAft>
            </a:pPr>
            <a:r>
              <a:rPr lang="en-US" altLang="en-US" sz="2400"/>
              <a:t>Part A programs apply for MAI funds as part of the annual application and receive funds on a formula basis</a:t>
            </a:r>
          </a:p>
          <a:p>
            <a:pPr eaLnBrk="1" hangingPunct="1">
              <a:spcAft>
                <a:spcPts val="1200"/>
              </a:spcAft>
            </a:pPr>
            <a:r>
              <a:rPr lang="en-US" altLang="en-US" sz="2400"/>
              <a:t>Formula is based on the number of racial and ethnic minority individuals with HIV/AIDS in the jurisdiction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pPr eaLnBrk="1" hangingPunct="1"/>
            <a:r>
              <a:rPr lang="en-US" altLang="en-US"/>
              <a:t>Training Objectives</a:t>
            </a:r>
          </a:p>
        </p:txBody>
      </p:sp>
      <p:sp>
        <p:nvSpPr>
          <p:cNvPr id="6" name="Content Placeholder 5">
            <a:extLst/>
          </p:cNvPr>
          <p:cNvSpPr>
            <a:spLocks noGrp="1"/>
          </p:cNvSpPr>
          <p:nvPr>
            <p:ph idx="1"/>
          </p:nvPr>
        </p:nvSpPr>
        <p:spPr>
          <a:xfrm>
            <a:off x="457200" y="1752600"/>
            <a:ext cx="8229600" cy="4603750"/>
          </a:xfrm>
        </p:spPr>
        <p:txBody>
          <a:bodyPr rtlCol="0">
            <a:normAutofit fontScale="92500"/>
          </a:bodyPr>
          <a:lstStyle/>
          <a:p>
            <a:pPr marL="0" indent="0" eaLnBrk="1" fontAlgn="auto" hangingPunct="1">
              <a:spcAft>
                <a:spcPts val="1200"/>
              </a:spcAft>
              <a:buFont typeface="Arial" panose="020B0604020202020204" pitchFamily="34" charset="0"/>
              <a:buNone/>
              <a:defRPr/>
            </a:pPr>
            <a:r>
              <a:rPr lang="en-US" b="1" dirty="0"/>
              <a:t>Following the training, participants will be able to:</a:t>
            </a:r>
          </a:p>
          <a:p>
            <a:pPr marL="514350" indent="-514350" eaLnBrk="1" fontAlgn="auto" hangingPunct="1">
              <a:spcAft>
                <a:spcPts val="0"/>
              </a:spcAft>
              <a:buClrTx/>
              <a:buFont typeface="+mj-lt"/>
              <a:buAutoNum type="arabicPeriod"/>
              <a:defRPr/>
            </a:pPr>
            <a:r>
              <a:rPr lang="en-US" dirty="0"/>
              <a:t>Describe how the RWHAP legislation evolved from 1990 to 2009 to reflect changes in the epidemic and advances in prevention and treatment</a:t>
            </a:r>
          </a:p>
          <a:p>
            <a:pPr marL="514350" indent="-514350" eaLnBrk="1" fontAlgn="auto" hangingPunct="1">
              <a:spcAft>
                <a:spcPts val="0"/>
              </a:spcAft>
              <a:buClrTx/>
              <a:buFont typeface="+mj-lt"/>
              <a:buAutoNum type="arabicPeriod"/>
              <a:defRPr/>
            </a:pPr>
            <a:r>
              <a:rPr lang="en-US" dirty="0"/>
              <a:t>Identify the 3 largest sources of funding for HIV care and treatment in the U.S.</a:t>
            </a:r>
          </a:p>
          <a:p>
            <a:pPr marL="514350" indent="-514350" eaLnBrk="1" hangingPunct="1">
              <a:buClrTx/>
              <a:buFont typeface="+mj-lt"/>
              <a:buAutoNum type="arabicPeriod"/>
              <a:defRPr/>
            </a:pPr>
            <a:r>
              <a:rPr lang="en-US" altLang="en-US" dirty="0"/>
              <a:t>Identify and differentiate the 5 RWHAP Parts </a:t>
            </a:r>
          </a:p>
          <a:p>
            <a:pPr marL="514350" indent="-514350" eaLnBrk="1" hangingPunct="1">
              <a:buClrTx/>
              <a:buFont typeface="+mj-lt"/>
              <a:buAutoNum type="arabicPeriod"/>
              <a:defRPr/>
            </a:pPr>
            <a:r>
              <a:rPr lang="en-US" altLang="en-US" dirty="0"/>
              <a:t>Describe at least 3 important similarities between RWHAP Part A and Part B</a:t>
            </a:r>
          </a:p>
          <a:p>
            <a:pPr marL="514350" indent="-514350" eaLnBrk="1" hangingPunct="1">
              <a:buClrTx/>
              <a:buFont typeface="+mj-lt"/>
              <a:buAutoNum type="arabicPeriod"/>
              <a:defRPr/>
            </a:pPr>
            <a:r>
              <a:rPr lang="en-US" altLang="en-US" dirty="0"/>
              <a:t>Describe at least 4 key characteristics of RWHAP Part A </a:t>
            </a:r>
          </a:p>
          <a:p>
            <a:pPr eaLnBrk="1" fontAlgn="auto" hangingPunct="1">
              <a:spcAft>
                <a:spcPts val="0"/>
              </a:spcAft>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a:t>RWHAP Part F: Special Project of National Significance (SPNS)</a:t>
            </a:r>
          </a:p>
        </p:txBody>
      </p:sp>
      <p:sp>
        <p:nvSpPr>
          <p:cNvPr id="61443" name="Content Placeholder 2"/>
          <p:cNvSpPr>
            <a:spLocks noGrp="1"/>
          </p:cNvSpPr>
          <p:nvPr>
            <p:ph idx="1"/>
          </p:nvPr>
        </p:nvSpPr>
        <p:spPr/>
        <p:txBody>
          <a:bodyPr/>
          <a:lstStyle/>
          <a:p>
            <a:pPr eaLnBrk="1" hangingPunct="1">
              <a:spcAft>
                <a:spcPts val="1200"/>
              </a:spcAft>
            </a:pPr>
            <a:r>
              <a:rPr lang="en-US" altLang="en-US" sz="2400"/>
              <a:t>Supports the development of innovative models of care to better serve PLWH and address emerging client needs</a:t>
            </a:r>
          </a:p>
          <a:p>
            <a:pPr eaLnBrk="1" hangingPunct="1">
              <a:spcAft>
                <a:spcPts val="1200"/>
              </a:spcAft>
            </a:pPr>
            <a:r>
              <a:rPr lang="en-US" altLang="en-US" sz="2400"/>
              <a:t>Competitive funding</a:t>
            </a:r>
          </a:p>
          <a:p>
            <a:pPr eaLnBrk="1" hangingPunct="1">
              <a:spcAft>
                <a:spcPts val="1200"/>
              </a:spcAft>
            </a:pPr>
            <a:r>
              <a:rPr lang="en-US" altLang="en-US" sz="2400"/>
              <a:t>Projects include a strong evaluation component </a:t>
            </a:r>
          </a:p>
          <a:p>
            <a:pPr eaLnBrk="1" hangingPunct="1">
              <a:spcAft>
                <a:spcPts val="1200"/>
              </a:spcAft>
            </a:pPr>
            <a:r>
              <a:rPr lang="en-US" altLang="en-US" sz="2400"/>
              <a:t>Promising models are disseminated </a:t>
            </a:r>
          </a:p>
          <a:p>
            <a:pPr eaLnBrk="1" hangingPunct="1">
              <a:spcAft>
                <a:spcPts val="1200"/>
              </a:spcAft>
            </a:pPr>
            <a:endParaRPr lang="en-US" altLang="en-US" sz="2400"/>
          </a:p>
          <a:p>
            <a:pPr eaLnBrk="1" hangingPunct="1">
              <a:spcAft>
                <a:spcPts val="1200"/>
              </a:spcAft>
            </a:pPr>
            <a:endParaRPr lang="en-US" altLang="en-US"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altLang="en-US"/>
              <a:t>RWHAP Part F: AIDS Education and Training Centers (AETCs)</a:t>
            </a:r>
          </a:p>
        </p:txBody>
      </p:sp>
      <p:sp>
        <p:nvSpPr>
          <p:cNvPr id="62467" name="Content Placeholder 2"/>
          <p:cNvSpPr>
            <a:spLocks noGrp="1"/>
          </p:cNvSpPr>
          <p:nvPr>
            <p:ph idx="1"/>
          </p:nvPr>
        </p:nvSpPr>
        <p:spPr/>
        <p:txBody>
          <a:bodyPr/>
          <a:lstStyle/>
          <a:p>
            <a:pPr eaLnBrk="1" hangingPunct="1">
              <a:lnSpc>
                <a:spcPct val="90000"/>
              </a:lnSpc>
              <a:spcAft>
                <a:spcPts val="1200"/>
              </a:spcAft>
            </a:pPr>
            <a:r>
              <a:rPr lang="en-US" altLang="en-US" sz="2400"/>
              <a:t>Supports a network of 8 regional centers that provide targeted, multidisciplinary education and training programs for health care providers serving PLWH </a:t>
            </a:r>
          </a:p>
          <a:p>
            <a:pPr eaLnBrk="1" hangingPunct="1">
              <a:lnSpc>
                <a:spcPct val="90000"/>
              </a:lnSpc>
              <a:spcAft>
                <a:spcPts val="1200"/>
              </a:spcAft>
            </a:pPr>
            <a:r>
              <a:rPr lang="en-US" altLang="en-US" sz="2400"/>
              <a:t>Intended to increase the number of providers prepared and motivated to counsel, diagnose, treat, and medically manage PLWH</a:t>
            </a:r>
          </a:p>
          <a:p>
            <a:pPr eaLnBrk="1" hangingPunct="1">
              <a:lnSpc>
                <a:spcPct val="90000"/>
              </a:lnSpc>
              <a:spcAft>
                <a:spcPts val="1200"/>
              </a:spcAft>
            </a:pPr>
            <a:r>
              <a:rPr lang="en-US" altLang="en-US" sz="2400"/>
              <a:t>AETC’s National Clinician Consultation Center responds to questions from clinicians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dirty="0"/>
              <a:t>Importance of Collaboration </a:t>
            </a:r>
            <a:br>
              <a:rPr lang="en-US" altLang="en-US" dirty="0"/>
            </a:br>
            <a:r>
              <a:rPr lang="en-US" altLang="en-US" dirty="0"/>
              <a:t>Across RWHAP Parts</a:t>
            </a:r>
          </a:p>
        </p:txBody>
      </p:sp>
      <p:sp>
        <p:nvSpPr>
          <p:cNvPr id="63491" name="Content Placeholder 2"/>
          <p:cNvSpPr>
            <a:spLocks noGrp="1"/>
          </p:cNvSpPr>
          <p:nvPr>
            <p:ph idx="1"/>
          </p:nvPr>
        </p:nvSpPr>
        <p:spPr/>
        <p:txBody>
          <a:bodyPr/>
          <a:lstStyle/>
          <a:p>
            <a:pPr eaLnBrk="1" hangingPunct="1">
              <a:spcAft>
                <a:spcPts val="1200"/>
              </a:spcAft>
            </a:pPr>
            <a:r>
              <a:rPr lang="en-US" altLang="en-US" sz="2400"/>
              <a:t>Representatives of all RWHAP Parts as members of Part A planning councils/planning bodies (PC/PBs)</a:t>
            </a:r>
          </a:p>
          <a:p>
            <a:pPr eaLnBrk="1" hangingPunct="1">
              <a:spcAft>
                <a:spcPts val="1200"/>
              </a:spcAft>
            </a:pPr>
            <a:r>
              <a:rPr lang="en-US" altLang="en-US" sz="2400"/>
              <a:t>Coordination of needs assessment by all RWHAP Parts through the Statewide Coordinated Statement of Need (SCSN), led by Part B</a:t>
            </a:r>
          </a:p>
          <a:p>
            <a:pPr eaLnBrk="1" hangingPunct="1">
              <a:spcAft>
                <a:spcPts val="1200"/>
              </a:spcAft>
            </a:pPr>
            <a:r>
              <a:rPr lang="en-US" altLang="en-US" sz="2400"/>
              <a:t>Collaboration in development of the HRSA/CDC Integrated HIV Prevention and Care Plans, submitted by RWHAP Parts A &amp; B</a:t>
            </a:r>
          </a:p>
          <a:p>
            <a:pPr eaLnBrk="1" hangingPunct="1">
              <a:spcAft>
                <a:spcPts val="1200"/>
              </a:spcAft>
            </a:pPr>
            <a:r>
              <a:rPr lang="en-US" altLang="en-US" sz="2400"/>
              <a:t>Coordination in targeting and use of resources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dirty="0"/>
              <a:t>Coordination of Care Across Parts</a:t>
            </a:r>
          </a:p>
        </p:txBody>
      </p:sp>
      <p:sp>
        <p:nvSpPr>
          <p:cNvPr id="3" name="Content Placeholder 2">
            <a:extLst/>
          </p:cNvPr>
          <p:cNvSpPr>
            <a:spLocks noGrp="1"/>
          </p:cNvSpPr>
          <p:nvPr>
            <p:ph idx="1"/>
          </p:nvPr>
        </p:nvSpPr>
        <p:spPr/>
        <p:txBody>
          <a:bodyPr/>
          <a:lstStyle/>
          <a:p>
            <a:pPr marL="0" indent="0" eaLnBrk="1" hangingPunct="1">
              <a:spcAft>
                <a:spcPts val="1200"/>
              </a:spcAft>
              <a:buFont typeface="Arial" charset="0"/>
              <a:buNone/>
              <a:defRPr/>
            </a:pPr>
            <a:r>
              <a:rPr lang="en-US" b="1" dirty="0"/>
              <a:t>A single RWHAP client living in an EMA or TGA might:</a:t>
            </a:r>
          </a:p>
          <a:p>
            <a:pPr eaLnBrk="1" hangingPunct="1">
              <a:spcAft>
                <a:spcPts val="1200"/>
              </a:spcAft>
              <a:buFont typeface="Arial" charset="0"/>
              <a:buChar char="•"/>
              <a:defRPr/>
            </a:pPr>
            <a:r>
              <a:rPr lang="en-US" sz="2400" dirty="0"/>
              <a:t>Receive medications through RWHAP Part B ADAP </a:t>
            </a:r>
          </a:p>
          <a:p>
            <a:pPr eaLnBrk="1" hangingPunct="1">
              <a:spcAft>
                <a:spcPts val="1200"/>
              </a:spcAft>
              <a:buFont typeface="Arial" charset="0"/>
              <a:buChar char="•"/>
              <a:defRPr/>
            </a:pPr>
            <a:r>
              <a:rPr lang="en-US" sz="2400" dirty="0"/>
              <a:t>Get oral health care from a RWHAP Part F-funded dental program</a:t>
            </a:r>
          </a:p>
          <a:p>
            <a:pPr eaLnBrk="1" hangingPunct="1">
              <a:spcAft>
                <a:spcPts val="1200"/>
              </a:spcAft>
              <a:buFont typeface="Arial" charset="0"/>
              <a:buChar char="•"/>
              <a:defRPr/>
            </a:pPr>
            <a:r>
              <a:rPr lang="en-US" sz="2400" dirty="0"/>
              <a:t>Obtain other services funded through RWHAP Part A, Part C, and/or Part D </a:t>
            </a:r>
          </a:p>
          <a:p>
            <a:pPr eaLnBrk="1" hangingPunct="1">
              <a:spcAft>
                <a:spcPts val="1200"/>
              </a:spcAft>
              <a:buFont typeface="Arial" charset="0"/>
              <a:buChar char="•"/>
              <a:defRPr/>
            </a:pPr>
            <a:r>
              <a:rPr lang="en-US" sz="2400" dirty="0"/>
              <a:t>Participate in a RWHAP Part F demonstration SPNS project</a:t>
            </a:r>
          </a:p>
          <a:p>
            <a:pPr eaLnBrk="1" hangingPunct="1">
              <a:spcAft>
                <a:spcPts val="1200"/>
              </a:spcAft>
              <a:buFont typeface="Arial" charset="0"/>
              <a:buChar char="•"/>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p:cNvPr>
          <p:cNvSpPr>
            <a:spLocks noGrp="1"/>
          </p:cNvSpPr>
          <p:nvPr>
            <p:ph type="title"/>
          </p:nvPr>
        </p:nvSpPr>
        <p:spPr/>
        <p:txBody>
          <a:bodyPr>
            <a:normAutofit fontScale="90000"/>
          </a:bodyPr>
          <a:lstStyle/>
          <a:p>
            <a:pPr eaLnBrk="1" hangingPunct="1">
              <a:defRPr/>
            </a:pPr>
            <a:br>
              <a:rPr lang="en-US" altLang="en-US" dirty="0"/>
            </a:br>
            <a:br>
              <a:rPr lang="en-US" altLang="en-US" dirty="0"/>
            </a:br>
            <a:br>
              <a:rPr lang="en-US" altLang="en-US" dirty="0"/>
            </a:br>
            <a:br>
              <a:rPr lang="en-US" altLang="en-US" dirty="0"/>
            </a:br>
            <a:br>
              <a:rPr lang="en-US" altLang="en-US" dirty="0"/>
            </a:br>
            <a:br>
              <a:rPr lang="en-US" altLang="en-US" dirty="0"/>
            </a:br>
            <a:r>
              <a:rPr lang="en-US" altLang="en-US" dirty="0"/>
              <a:t> </a:t>
            </a:r>
            <a:br>
              <a:rPr lang="en-US" altLang="en-US" dirty="0"/>
            </a:br>
            <a:r>
              <a:rPr lang="en-US" altLang="en-US" dirty="0"/>
              <a:t>Understanding Part A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altLang="en-US"/>
              <a:t>Ryan White HIV/AIDS Programs: Part A</a:t>
            </a:r>
          </a:p>
        </p:txBody>
      </p:sp>
      <p:sp>
        <p:nvSpPr>
          <p:cNvPr id="66563" name="Content Placeholder 2"/>
          <p:cNvSpPr>
            <a:spLocks noGrp="1"/>
          </p:cNvSpPr>
          <p:nvPr>
            <p:ph idx="1"/>
          </p:nvPr>
        </p:nvSpPr>
        <p:spPr/>
        <p:txBody>
          <a:bodyPr/>
          <a:lstStyle/>
          <a:p>
            <a:pPr eaLnBrk="1" hangingPunct="1">
              <a:spcAft>
                <a:spcPts val="1200"/>
              </a:spcAft>
            </a:pPr>
            <a:r>
              <a:rPr lang="en-US" altLang="en-US" sz="2400"/>
              <a:t>Funding for Eligible Metropolitan Areas (EMAs) and Transitional Grant Areas (TGAs) that are severely &amp; disproportionately affected by the HIV epidemic</a:t>
            </a:r>
          </a:p>
          <a:p>
            <a:pPr eaLnBrk="1" hangingPunct="1">
              <a:spcAft>
                <a:spcPts val="1200"/>
              </a:spcAft>
            </a:pPr>
            <a:r>
              <a:rPr lang="en-US" altLang="en-US" sz="2400"/>
              <a:t>In 2018, 24 EMAs and 28 TGAs</a:t>
            </a:r>
          </a:p>
          <a:p>
            <a:pPr eaLnBrk="1" hangingPunct="1">
              <a:spcAft>
                <a:spcPts val="1200"/>
              </a:spcAft>
            </a:pPr>
            <a:r>
              <a:rPr lang="en-US" altLang="en-US" sz="2400"/>
              <a:t>Service areas can include a single county or a multi-county area</a:t>
            </a:r>
          </a:p>
          <a:p>
            <a:pPr eaLnBrk="1" hangingPunct="1">
              <a:spcAft>
                <a:spcPts val="1200"/>
              </a:spcAft>
            </a:pPr>
            <a:r>
              <a:rPr lang="en-US" altLang="en-US" sz="2400"/>
              <a:t>11 programs have service areas that cross state boundaries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altLang="en-US" dirty="0"/>
              <a:t>RWHAP Part A </a:t>
            </a:r>
          </a:p>
        </p:txBody>
      </p:sp>
      <p:sp>
        <p:nvSpPr>
          <p:cNvPr id="68611" name="Content Placeholder 2"/>
          <p:cNvSpPr>
            <a:spLocks noGrp="1"/>
          </p:cNvSpPr>
          <p:nvPr>
            <p:ph idx="4294967295"/>
          </p:nvPr>
        </p:nvSpPr>
        <p:spPr>
          <a:xfrm>
            <a:off x="457200" y="1736725"/>
            <a:ext cx="8229600" cy="4389438"/>
          </a:xfrm>
          <a:prstGeom prst="rect">
            <a:avLst/>
          </a:prstGeom>
        </p:spPr>
        <p:txBody>
          <a:bodyPr/>
          <a:lstStyle/>
          <a:p>
            <a:pPr eaLnBrk="1" hangingPunct="1">
              <a:spcAft>
                <a:spcPts val="1200"/>
              </a:spcAft>
            </a:pPr>
            <a:r>
              <a:rPr lang="en-US" altLang="en-US" sz="2400" b="1" dirty="0"/>
              <a:t>Funds go to the Chief Elected Official (CEO) </a:t>
            </a:r>
            <a:r>
              <a:rPr lang="en-US" altLang="en-US" sz="2400" dirty="0"/>
              <a:t>of “the city or urban county that administers the public health agency that provides outpatient and ambulatory services to the greatest number of individuals with AIDS”  </a:t>
            </a:r>
            <a:r>
              <a:rPr lang="en-US" altLang="en-US" sz="2000" dirty="0"/>
              <a:t>[§2602(a)(1)]</a:t>
            </a:r>
          </a:p>
          <a:p>
            <a:pPr eaLnBrk="1" hangingPunct="1">
              <a:spcAft>
                <a:spcPts val="1200"/>
              </a:spcAft>
            </a:pPr>
            <a:r>
              <a:rPr lang="en-US" altLang="en-US" sz="2400" dirty="0"/>
              <a:t>Recipient must establish an </a:t>
            </a:r>
            <a:r>
              <a:rPr lang="en-US" altLang="en-US" sz="2400" b="1" dirty="0"/>
              <a:t>Intergovernmental Agreement (IGA) </a:t>
            </a:r>
            <a:r>
              <a:rPr lang="en-US" altLang="en-US" sz="2400" dirty="0"/>
              <a:t>with any jurisdiction with at least 10% of the total number of reported cases of AIDS to establish a mechanism for allocating resources to address their service needs </a:t>
            </a:r>
            <a:r>
              <a:rPr lang="en-US" altLang="en-US" sz="2000" dirty="0"/>
              <a:t>[§2602(a)(2)]</a:t>
            </a:r>
          </a:p>
          <a:p>
            <a:pPr eaLnBrk="1" hangingPunct="1">
              <a:spcAft>
                <a:spcPts val="1200"/>
              </a:spcAft>
            </a:pPr>
            <a:endParaRPr lang="en-US" altLang="en-US" sz="2400" dirty="0"/>
          </a:p>
          <a:p>
            <a:pPr eaLnBrk="1" hangingPunct="1">
              <a:spcAft>
                <a:spcPts val="1200"/>
              </a:spcAft>
            </a:pPr>
            <a:endParaRPr lang="en-US" alt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altLang="en-US" dirty="0"/>
              <a:t>RWHAP Part A (cont. 1) </a:t>
            </a:r>
          </a:p>
        </p:txBody>
      </p:sp>
      <p:sp>
        <p:nvSpPr>
          <p:cNvPr id="46083" name="Content Placeholder 2"/>
          <p:cNvSpPr>
            <a:spLocks noGrp="1"/>
          </p:cNvSpPr>
          <p:nvPr>
            <p:ph idx="1"/>
          </p:nvPr>
        </p:nvSpPr>
        <p:spPr/>
        <p:txBody>
          <a:bodyPr/>
          <a:lstStyle/>
          <a:p>
            <a:pPr marL="0" indent="0" eaLnBrk="1" hangingPunct="1">
              <a:spcAft>
                <a:spcPts val="1200"/>
              </a:spcAft>
              <a:buFont typeface="Arial" charset="0"/>
              <a:buNone/>
              <a:defRPr/>
            </a:pPr>
            <a:r>
              <a:rPr lang="en-US" altLang="en-US" sz="2400" b="1" dirty="0"/>
              <a:t>Legislative requirement for extensive community planning,</a:t>
            </a:r>
            <a:r>
              <a:rPr lang="en-US" altLang="en-US" sz="2400" dirty="0"/>
              <a:t> including participation of consumers of RWHAP Part A services </a:t>
            </a:r>
          </a:p>
          <a:p>
            <a:pPr eaLnBrk="1" hangingPunct="1">
              <a:spcAft>
                <a:spcPts val="1200"/>
              </a:spcAft>
              <a:buFont typeface="Arial" charset="0"/>
              <a:buChar char="•"/>
              <a:defRPr/>
            </a:pPr>
            <a:r>
              <a:rPr lang="en-US" altLang="en-US" sz="2400" dirty="0"/>
              <a:t>EMAs required to have planning councils that decide how program funds will be used – they are not advisory</a:t>
            </a:r>
          </a:p>
          <a:p>
            <a:pPr eaLnBrk="1" hangingPunct="1">
              <a:spcAft>
                <a:spcPts val="1200"/>
              </a:spcAft>
              <a:buFont typeface="Arial" charset="0"/>
              <a:buChar char="•"/>
              <a:defRPr/>
            </a:pPr>
            <a:r>
              <a:rPr lang="en-US" altLang="en-US" sz="2400" dirty="0"/>
              <a:t>TGAs strongly encouraged by HRSA/HAB to maintain planning councils</a:t>
            </a:r>
          </a:p>
          <a:p>
            <a:pPr eaLnBrk="1" hangingPunct="1">
              <a:spcAft>
                <a:spcPts val="1200"/>
              </a:spcAft>
              <a:buFont typeface="Arial" charset="0"/>
              <a:buChar char="•"/>
              <a:defRPr/>
            </a:pPr>
            <a:r>
              <a:rPr lang="en-US" altLang="en-US" sz="2400" dirty="0"/>
              <a:t>TGAs that choose not to have planning councils encouraged to have planning bodies with roles, responsibilities and membership that are as much like planning councils as possible</a:t>
            </a:r>
          </a:p>
          <a:p>
            <a:pPr marL="0" indent="0" eaLnBrk="1" hangingPunct="1">
              <a:buFont typeface="Arial" panose="020B0604020202020204" pitchFamily="34" charset="0"/>
              <a:buNone/>
              <a:defRPr/>
            </a:pPr>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altLang="en-US" dirty="0"/>
              <a:t>RWHAP Part A (cont. 2) </a:t>
            </a:r>
          </a:p>
        </p:txBody>
      </p:sp>
      <p:sp>
        <p:nvSpPr>
          <p:cNvPr id="3" name="Content Placeholder 2">
            <a:extLst/>
          </p:cNvPr>
          <p:cNvSpPr>
            <a:spLocks noGrp="1"/>
          </p:cNvSpPr>
          <p:nvPr>
            <p:ph idx="1"/>
          </p:nvPr>
        </p:nvSpPr>
        <p:spPr/>
        <p:txBody>
          <a:bodyPr/>
          <a:lstStyle/>
          <a:p>
            <a:pPr marL="0" indent="0" eaLnBrk="1" hangingPunct="1">
              <a:spcAft>
                <a:spcPts val="1200"/>
              </a:spcAft>
              <a:buFont typeface="Arial" panose="020B0604020202020204" pitchFamily="34" charset="0"/>
              <a:buNone/>
              <a:defRPr/>
            </a:pPr>
            <a:r>
              <a:rPr lang="en-US" sz="2400" b="1" dirty="0"/>
              <a:t>RWHAP Part A programs receive both “formula” and “supplemental” funding:</a:t>
            </a:r>
          </a:p>
          <a:p>
            <a:pPr eaLnBrk="1" hangingPunct="1">
              <a:spcAft>
                <a:spcPts val="1200"/>
              </a:spcAft>
              <a:defRPr/>
            </a:pPr>
            <a:r>
              <a:rPr lang="en-US" sz="2400" dirty="0"/>
              <a:t>Part A formula funding is based on the number of living case of HIV and AIDS in the EMA or TGA </a:t>
            </a:r>
          </a:p>
          <a:p>
            <a:pPr eaLnBrk="1" hangingPunct="1">
              <a:spcAft>
                <a:spcPts val="1200"/>
              </a:spcAft>
              <a:defRPr/>
            </a:pPr>
            <a:r>
              <a:rPr lang="en-US" sz="2400" dirty="0"/>
              <a:t>Minority AIDS Initiative (MAI) formula funding is based on the number of minorities living with HIV and AIDS </a:t>
            </a:r>
          </a:p>
          <a:p>
            <a:pPr eaLnBrk="1" hangingPunct="1">
              <a:spcAft>
                <a:spcPts val="1200"/>
              </a:spcAft>
              <a:defRPr/>
            </a:pPr>
            <a:r>
              <a:rPr lang="en-US" sz="2400" dirty="0"/>
              <a:t>Supplemental funding is competitive, based on demonstration of additional need in the annual  application </a:t>
            </a:r>
          </a:p>
          <a:p>
            <a:pPr eaLnBrk="1" hangingPunct="1">
              <a:defRPr/>
            </a:pPr>
            <a:endParaRPr lang="en-US" sz="2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49263" y="228600"/>
            <a:ext cx="8229600" cy="1143000"/>
          </a:xfrm>
        </p:spPr>
        <p:txBody>
          <a:bodyPr/>
          <a:lstStyle/>
          <a:p>
            <a:pPr eaLnBrk="1" hangingPunct="1"/>
            <a:r>
              <a:rPr lang="en-US" altLang="en-US"/>
              <a:t>Services Fundable under RWHAP Part A</a:t>
            </a:r>
          </a:p>
        </p:txBody>
      </p:sp>
      <p:sp>
        <p:nvSpPr>
          <p:cNvPr id="71683" name="Content Placeholder 2"/>
          <p:cNvSpPr>
            <a:spLocks noGrp="1"/>
          </p:cNvSpPr>
          <p:nvPr>
            <p:ph idx="1"/>
          </p:nvPr>
        </p:nvSpPr>
        <p:spPr/>
        <p:txBody>
          <a:bodyPr/>
          <a:lstStyle/>
          <a:p>
            <a:pPr eaLnBrk="1" hangingPunct="1">
              <a:spcAft>
                <a:spcPts val="1200"/>
              </a:spcAft>
            </a:pPr>
            <a:r>
              <a:rPr lang="en-US" altLang="en-US" sz="2400" b="1"/>
              <a:t>Core medical services </a:t>
            </a:r>
            <a:r>
              <a:rPr lang="en-US" altLang="en-US" sz="2400"/>
              <a:t>identified in the legislation </a:t>
            </a:r>
            <a:br>
              <a:rPr lang="en-US" altLang="en-US" sz="2400"/>
            </a:br>
            <a:r>
              <a:rPr lang="en-US" altLang="en-US" sz="2000" i="1"/>
              <a:t>For example: Outpatient Ambulatory Health Services, Oral Health, Medical Case Management, Mental Health </a:t>
            </a:r>
          </a:p>
          <a:p>
            <a:pPr eaLnBrk="1" hangingPunct="1">
              <a:spcAft>
                <a:spcPts val="1200"/>
              </a:spcAft>
            </a:pPr>
            <a:r>
              <a:rPr lang="en-US" altLang="en-US" sz="2400" b="1"/>
              <a:t>Support services </a:t>
            </a:r>
            <a:r>
              <a:rPr lang="en-US" altLang="en-US" sz="2400"/>
              <a:t>needed so that PLWH can reach their medical outcomes</a:t>
            </a:r>
            <a:br>
              <a:rPr lang="en-US" altLang="en-US" sz="2400"/>
            </a:br>
            <a:r>
              <a:rPr lang="en-US" altLang="en-US" sz="2000" i="1"/>
              <a:t>For example: Medical Transportation, Emergency Financial Assistance, Food Bank/Home-Delivered Meals</a:t>
            </a:r>
          </a:p>
          <a:p>
            <a:pPr eaLnBrk="1" hangingPunct="1"/>
            <a:r>
              <a:rPr lang="en-US" altLang="en-US" sz="2400"/>
              <a:t>HRSA/HAB provides service definitions and descriptions</a:t>
            </a:r>
            <a:br>
              <a:rPr lang="en-US" altLang="en-US" sz="2400"/>
            </a:br>
            <a:r>
              <a:rPr lang="en-US" altLang="en-US" sz="2000" i="1"/>
              <a:t>Refinements to service categories and definitions in 2016 and 2018 [Policy Clarification Notice (PCN) #16-02]</a:t>
            </a:r>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History and Evolution of </a:t>
            </a:r>
            <a:br>
              <a:rPr lang="en-US" altLang="en-US" dirty="0"/>
            </a:br>
            <a:r>
              <a:rPr lang="en-US" altLang="en-US" dirty="0"/>
              <a:t>RWHAP Legislation</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altLang="en-US" dirty="0"/>
              <a:t>Collaboration between Recipient and Planning Council/Planning Body</a:t>
            </a:r>
          </a:p>
        </p:txBody>
      </p:sp>
      <p:sp>
        <p:nvSpPr>
          <p:cNvPr id="72707" name="Content Placeholder 2"/>
          <p:cNvSpPr>
            <a:spLocks noGrp="1"/>
          </p:cNvSpPr>
          <p:nvPr>
            <p:ph idx="1"/>
          </p:nvPr>
        </p:nvSpPr>
        <p:spPr/>
        <p:txBody>
          <a:bodyPr/>
          <a:lstStyle/>
          <a:p>
            <a:pPr eaLnBrk="1" hangingPunct="1">
              <a:spcAft>
                <a:spcPts val="1200"/>
              </a:spcAft>
            </a:pPr>
            <a:r>
              <a:rPr lang="en-US" altLang="en-US" sz="2400"/>
              <a:t>Recipient receives and administers funds and is responsible for contracting with providers (subrecipients) who provide care and treatment</a:t>
            </a:r>
          </a:p>
          <a:p>
            <a:pPr eaLnBrk="1" hangingPunct="1">
              <a:spcAft>
                <a:spcPts val="1200"/>
              </a:spcAft>
            </a:pPr>
            <a:r>
              <a:rPr lang="en-US" altLang="en-US" sz="2400"/>
              <a:t>Planning council/planning body (PC/PB) decides how best to use available funds to help support a community-based system of care for PLWH</a:t>
            </a:r>
          </a:p>
          <a:p>
            <a:pPr eaLnBrk="1" hangingPunct="1">
              <a:spcAft>
                <a:spcPts val="1200"/>
              </a:spcAft>
            </a:pPr>
            <a:r>
              <a:rPr lang="en-US" altLang="en-US" sz="2400"/>
              <a:t>PC/PB and recipient work closely together, sharing responsibility for tasks like needs assessment and integrated/comprehensive planning</a:t>
            </a:r>
          </a:p>
          <a:p>
            <a:pPr eaLnBrk="1" hangingPunct="1"/>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1"/>
          <p:cNvSpPr>
            <a:spLocks noGrp="1"/>
          </p:cNvSpPr>
          <p:nvPr>
            <p:ph type="title"/>
          </p:nvPr>
        </p:nvSpPr>
        <p:spPr/>
        <p:txBody>
          <a:bodyPr/>
          <a:lstStyle/>
          <a:p>
            <a:pPr eaLnBrk="1" hangingPunct="1"/>
            <a:r>
              <a:rPr lang="en-US" altLang="en-US"/>
              <a:t>Flow of RWHAP Part A </a:t>
            </a:r>
            <a:br>
              <a:rPr lang="en-US" altLang="en-US"/>
            </a:br>
            <a:r>
              <a:rPr lang="en-US" altLang="en-US"/>
              <a:t>Decision Making &amp; Funds</a:t>
            </a:r>
          </a:p>
        </p:txBody>
      </p:sp>
      <p:pic>
        <p:nvPicPr>
          <p:cNvPr id="73730" name="Picture 3" descr="Flow chart that illustrates how Ryan White HIV/AIDS Program Part A decisions are mde and funds are distributed. HRSA/HAB releases funds to the CEO of the EMA or TGA. The CEO  distributes funds to the Recipient or Administrative Agent and establishes a Planning Council to make decisions about how to spend those funds. The Planning Council tells the Recipient or Administrative Agent how to spend the funds. The Recipient or Adminstrative Agent distributes funds to Subrecipients. The Subrecipients provide services to People Living with HIV." title="Flow of RWHAP Part A Decision Making and Funds"/>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57200" y="533400"/>
            <a:ext cx="822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TextBox 6"/>
          <p:cNvSpPr txBox="1">
            <a:spLocks noChangeArrowheads="1"/>
          </p:cNvSpPr>
          <p:nvPr/>
        </p:nvSpPr>
        <p:spPr bwMode="auto">
          <a:xfrm>
            <a:off x="5030788" y="4419600"/>
            <a:ext cx="38084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charset="0"/>
              <a:buChar char="•"/>
              <a:defRPr sz="2800">
                <a:solidFill>
                  <a:schemeClr val="tx1"/>
                </a:solidFill>
                <a:latin typeface="Calibri" pitchFamily="34" charset="0"/>
              </a:defRPr>
            </a:lvl1pPr>
            <a:lvl2pPr marL="742950" indent="-285750">
              <a:spcBef>
                <a:spcPct val="20000"/>
              </a:spcBef>
              <a:buClr>
                <a:schemeClr val="accent1"/>
              </a:buClr>
              <a:buFont typeface="Arial" charset="0"/>
              <a:buChar char="–"/>
              <a:defRPr sz="2400">
                <a:solidFill>
                  <a:schemeClr val="tx1"/>
                </a:solidFill>
                <a:latin typeface="Calibri" pitchFamily="34" charset="0"/>
              </a:defRPr>
            </a:lvl2pPr>
            <a:lvl3pPr marL="1143000" indent="-228600">
              <a:spcBef>
                <a:spcPct val="20000"/>
              </a:spcBef>
              <a:buClr>
                <a:schemeClr val="accent1"/>
              </a:buClr>
              <a:buFont typeface="Arial" charset="0"/>
              <a:buChar char="•"/>
              <a:defRPr sz="2000">
                <a:solidFill>
                  <a:schemeClr val="tx1"/>
                </a:solidFill>
                <a:latin typeface="Calibri" pitchFamily="34" charset="0"/>
              </a:defRPr>
            </a:lvl3pPr>
            <a:lvl4pPr marL="1600200" indent="-228600">
              <a:spcBef>
                <a:spcPct val="20000"/>
              </a:spcBef>
              <a:buClr>
                <a:schemeClr val="accent1"/>
              </a:buClr>
              <a:buFont typeface="Arial" charset="0"/>
              <a:buChar char="–"/>
              <a:defRPr>
                <a:solidFill>
                  <a:schemeClr val="tx1"/>
                </a:solidFill>
                <a:latin typeface="Calibri" pitchFamily="34" charset="0"/>
              </a:defRPr>
            </a:lvl4pPr>
            <a:lvl5pPr marL="2057400" indent="-228600">
              <a:spcBef>
                <a:spcPct val="20000"/>
              </a:spcBef>
              <a:buClr>
                <a:schemeClr val="accent1"/>
              </a:buClr>
              <a:buFont typeface="Arial" charset="0"/>
              <a:buChar char="»"/>
              <a:defRPr>
                <a:solidFill>
                  <a:schemeClr val="tx1"/>
                </a:solidFill>
                <a:latin typeface="Calibri" pitchFamily="34" charset="0"/>
              </a:defRPr>
            </a:lvl5pPr>
            <a:lvl6pPr marL="25146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6pPr>
            <a:lvl7pPr marL="29718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7pPr>
            <a:lvl8pPr marL="34290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8pPr>
            <a:lvl9pPr marL="3886200" indent="-228600" eaLnBrk="0" fontAlgn="base" hangingPunct="0">
              <a:spcBef>
                <a:spcPct val="20000"/>
              </a:spcBef>
              <a:spcAft>
                <a:spcPct val="0"/>
              </a:spcAft>
              <a:buClr>
                <a:schemeClr val="accent1"/>
              </a:buClr>
              <a:buFont typeface="Arial" charset="0"/>
              <a:buChar char="»"/>
              <a:defRPr>
                <a:solidFill>
                  <a:schemeClr val="tx1"/>
                </a:solidFill>
                <a:latin typeface="Calibri" pitchFamily="34" charset="0"/>
              </a:defRPr>
            </a:lvl9pPr>
          </a:lstStyle>
          <a:p>
            <a:pPr>
              <a:spcBef>
                <a:spcPct val="0"/>
              </a:spcBef>
              <a:buClrTx/>
              <a:buFontTx/>
              <a:buNone/>
              <a:defRPr/>
            </a:pPr>
            <a:r>
              <a:rPr lang="en-US" altLang="en-US" sz="2000" dirty="0">
                <a:latin typeface="+mj-lt"/>
                <a:cs typeface="Arial" charset="0"/>
              </a:rPr>
              <a:t>Planning council sets priorities, allocates resources, and gives directives to recipient on how best to meet these priorities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altLang="en-US" dirty="0"/>
              <a:t>Similarities between RWHAP </a:t>
            </a:r>
            <a:br>
              <a:rPr lang="en-US" altLang="en-US" dirty="0"/>
            </a:br>
            <a:r>
              <a:rPr lang="en-US" altLang="en-US" dirty="0"/>
              <a:t>Part A and Part B</a:t>
            </a:r>
          </a:p>
        </p:txBody>
      </p:sp>
      <p:sp>
        <p:nvSpPr>
          <p:cNvPr id="75779" name="Content Placeholder 2"/>
          <p:cNvSpPr>
            <a:spLocks noGrp="1"/>
          </p:cNvSpPr>
          <p:nvPr>
            <p:ph idx="1"/>
          </p:nvPr>
        </p:nvSpPr>
        <p:spPr/>
        <p:txBody>
          <a:bodyPr/>
          <a:lstStyle/>
          <a:p>
            <a:pPr eaLnBrk="1" hangingPunct="1">
              <a:spcAft>
                <a:spcPts val="1200"/>
              </a:spcAft>
            </a:pPr>
            <a:r>
              <a:rPr lang="en-US" altLang="en-US" sz="2400"/>
              <a:t>Grants go to the CEO of a governmental jurisdiction – states and territories for Part B, cities and counties for Part A</a:t>
            </a:r>
          </a:p>
          <a:p>
            <a:pPr eaLnBrk="1" hangingPunct="1">
              <a:spcAft>
                <a:spcPts val="1200"/>
              </a:spcAft>
            </a:pPr>
            <a:r>
              <a:rPr lang="en-US" altLang="en-US" sz="2400"/>
              <a:t>Funds may be used to support the same set of medical-related and support service categories</a:t>
            </a:r>
          </a:p>
          <a:p>
            <a:pPr eaLnBrk="1" hangingPunct="1">
              <a:spcAft>
                <a:spcPts val="1200"/>
              </a:spcAft>
            </a:pPr>
            <a:r>
              <a:rPr lang="en-US" altLang="en-US" sz="2400"/>
              <a:t>Expectation is support of comprehensive outpatient health and support services for PLWH</a:t>
            </a:r>
          </a:p>
          <a:p>
            <a:pPr eaLnBrk="1" hangingPunct="1">
              <a:spcAft>
                <a:spcPts val="1200"/>
              </a:spcAft>
            </a:pPr>
            <a:r>
              <a:rPr lang="en-US" altLang="en-US" sz="2400"/>
              <a:t>Structured community planning is required</a:t>
            </a:r>
          </a:p>
          <a:p>
            <a:pPr eaLnBrk="1" hangingPunct="1">
              <a:spcAft>
                <a:spcPts val="1200"/>
              </a:spcAft>
            </a:pPr>
            <a:r>
              <a:rPr lang="en-US" altLang="en-US" sz="2400"/>
              <a:t>Programs must submit and periodically update an integrated/comprehensive plan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r>
              <a:rPr lang="en-US" altLang="en-US" dirty="0"/>
              <a:t>Similarities between RWHAP </a:t>
            </a:r>
            <a:br>
              <a:rPr lang="en-US" altLang="en-US" dirty="0"/>
            </a:br>
            <a:r>
              <a:rPr lang="en-US" altLang="en-US" dirty="0"/>
              <a:t>Part A and Part B (cont.)</a:t>
            </a:r>
          </a:p>
        </p:txBody>
      </p:sp>
      <p:sp>
        <p:nvSpPr>
          <p:cNvPr id="76803" name="Content Placeholder 2"/>
          <p:cNvSpPr>
            <a:spLocks noGrp="1"/>
          </p:cNvSpPr>
          <p:nvPr>
            <p:ph idx="1"/>
          </p:nvPr>
        </p:nvSpPr>
        <p:spPr/>
        <p:txBody>
          <a:bodyPr/>
          <a:lstStyle/>
          <a:p>
            <a:pPr eaLnBrk="1" hangingPunct="1">
              <a:spcAft>
                <a:spcPts val="1200"/>
              </a:spcAft>
            </a:pPr>
            <a:r>
              <a:rPr lang="en-US" altLang="en-US" sz="2400"/>
              <a:t>Majority of funds awarded under a formula based on the number of people living with HIV and AIDS in the service area</a:t>
            </a:r>
          </a:p>
          <a:p>
            <a:pPr eaLnBrk="1" hangingPunct="1">
              <a:spcAft>
                <a:spcPts val="1200"/>
              </a:spcAft>
            </a:pPr>
            <a:r>
              <a:rPr lang="en-US" altLang="en-US" sz="2400"/>
              <a:t>At least 75% of service funds must be used for medical care and other medical-related services (such as oral health and medical case management)</a:t>
            </a:r>
          </a:p>
          <a:p>
            <a:pPr eaLnBrk="1" hangingPunct="1">
              <a:spcAft>
                <a:spcPts val="1200"/>
              </a:spcAft>
            </a:pPr>
            <a:r>
              <a:rPr lang="en-US" altLang="en-US" sz="2400"/>
              <a:t>Up to 25% may be used for support services needed so clients can achieve positive medical outcomes</a:t>
            </a:r>
          </a:p>
          <a:p>
            <a:pPr eaLnBrk="1" hangingPunct="1">
              <a:spcAft>
                <a:spcPts val="1200"/>
              </a:spcAft>
            </a:pPr>
            <a:r>
              <a:rPr lang="en-US" altLang="en-US" sz="2400"/>
              <a:t>Waiver can be requested if other resources are available and less funding is needed for medical services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altLang="en-US"/>
              <a:t>Sum Up</a:t>
            </a:r>
          </a:p>
        </p:txBody>
      </p:sp>
      <p:sp>
        <p:nvSpPr>
          <p:cNvPr id="77827" name="Content Placeholder 2"/>
          <p:cNvSpPr>
            <a:spLocks noGrp="1"/>
          </p:cNvSpPr>
          <p:nvPr>
            <p:ph idx="1"/>
          </p:nvPr>
        </p:nvSpPr>
        <p:spPr/>
        <p:txBody>
          <a:bodyPr/>
          <a:lstStyle/>
          <a:p>
            <a:pPr eaLnBrk="1" hangingPunct="1">
              <a:spcAft>
                <a:spcPts val="1200"/>
              </a:spcAft>
            </a:pPr>
            <a:r>
              <a:rPr lang="en-US" altLang="en-US" sz="2400"/>
              <a:t>RWHAP plays a critical role in responding to the HIV epidemic</a:t>
            </a:r>
          </a:p>
          <a:p>
            <a:pPr eaLnBrk="1" hangingPunct="1">
              <a:spcAft>
                <a:spcPts val="1200"/>
              </a:spcAft>
            </a:pPr>
            <a:r>
              <a:rPr lang="en-US" altLang="en-US" sz="2400"/>
              <a:t>The legislation has evolved to reflect changes in the epidemic, advances in treatments, and a focus on reaching PLWH with the greatest need for services</a:t>
            </a:r>
          </a:p>
          <a:p>
            <a:pPr eaLnBrk="1" hangingPunct="1">
              <a:spcAft>
                <a:spcPts val="1200"/>
              </a:spcAft>
            </a:pPr>
            <a:r>
              <a:rPr lang="en-US" altLang="en-US" sz="2400"/>
              <a:t>Each RWHAP Part has a special role in overall HIV services – and all Parts need to collaborate to provide a seamless system of prevention and care </a:t>
            </a:r>
          </a:p>
          <a:p>
            <a:pPr eaLnBrk="1" hangingPunct="1">
              <a:spcAft>
                <a:spcPts val="1200"/>
              </a:spcAft>
            </a:pPr>
            <a:r>
              <a:rPr lang="en-US" altLang="en-US" sz="2400"/>
              <a:t>RWHAP Part A plays a special role in HIV planning and services in metropolitan areas with a high rate of HIV</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altLang="en-US"/>
              <a:t>Optional Slides for Activities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Activities to Apply Knowledge </a:t>
            </a:r>
          </a:p>
        </p:txBody>
      </p:sp>
      <p:sp>
        <p:nvSpPr>
          <p:cNvPr id="3" name="Content Placeholder 2"/>
          <p:cNvSpPr>
            <a:spLocks noGrp="1"/>
          </p:cNvSpPr>
          <p:nvPr>
            <p:ph idx="1"/>
          </p:nvPr>
        </p:nvSpPr>
        <p:spPr>
          <a:xfrm>
            <a:off x="457200" y="1676400"/>
            <a:ext cx="8229600" cy="4389438"/>
          </a:xfrm>
        </p:spPr>
        <p:txBody>
          <a:bodyPr/>
          <a:lstStyle/>
          <a:p>
            <a:pPr marL="0" indent="0">
              <a:buNone/>
            </a:pPr>
            <a:r>
              <a:rPr lang="en-US" sz="2500" dirty="0"/>
              <a:t>Following are 3 quick activities to increase interaction during your presentation/lecturette and help participants apply what they are learning to practical situations. Revise them if needed to fit your situation, and use them in small groups or pairs, or in the full group. Following is the title of each activity and where you may want to insert it:</a:t>
            </a:r>
          </a:p>
          <a:p>
            <a:pPr>
              <a:spcBef>
                <a:spcPts val="400"/>
              </a:spcBef>
            </a:pPr>
            <a:r>
              <a:rPr lang="en-US" sz="2500" dirty="0"/>
              <a:t>Insert Quick Scenario A: Importance of Serving on a RWHAP Part A PC/PB after slide 16</a:t>
            </a:r>
          </a:p>
          <a:p>
            <a:pPr>
              <a:spcBef>
                <a:spcPts val="400"/>
              </a:spcBef>
            </a:pPr>
            <a:r>
              <a:rPr lang="en-US" sz="2500" dirty="0"/>
              <a:t>Insert Quick Scenario B: Collaboration Across Parts after slide 33</a:t>
            </a:r>
          </a:p>
          <a:p>
            <a:pPr>
              <a:spcBef>
                <a:spcPts val="400"/>
              </a:spcBef>
            </a:pPr>
            <a:r>
              <a:rPr lang="en-US" sz="2500" dirty="0"/>
              <a:t>Insert Quick Discussion C: The RWHAP and HIV Community Planning after slide 39</a:t>
            </a:r>
          </a:p>
        </p:txBody>
      </p:sp>
    </p:spTree>
    <p:extLst>
      <p:ext uri="{BB962C8B-B14F-4D97-AF65-F5344CB8AC3E}">
        <p14:creationId xmlns:p14="http://schemas.microsoft.com/office/powerpoint/2010/main" val="40024085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Scenario A: Importance of Serving on a RWHAP Part A PC/PB</a:t>
            </a:r>
          </a:p>
        </p:txBody>
      </p:sp>
      <p:sp>
        <p:nvSpPr>
          <p:cNvPr id="3" name="Content Placeholder 2"/>
          <p:cNvSpPr>
            <a:spLocks noGrp="1"/>
          </p:cNvSpPr>
          <p:nvPr>
            <p:ph idx="1"/>
          </p:nvPr>
        </p:nvSpPr>
        <p:spPr>
          <a:xfrm>
            <a:off x="477982" y="1828800"/>
            <a:ext cx="8229600" cy="4359275"/>
          </a:xfrm>
          <a:ln w="38100">
            <a:noFill/>
          </a:ln>
        </p:spPr>
        <p:txBody>
          <a:bodyPr>
            <a:normAutofit lnSpcReduction="10000"/>
          </a:bodyPr>
          <a:lstStyle/>
          <a:p>
            <a:pPr marL="0" indent="0">
              <a:spcBef>
                <a:spcPts val="1800"/>
              </a:spcBef>
              <a:buClrTx/>
              <a:buNone/>
            </a:pPr>
            <a:r>
              <a:rPr lang="en-US" dirty="0"/>
              <a:t>You joined the PC/PB about 9 months ago. You serve on the Membership Committee and are doing outreach to recruit new consumer members. At a meeting with several consumers, one of them says: “You just told us that members have to attend a 2-hour PC/PB meeting every month, plus a committee meeting, and read a lot of materials. That’s a big time commitment. What could I accomplish as a member that makes it worth the time?”</a:t>
            </a:r>
          </a:p>
          <a:p>
            <a:pPr>
              <a:spcBef>
                <a:spcPts val="1800"/>
              </a:spcBef>
              <a:buClrTx/>
            </a:pPr>
            <a:r>
              <a:rPr lang="en-US" dirty="0"/>
              <a:t>How do you respond?</a:t>
            </a:r>
          </a:p>
          <a:p>
            <a:pPr marL="0" indent="0">
              <a:spcBef>
                <a:spcPts val="1800"/>
              </a:spcBef>
              <a:buClrTx/>
              <a:buNone/>
            </a:pPr>
            <a:endParaRPr lang="en-US" sz="2400" dirty="0"/>
          </a:p>
          <a:p>
            <a:pPr marL="514350" indent="-514350">
              <a:buClrTx/>
              <a:buFont typeface="+mj-lt"/>
              <a:buAutoNum type="arabicPeriod"/>
            </a:pPr>
            <a:endParaRPr lang="en-US" sz="2400" b="1" i="1" dirty="0"/>
          </a:p>
        </p:txBody>
      </p:sp>
    </p:spTree>
    <p:extLst>
      <p:ext uri="{BB962C8B-B14F-4D97-AF65-F5344CB8AC3E}">
        <p14:creationId xmlns:p14="http://schemas.microsoft.com/office/powerpoint/2010/main" val="11099879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a:t>Quick Scenario B: </a:t>
            </a:r>
            <a:br>
              <a:rPr lang="en-US" dirty="0"/>
            </a:br>
            <a:r>
              <a:rPr lang="en-US" dirty="0"/>
              <a:t>Collaboration Across Parts</a:t>
            </a:r>
          </a:p>
        </p:txBody>
      </p:sp>
      <p:sp>
        <p:nvSpPr>
          <p:cNvPr id="2" name="Content Placeholder 2"/>
          <p:cNvSpPr>
            <a:spLocks noGrp="1"/>
          </p:cNvSpPr>
          <p:nvPr>
            <p:ph idx="1"/>
          </p:nvPr>
        </p:nvSpPr>
        <p:spPr>
          <a:xfrm>
            <a:off x="457200" y="1736724"/>
            <a:ext cx="8229600" cy="4740275"/>
          </a:xfrm>
          <a:ln w="25400">
            <a:noFill/>
          </a:ln>
        </p:spPr>
        <p:txBody>
          <a:bodyPr/>
          <a:lstStyle/>
          <a:p>
            <a:pPr marL="0" indent="0">
              <a:buNone/>
            </a:pPr>
            <a:r>
              <a:rPr lang="en-US" dirty="0"/>
              <a:t>Your PC /PB’s care strategies/system of care committee is concerned about recent data showing low rates of retention, treatment adherence, and viral suppression among young African American and Latino men who have sex with men. You are planning a “roundtable” to learn more about the situation and what might be done to improve outcomes. Besides Part A subrecipients and consumers, you aren’t sure whom to invite. How could Part B, Part C, Part D, and Part F recipients or subrecipients contribute to this discussion – what might each of them bring?</a:t>
            </a:r>
          </a:p>
        </p:txBody>
      </p:sp>
    </p:spTree>
    <p:extLst>
      <p:ext uri="{BB962C8B-B14F-4D97-AF65-F5344CB8AC3E}">
        <p14:creationId xmlns:p14="http://schemas.microsoft.com/office/powerpoint/2010/main" val="28682661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Discussion C: The RWHAP and HIV Community Planning</a:t>
            </a:r>
          </a:p>
        </p:txBody>
      </p:sp>
      <p:sp>
        <p:nvSpPr>
          <p:cNvPr id="3" name="Content Placeholder 2"/>
          <p:cNvSpPr>
            <a:spLocks noGrp="1"/>
          </p:cNvSpPr>
          <p:nvPr>
            <p:ph idx="1"/>
          </p:nvPr>
        </p:nvSpPr>
        <p:spPr>
          <a:xfrm>
            <a:off x="477982" y="1752600"/>
            <a:ext cx="8229600" cy="4435475"/>
          </a:xfrm>
          <a:ln w="38100">
            <a:noFill/>
          </a:ln>
        </p:spPr>
        <p:txBody>
          <a:bodyPr>
            <a:normAutofit fontScale="92500" lnSpcReduction="20000"/>
          </a:bodyPr>
          <a:lstStyle/>
          <a:p>
            <a:pPr marL="0" indent="0">
              <a:spcBef>
                <a:spcPts val="1800"/>
              </a:spcBef>
              <a:buClrTx/>
              <a:buNone/>
            </a:pPr>
            <a:r>
              <a:rPr lang="en-US" dirty="0"/>
              <a:t>It is May and your PC/PB has 2 new members. They just received a quick orientation from the PC Support Manager and the Chair. Neither has prior HIV community planning experience. As a veteran member, you have agreed to mentor them. Your annual Priority Setting and Resource Allocation (PSRA) process begins next week with the Data Presentation. </a:t>
            </a:r>
          </a:p>
          <a:p>
            <a:pPr>
              <a:spcBef>
                <a:spcPts val="1800"/>
              </a:spcBef>
              <a:buClrTx/>
            </a:pPr>
            <a:r>
              <a:rPr lang="en-US" dirty="0"/>
              <a:t>What 3-4 things do these new members most need to understand about the RWHAP and Part A in order to participate knowledgeably in the PSRA process? </a:t>
            </a:r>
          </a:p>
          <a:p>
            <a:pPr>
              <a:spcBef>
                <a:spcPts val="1800"/>
              </a:spcBef>
              <a:buClrTx/>
            </a:pPr>
            <a:r>
              <a:rPr lang="en-US" dirty="0"/>
              <a:t>How can you best help prepare them?</a:t>
            </a:r>
          </a:p>
          <a:p>
            <a:pPr marL="457200" indent="-457200">
              <a:buClrTx/>
              <a:buFont typeface="+mj-lt"/>
              <a:buAutoNum type="arabicPeriod"/>
            </a:pPr>
            <a:endParaRPr lang="en-US" sz="2400" dirty="0"/>
          </a:p>
          <a:p>
            <a:pPr marL="457200" indent="-457200">
              <a:buClrTx/>
              <a:buFont typeface="+mj-lt"/>
              <a:buAutoNum type="arabicPeriod"/>
            </a:pPr>
            <a:endParaRPr lang="en-US" sz="2400" dirty="0"/>
          </a:p>
          <a:p>
            <a:pPr marL="514350" indent="-514350">
              <a:buClrTx/>
              <a:buFont typeface="+mj-lt"/>
              <a:buAutoNum type="arabicPeriod"/>
            </a:pPr>
            <a:endParaRPr lang="en-US" sz="2400" b="1" i="1" dirty="0"/>
          </a:p>
        </p:txBody>
      </p:sp>
    </p:spTree>
    <p:extLst>
      <p:ext uri="{BB962C8B-B14F-4D97-AF65-F5344CB8AC3E}">
        <p14:creationId xmlns:p14="http://schemas.microsoft.com/office/powerpoint/2010/main" val="366148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en-US" altLang="en-US"/>
              <a:t>RWHAP Legislation</a:t>
            </a:r>
          </a:p>
        </p:txBody>
      </p:sp>
      <p:sp>
        <p:nvSpPr>
          <p:cNvPr id="26627" name="Rectangle 3"/>
          <p:cNvSpPr>
            <a:spLocks noGrp="1"/>
          </p:cNvSpPr>
          <p:nvPr>
            <p:ph idx="1"/>
          </p:nvPr>
        </p:nvSpPr>
        <p:spPr/>
        <p:txBody>
          <a:bodyPr/>
          <a:lstStyle/>
          <a:p>
            <a:pPr eaLnBrk="1" hangingPunct="1">
              <a:spcAft>
                <a:spcPts val="1200"/>
              </a:spcAft>
            </a:pPr>
            <a:r>
              <a:rPr lang="en-US" altLang="en-US" sz="2500" dirty="0"/>
              <a:t>Largest Federal government program specifically designed to provide services for people living with HIV (PLWH) – $2.32 billion in funding in FY 2017</a:t>
            </a:r>
          </a:p>
          <a:p>
            <a:pPr eaLnBrk="1" hangingPunct="1">
              <a:spcAft>
                <a:spcPts val="1200"/>
              </a:spcAft>
            </a:pPr>
            <a:r>
              <a:rPr lang="en-US" altLang="en-US" sz="2500" dirty="0"/>
              <a:t>Third largest Federal program serving PLWH – after Medicaid and Medicare</a:t>
            </a:r>
          </a:p>
          <a:p>
            <a:pPr eaLnBrk="1" hangingPunct="1">
              <a:spcAft>
                <a:spcPts val="1200"/>
              </a:spcAft>
            </a:pPr>
            <a:r>
              <a:rPr lang="en-US" altLang="en-US" sz="2500" dirty="0"/>
              <a:t>First enacted as the Ryan White Comprehensive AIDS Resources Emergency (CARE) Act in 1990</a:t>
            </a:r>
          </a:p>
          <a:p>
            <a:pPr eaLnBrk="1" hangingPunct="1">
              <a:spcAft>
                <a:spcPts val="1200"/>
              </a:spcAft>
            </a:pPr>
            <a:r>
              <a:rPr lang="en-US" altLang="en-US" sz="2500" dirty="0"/>
              <a:t>Current legislation is the Ryan White HIV/AIDS Treatment Extension Act of 2009 (Title XXVI of the Public Health Service Act)</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itle 1"/>
          <p:cNvSpPr>
            <a:spLocks noGrp="1"/>
          </p:cNvSpPr>
          <p:nvPr>
            <p:ph type="title"/>
          </p:nvPr>
        </p:nvSpPr>
        <p:spPr/>
        <p:txBody>
          <a:bodyPr/>
          <a:lstStyle/>
          <a:p>
            <a:pPr eaLnBrk="1" hangingPunct="1"/>
            <a:r>
              <a:rPr lang="en-US" altLang="en-US"/>
              <a:t>Activity: Evolution of the RWHAP</a:t>
            </a:r>
          </a:p>
        </p:txBody>
      </p:sp>
      <p:sp>
        <p:nvSpPr>
          <p:cNvPr id="79874" name="Content Placeholder 2"/>
          <p:cNvSpPr>
            <a:spLocks noGrp="1"/>
          </p:cNvSpPr>
          <p:nvPr>
            <p:ph idx="1"/>
          </p:nvPr>
        </p:nvSpPr>
        <p:spPr/>
        <p:txBody>
          <a:bodyPr/>
          <a:lstStyle/>
          <a:p>
            <a:pPr eaLnBrk="1" hangingPunct="1">
              <a:spcAft>
                <a:spcPts val="1200"/>
              </a:spcAft>
            </a:pPr>
            <a:r>
              <a:rPr lang="en-US" altLang="en-US"/>
              <a:t>Work in a small group</a:t>
            </a:r>
          </a:p>
          <a:p>
            <a:pPr eaLnBrk="1" hangingPunct="1">
              <a:spcAft>
                <a:spcPts val="1200"/>
              </a:spcAft>
            </a:pPr>
            <a:r>
              <a:rPr lang="en-US" altLang="en-US"/>
              <a:t>Choose a facilitator, recorder, and reporter</a:t>
            </a:r>
          </a:p>
          <a:p>
            <a:pPr eaLnBrk="1" hangingPunct="1">
              <a:spcAft>
                <a:spcPts val="1200"/>
              </a:spcAft>
            </a:pPr>
            <a:r>
              <a:rPr lang="en-US" altLang="en-US"/>
              <a:t>Consider the question assigned to you</a:t>
            </a:r>
          </a:p>
          <a:p>
            <a:pPr eaLnBrk="1" hangingPunct="1">
              <a:spcAft>
                <a:spcPts val="1200"/>
              </a:spcAft>
            </a:pPr>
            <a:r>
              <a:rPr lang="en-US" altLang="en-US"/>
              <a:t>Be prepared to share your work with the full group</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Discussion Questions</a:t>
            </a:r>
          </a:p>
        </p:txBody>
      </p:sp>
      <p:sp>
        <p:nvSpPr>
          <p:cNvPr id="54275" name="Content Placeholder 2"/>
          <p:cNvSpPr>
            <a:spLocks noGrp="1"/>
          </p:cNvSpPr>
          <p:nvPr>
            <p:ph idx="1"/>
          </p:nvPr>
        </p:nvSpPr>
        <p:spPr/>
        <p:txBody>
          <a:bodyPr/>
          <a:lstStyle/>
          <a:p>
            <a:pPr marL="0" indent="0">
              <a:buNone/>
            </a:pPr>
            <a:r>
              <a:rPr lang="en-US" altLang="en-US" sz="2400" dirty="0"/>
              <a:t>Based on the discussion today and your own knowledge and experience:</a:t>
            </a:r>
          </a:p>
          <a:p>
            <a:r>
              <a:rPr lang="en-US" altLang="en-US" sz="2400" dirty="0"/>
              <a:t>What are some important ways in which the RWHAP legislation and program have evolved based on changes in the epidemic?</a:t>
            </a:r>
          </a:p>
          <a:p>
            <a:r>
              <a:rPr lang="en-US" altLang="en-US" sz="2400" dirty="0"/>
              <a:t>What are some important ways in which the RWHAP legislation and program have evolved based on changes in HIV prevention and treatment?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What’s my RWHAP Part?</a:t>
            </a:r>
          </a:p>
        </p:txBody>
      </p:sp>
      <p:pic>
        <p:nvPicPr>
          <p:cNvPr id="3" name="Picture 2" descr="The image shows the Activity 1.2 &quot;What's My RWHAP Part?&quot; quiz. This handout would be given to training participants to test their knowledge." title="Activity 1.2: What's My RWHAP Part? Quiz"/>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2318" y="2133600"/>
            <a:ext cx="5299364" cy="6858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9245332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a:t>Quiz Key</a:t>
            </a:r>
          </a:p>
        </p:txBody>
      </p:sp>
      <p:sp>
        <p:nvSpPr>
          <p:cNvPr id="54275" name="Content Placeholder 2"/>
          <p:cNvSpPr>
            <a:spLocks noGrp="1"/>
          </p:cNvSpPr>
          <p:nvPr>
            <p:ph idx="1"/>
          </p:nvPr>
        </p:nvSpPr>
        <p:spPr>
          <a:xfrm>
            <a:off x="457200" y="1736725"/>
            <a:ext cx="8229600" cy="1463675"/>
          </a:xfrm>
        </p:spPr>
        <p:txBody>
          <a:bodyPr/>
          <a:lstStyle/>
          <a:p>
            <a:pPr marL="0" indent="0" eaLnBrk="1" fontAlgn="auto" hangingPunct="1">
              <a:spcAft>
                <a:spcPts val="0"/>
              </a:spcAft>
              <a:buFont typeface="Wingdings" panose="05000000000000000000" pitchFamily="2" charset="2"/>
              <a:buNone/>
              <a:defRPr/>
            </a:pPr>
            <a:r>
              <a:rPr lang="en-US" altLang="en-US" dirty="0">
                <a:latin typeface="+mj-lt"/>
              </a:rPr>
              <a:t>Individually answer the 12 questions, using the following lettered responses (some may be used more than once, some not at all). Then share at your table.</a:t>
            </a:r>
          </a:p>
        </p:txBody>
      </p:sp>
      <p:sp>
        <p:nvSpPr>
          <p:cNvPr id="2" name="TextBox 1"/>
          <p:cNvSpPr txBox="1"/>
          <p:nvPr/>
        </p:nvSpPr>
        <p:spPr>
          <a:xfrm>
            <a:off x="1257300" y="3505200"/>
            <a:ext cx="6629400" cy="2127381"/>
          </a:xfrm>
          <a:prstGeom prst="rect">
            <a:avLst/>
          </a:prstGeom>
          <a:noFill/>
        </p:spPr>
        <p:txBody>
          <a:bodyPr numCol="2">
            <a:spAutoFit/>
          </a:bodyPr>
          <a:lstStyle/>
          <a:p>
            <a:pPr marL="514350" indent="-514350" eaLnBrk="1" fontAlgn="auto" hangingPunct="1">
              <a:lnSpc>
                <a:spcPct val="80000"/>
              </a:lnSpc>
              <a:spcAft>
                <a:spcPts val="1200"/>
              </a:spcAft>
              <a:buFont typeface="+mj-lt"/>
              <a:buAutoNum type="alphaUcPeriod"/>
              <a:defRPr/>
            </a:pPr>
            <a:r>
              <a:rPr lang="en-US" altLang="en-US" sz="3200" dirty="0">
                <a:cs typeface="Arial" charset="0"/>
              </a:rPr>
              <a:t>Part A</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 B</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 C</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 D</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All Parts</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 F</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Parts A and B</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Parts C and D</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None of the Parts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5"/>
          <p:cNvSpPr>
            <a:spLocks noGrp="1"/>
          </p:cNvSpPr>
          <p:nvPr>
            <p:ph type="title"/>
          </p:nvPr>
        </p:nvSpPr>
        <p:spPr/>
        <p:txBody>
          <a:bodyPr/>
          <a:lstStyle/>
          <a:p>
            <a:pPr algn="ctr" eaLnBrk="1" hangingPunct="1"/>
            <a:r>
              <a:rPr lang="en-US" altLang="en-US" sz="3200" dirty="0">
                <a:solidFill>
                  <a:schemeClr val="tx1"/>
                </a:solidFill>
              </a:rPr>
              <a:t>Federal Funding for HIV/AIDS Care in the U.S. by Program, FY 2017 [$ in Billions]</a:t>
            </a:r>
          </a:p>
        </p:txBody>
      </p:sp>
      <p:sp>
        <p:nvSpPr>
          <p:cNvPr id="14" name="Text Placeholder 13"/>
          <p:cNvSpPr>
            <a:spLocks noGrp="1"/>
          </p:cNvSpPr>
          <p:nvPr>
            <p:ph type="body" sz="quarter" idx="3"/>
          </p:nvPr>
        </p:nvSpPr>
        <p:spPr>
          <a:xfrm>
            <a:off x="2551113" y="1502660"/>
            <a:ext cx="4041775" cy="639762"/>
          </a:xfrm>
        </p:spPr>
        <p:txBody>
          <a:bodyPr anchor="t"/>
          <a:lstStyle/>
          <a:p>
            <a:pPr lvl="0" algn="ctr" eaLnBrk="0" hangingPunct="0">
              <a:spcBef>
                <a:spcPct val="0"/>
              </a:spcBef>
              <a:buClrTx/>
            </a:pPr>
            <a:r>
              <a:rPr lang="en-US" altLang="en-US" dirty="0">
                <a:solidFill>
                  <a:srgbClr val="BF2625"/>
                </a:solidFill>
                <a:latin typeface="Calibri" panose="020F0502020204030204" pitchFamily="34" charset="0"/>
                <a:cs typeface="Arial" panose="020B0604020202020204" pitchFamily="34" charset="0"/>
              </a:rPr>
              <a:t>Total = $19.65 billion</a:t>
            </a:r>
          </a:p>
        </p:txBody>
      </p:sp>
      <p:pic>
        <p:nvPicPr>
          <p:cNvPr id="12" name="Content Placeholder 11" descr="Pie chart showing what percentage of federal HIV/AIDS funding comes from which program. Medicare: 51% of funding, $9.97 billion. Medicaid (federal only): 29%, $5.76 billion. Ryan White HIV/AIDS Program: 12%, $2.32 billion. Other (including VA, SAMHSA, and Federal Employees Health Benefits Plan): 8%, $1.60 billion." title="Federal Funding for HIV/AIDS Care in the US"/>
          <p:cNvPicPr>
            <a:picLocks noGrp="1" noChangeAspect="1"/>
          </p:cNvPicPr>
          <p:nvPr>
            <p:ph sz="half" idx="2"/>
          </p:nvPr>
        </p:nvPicPr>
        <p:blipFill>
          <a:blip r:embed="rId2"/>
          <a:stretch>
            <a:fillRect/>
          </a:stretch>
        </p:blipFill>
        <p:spPr>
          <a:xfrm>
            <a:off x="2053374" y="2316897"/>
            <a:ext cx="5037252" cy="3398103"/>
          </a:xfrm>
          <a:prstGeom prst="rect">
            <a:avLst/>
          </a:prstGeom>
        </p:spPr>
      </p:pic>
      <p:sp>
        <p:nvSpPr>
          <p:cNvPr id="13" name="Text Placeholder 12"/>
          <p:cNvSpPr>
            <a:spLocks noGrp="1"/>
          </p:cNvSpPr>
          <p:nvPr>
            <p:ph type="body" idx="1"/>
          </p:nvPr>
        </p:nvSpPr>
        <p:spPr>
          <a:xfrm>
            <a:off x="342107" y="5761038"/>
            <a:ext cx="8459787" cy="639762"/>
          </a:xfrm>
        </p:spPr>
        <p:txBody>
          <a:bodyPr/>
          <a:lstStyle/>
          <a:p>
            <a:pPr lvl="0" algn="ctr" eaLnBrk="0" hangingPunct="0">
              <a:spcBef>
                <a:spcPct val="0"/>
              </a:spcBef>
              <a:buClrTx/>
            </a:pPr>
            <a:r>
              <a:rPr lang="en-US" altLang="en-US" sz="1600" dirty="0">
                <a:solidFill>
                  <a:srgbClr val="313534"/>
                </a:solidFill>
                <a:latin typeface="Calibri" panose="020F0502020204030204" pitchFamily="34" charset="0"/>
                <a:cs typeface="Arial" panose="020B0604020202020204" pitchFamily="34" charset="0"/>
              </a:rPr>
              <a:t>*Other</a:t>
            </a:r>
            <a:r>
              <a:rPr lang="en-US" altLang="en-US" sz="1600" b="0" dirty="0">
                <a:solidFill>
                  <a:srgbClr val="313534"/>
                </a:solidFill>
                <a:latin typeface="Calibri" panose="020F0502020204030204" pitchFamily="34" charset="0"/>
                <a:cs typeface="Arial" panose="020B0604020202020204" pitchFamily="34" charset="0"/>
              </a:rPr>
              <a:t> includes VA, SAMHSA, and FEHB (Federal Employees Health Benefits) Plan</a:t>
            </a:r>
          </a:p>
        </p:txBody>
      </p:sp>
      <p:sp>
        <p:nvSpPr>
          <p:cNvPr id="21" name="Text Placeholder 13"/>
          <p:cNvSpPr txBox="1">
            <a:spLocks/>
          </p:cNvSpPr>
          <p:nvPr/>
        </p:nvSpPr>
        <p:spPr bwMode="auto">
          <a:xfrm>
            <a:off x="838201" y="5820057"/>
            <a:ext cx="7848599" cy="92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Clr>
                <a:schemeClr val="accent1"/>
              </a:buClr>
              <a:buFont typeface="Arial" panose="020B0604020202020204" pitchFamily="34" charset="0"/>
              <a:buNone/>
              <a:defRPr sz="2400" b="1" kern="1200">
                <a:solidFill>
                  <a:schemeClr val="tx1"/>
                </a:solidFill>
                <a:latin typeface="+mn-lt"/>
                <a:ea typeface="+mn-ea"/>
                <a:cs typeface="+mn-cs"/>
              </a:defRPr>
            </a:lvl1pPr>
            <a:lvl2pPr marL="457200" indent="0" algn="l" rtl="0" eaLnBrk="1" fontAlgn="base" hangingPunct="1">
              <a:spcBef>
                <a:spcPct val="20000"/>
              </a:spcBef>
              <a:spcAft>
                <a:spcPct val="0"/>
              </a:spcAft>
              <a:buClr>
                <a:schemeClr val="accent1"/>
              </a:buClr>
              <a:buFont typeface="Arial" panose="020B0604020202020204" pitchFamily="34" charset="0"/>
              <a:buNone/>
              <a:defRPr sz="2000" b="1" kern="1200">
                <a:solidFill>
                  <a:schemeClr val="tx1"/>
                </a:solidFill>
                <a:latin typeface="+mn-lt"/>
                <a:ea typeface="+mn-ea"/>
                <a:cs typeface="+mn-cs"/>
              </a:defRPr>
            </a:lvl2pPr>
            <a:lvl3pPr marL="914400" indent="0" algn="l" rtl="0" eaLnBrk="1" fontAlgn="base" hangingPunct="1">
              <a:spcBef>
                <a:spcPct val="20000"/>
              </a:spcBef>
              <a:spcAft>
                <a:spcPct val="0"/>
              </a:spcAft>
              <a:buClr>
                <a:schemeClr val="accent1"/>
              </a:buClr>
              <a:buFont typeface="Arial" panose="020B0604020202020204" pitchFamily="34" charset="0"/>
              <a:buNone/>
              <a:defRPr sz="1800" b="1" kern="1200">
                <a:solidFill>
                  <a:schemeClr val="tx1"/>
                </a:solidFill>
                <a:latin typeface="+mn-lt"/>
                <a:ea typeface="+mn-ea"/>
                <a:cs typeface="+mn-cs"/>
              </a:defRPr>
            </a:lvl3pPr>
            <a:lvl4pPr marL="1371600" indent="0" algn="l" rtl="0" eaLnBrk="1" fontAlgn="base" hangingPunct="1">
              <a:spcBef>
                <a:spcPct val="20000"/>
              </a:spcBef>
              <a:spcAft>
                <a:spcPct val="0"/>
              </a:spcAft>
              <a:buClr>
                <a:schemeClr val="accent1"/>
              </a:buClr>
              <a:buFont typeface="Arial" panose="020B0604020202020204" pitchFamily="34" charset="0"/>
              <a:buNone/>
              <a:defRPr sz="1600" b="1" kern="1200">
                <a:solidFill>
                  <a:schemeClr val="tx1"/>
                </a:solidFill>
                <a:latin typeface="+mn-lt"/>
                <a:ea typeface="+mn-ea"/>
                <a:cs typeface="+mn-cs"/>
              </a:defRPr>
            </a:lvl4pPr>
            <a:lvl5pPr marL="1828800" indent="0" algn="l" rtl="0" eaLnBrk="1" fontAlgn="base" hangingPunct="1">
              <a:spcBef>
                <a:spcPct val="20000"/>
              </a:spcBef>
              <a:spcAft>
                <a:spcPct val="0"/>
              </a:spcAft>
              <a:buClr>
                <a:schemeClr val="accent1"/>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pPr lvl="0" eaLnBrk="0" hangingPunct="0">
              <a:spcBef>
                <a:spcPct val="0"/>
              </a:spcBef>
              <a:buClrTx/>
            </a:pPr>
            <a:r>
              <a:rPr lang="en-US" altLang="en-US" sz="1400" b="0" i="1" dirty="0">
                <a:solidFill>
                  <a:srgbClr val="313534"/>
                </a:solidFill>
                <a:latin typeface="Calibri" panose="020F0502020204030204" pitchFamily="34" charset="0"/>
                <a:cs typeface="Arial" panose="020B0604020202020204" pitchFamily="34" charset="0"/>
              </a:rPr>
              <a:t>Source:</a:t>
            </a:r>
            <a:r>
              <a:rPr lang="en-US" altLang="en-US" sz="1400" b="0" dirty="0">
                <a:solidFill>
                  <a:srgbClr val="313534"/>
                </a:solidFill>
                <a:latin typeface="Calibri" panose="020F0502020204030204" pitchFamily="34" charset="0"/>
                <a:cs typeface="Arial" panose="020B0604020202020204" pitchFamily="34" charset="0"/>
              </a:rPr>
              <a:t> Kaiser Family Foundation Fact Sheet, “U.S. Federal Funding for HIV/AIDS: Trends Over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2160" b="1" i="0" u="none" strike="noStrike" kern="1200" baseline="0">
                <a:solidFill>
                  <a:srgbClr val="313534"/>
                </a:solidFill>
                <a:latin typeface="+mn-lt"/>
                <a:ea typeface="+mn-ea"/>
                <a:cs typeface="+mn-cs"/>
              </a:defRPr>
            </a:pPr>
            <a:r>
              <a:rPr lang="en-US" dirty="0">
                <a:solidFill>
                  <a:srgbClr val="313534"/>
                </a:solidFill>
              </a:rPr>
              <a:t>RWHAP Appropriations, Total and by Part  </a:t>
            </a:r>
            <a:br>
              <a:rPr lang="en-US" dirty="0">
                <a:solidFill>
                  <a:srgbClr val="313534"/>
                </a:solidFill>
              </a:rPr>
            </a:br>
            <a:r>
              <a:rPr lang="en-US" dirty="0">
                <a:solidFill>
                  <a:srgbClr val="313534"/>
                </a:solidFill>
              </a:rPr>
              <a:t>FY 2010 - FY 2017 </a:t>
            </a:r>
            <a:endParaRPr lang="en-US" dirty="0"/>
          </a:p>
        </p:txBody>
      </p:sp>
      <p:graphicFrame>
        <p:nvGraphicFramePr>
          <p:cNvPr id="4" name="Chart 3" descr="Line graph showing that appropriations for all parts of the Ryan White HIV/AIDS Program have remained steady over the last seven years. " title="RWHAP Appropriations, Total and by Part (FY 2010-2017)">
            <a:extLst/>
          </p:cNvPr>
          <p:cNvGraphicFramePr>
            <a:graphicFrameLocks/>
          </p:cNvGraphicFramePr>
          <p:nvPr>
            <p:extLst>
              <p:ext uri="{D42A27DB-BD31-4B8C-83A1-F6EECF244321}">
                <p14:modId xmlns:p14="http://schemas.microsoft.com/office/powerpoint/2010/main" val="2071354587"/>
              </p:ext>
            </p:extLst>
          </p:nvPr>
        </p:nvGraphicFramePr>
        <p:xfrm>
          <a:off x="304800" y="228600"/>
          <a:ext cx="8584441" cy="6400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a:t>Purpose of RWHAP Legislation</a:t>
            </a:r>
          </a:p>
        </p:txBody>
      </p:sp>
      <p:sp>
        <p:nvSpPr>
          <p:cNvPr id="30723" name="Content Placeholder 2"/>
          <p:cNvSpPr>
            <a:spLocks noGrp="1"/>
          </p:cNvSpPr>
          <p:nvPr>
            <p:ph idx="1"/>
          </p:nvPr>
        </p:nvSpPr>
        <p:spPr/>
        <p:txBody>
          <a:bodyPr/>
          <a:lstStyle/>
          <a:p>
            <a:pPr eaLnBrk="1" hangingPunct="1">
              <a:spcAft>
                <a:spcPts val="1200"/>
              </a:spcAft>
            </a:pPr>
            <a:r>
              <a:rPr lang="en-US" altLang="en-US" sz="2400"/>
              <a:t>Began as “emergency relief” for overburdened healthcare systems at a time when effective medications were not available</a:t>
            </a:r>
          </a:p>
          <a:p>
            <a:pPr eaLnBrk="1" hangingPunct="1"/>
            <a:r>
              <a:rPr lang="en-US" altLang="en-US" sz="2400" b="1"/>
              <a:t>Now:</a:t>
            </a:r>
          </a:p>
          <a:p>
            <a:pPr lvl="1" eaLnBrk="1" hangingPunct="1"/>
            <a:r>
              <a:rPr lang="en-US" altLang="en-US"/>
              <a:t>“Revise and extend the program for providing life-saving care for those with HIV/AIDS” </a:t>
            </a:r>
          </a:p>
          <a:p>
            <a:pPr lvl="1" eaLnBrk="1" hangingPunct="1"/>
            <a:r>
              <a:rPr lang="en-US" altLang="en-US"/>
              <a:t>“Address the unmet care and treatment needs of persons living with HIV/AIDS by funding primary health care and support services that enhance access to and retention in care”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93688"/>
            <a:ext cx="8229600" cy="1143000"/>
          </a:xfrm>
        </p:spPr>
        <p:txBody>
          <a:bodyPr/>
          <a:lstStyle/>
          <a:p>
            <a:pPr eaLnBrk="1" hangingPunct="1"/>
            <a:r>
              <a:rPr lang="en-US" altLang="en-US"/>
              <a:t>RWHAP and the HIV Timeline: 1987-1996</a:t>
            </a:r>
          </a:p>
        </p:txBody>
      </p:sp>
      <p:sp>
        <p:nvSpPr>
          <p:cNvPr id="32771" name="Content Placeholder 2"/>
          <p:cNvSpPr>
            <a:spLocks noGrp="1"/>
          </p:cNvSpPr>
          <p:nvPr>
            <p:ph idx="1"/>
          </p:nvPr>
        </p:nvSpPr>
        <p:spPr>
          <a:xfrm>
            <a:off x="457200" y="1700213"/>
            <a:ext cx="8229600" cy="4389437"/>
          </a:xfrm>
        </p:spPr>
        <p:txBody>
          <a:bodyPr/>
          <a:lstStyle/>
          <a:p>
            <a:pPr eaLnBrk="1" hangingPunct="1">
              <a:spcAft>
                <a:spcPts val="1200"/>
              </a:spcAft>
            </a:pPr>
            <a:r>
              <a:rPr lang="en-US" altLang="en-US" sz="2400" b="1"/>
              <a:t>1987</a:t>
            </a:r>
            <a:r>
              <a:rPr lang="en-US" altLang="en-US" sz="2400"/>
              <a:t>: AZT becomes the first approved drug for HIV/AIDS treatment </a:t>
            </a:r>
          </a:p>
          <a:p>
            <a:pPr eaLnBrk="1" hangingPunct="1">
              <a:spcAft>
                <a:spcPts val="1200"/>
              </a:spcAft>
            </a:pPr>
            <a:r>
              <a:rPr lang="en-US" altLang="en-US" sz="2400" b="1"/>
              <a:t>1990</a:t>
            </a:r>
            <a:r>
              <a:rPr lang="en-US" altLang="en-US" sz="2400"/>
              <a:t>: Ryan White Comprehensive AIDS Resources Emergency (CARE) Act becomes law</a:t>
            </a:r>
          </a:p>
          <a:p>
            <a:pPr eaLnBrk="1" hangingPunct="1">
              <a:spcAft>
                <a:spcPts val="1200"/>
              </a:spcAft>
            </a:pPr>
            <a:r>
              <a:rPr lang="en-US" altLang="en-US" sz="2400" b="1"/>
              <a:t>1994</a:t>
            </a:r>
            <a:r>
              <a:rPr lang="en-US" altLang="en-US" sz="2400"/>
              <a:t>: Clinical trials demonstrate that AZT can substantially reduce perinatal transmission</a:t>
            </a:r>
          </a:p>
          <a:p>
            <a:pPr eaLnBrk="1" hangingPunct="1">
              <a:spcAft>
                <a:spcPts val="1200"/>
              </a:spcAft>
            </a:pPr>
            <a:r>
              <a:rPr lang="en-US" altLang="en-US" sz="2400" b="1"/>
              <a:t>1995</a:t>
            </a:r>
            <a:r>
              <a:rPr lang="en-US" altLang="en-US" sz="2400"/>
              <a:t>: First highly active antiretroviral therapy (HAART) is approved </a:t>
            </a:r>
          </a:p>
          <a:p>
            <a:pPr eaLnBrk="1" hangingPunct="1">
              <a:spcAft>
                <a:spcPts val="1200"/>
              </a:spcAft>
            </a:pPr>
            <a:r>
              <a:rPr lang="en-US" altLang="en-US" sz="2400" b="1"/>
              <a:t>1996</a:t>
            </a:r>
            <a:r>
              <a:rPr lang="en-US" altLang="en-US" sz="2400"/>
              <a:t>: RWHAP is reauthorized, with separate funding for the AIDS Drug Assistance Program (ADAP)</a:t>
            </a:r>
          </a:p>
        </p:txBody>
      </p:sp>
    </p:spTree>
  </p:cSld>
  <p:clrMapOvr>
    <a:masterClrMapping/>
  </p:clrMapOvr>
</p:sld>
</file>

<file path=ppt/theme/theme1.xml><?xml version="1.0" encoding="utf-8"?>
<a:theme xmlns:a="http://schemas.openxmlformats.org/drawingml/2006/main" name="CHATT-TrainingGuide">
  <a:themeElements>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 id="{9994C9A5-EDA4-4A9D-9539-CA8D1B216CD8}" vid="{2304C67C-1C25-4CC7-975A-0E7ED678A6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CHATT-TrainingGuide</Template>
  <TotalTime>6273</TotalTime>
  <Words>3494</Words>
  <Application>Microsoft Macintosh PowerPoint</Application>
  <PresentationFormat>On-screen Show (4:3)</PresentationFormat>
  <Paragraphs>251</Paragraphs>
  <Slides>53</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Times New Roman</vt:lpstr>
      <vt:lpstr>Wingdings</vt:lpstr>
      <vt:lpstr>CHATT-TrainingGuide</vt:lpstr>
      <vt:lpstr>Understanding the Legislation Authorizing the Ryan White HIV/AIDS Program (RWHAP)</vt:lpstr>
      <vt:lpstr>Understanding the Legislation</vt:lpstr>
      <vt:lpstr>Training Objectives</vt:lpstr>
      <vt:lpstr>History and Evolution of  RWHAP Legislation</vt:lpstr>
      <vt:lpstr>RWHAP Legislation</vt:lpstr>
      <vt:lpstr>Federal Funding for HIV/AIDS Care in the U.S. by Program, FY 2017 [$ in Billions]</vt:lpstr>
      <vt:lpstr>RWHAP Appropriations, Total and by Part   FY 2010 - FY 2017 </vt:lpstr>
      <vt:lpstr>Purpose of RWHAP Legislation</vt:lpstr>
      <vt:lpstr>RWHAP and the HIV Timeline: 1987-1996</vt:lpstr>
      <vt:lpstr>RWHAP and the HIV Timeline: 1997-2000 </vt:lpstr>
      <vt:lpstr>RWHAP and the HIV Timeline: 2006-2010</vt:lpstr>
      <vt:lpstr>RWHAP and the HIV Timeline: Recent</vt:lpstr>
      <vt:lpstr>Importance of RWHAP: Scope</vt:lpstr>
      <vt:lpstr>Importance of RWHAP: Client Need</vt:lpstr>
      <vt:lpstr>Importance of RWHAP: Outcomes</vt:lpstr>
      <vt:lpstr>Factors Affecting HIV Services</vt:lpstr>
      <vt:lpstr>Tools for Ending the Epidemic</vt:lpstr>
      <vt:lpstr>National Goals to End the Epidemic</vt:lpstr>
      <vt:lpstr>HIV Care Continuum, United States, 2014</vt:lpstr>
      <vt:lpstr>Performance Measures Portfolio</vt:lpstr>
      <vt:lpstr>        Overview of RWHAP Parts </vt:lpstr>
      <vt:lpstr>The Ryan White HIV/AIDS Program</vt:lpstr>
      <vt:lpstr>The Ryan White HIV/AIDS Program (cont.)</vt:lpstr>
      <vt:lpstr>RWHAP Part A</vt:lpstr>
      <vt:lpstr>RWHAP Part B</vt:lpstr>
      <vt:lpstr>RWHAP Part C</vt:lpstr>
      <vt:lpstr>RWHAP Part D</vt:lpstr>
      <vt:lpstr>RWHAP Part F: Dental Services</vt:lpstr>
      <vt:lpstr>RWHAP Part F:  Minority AIDS Initiative (MAI) </vt:lpstr>
      <vt:lpstr>RWHAP Part F: Special Project of National Significance (SPNS)</vt:lpstr>
      <vt:lpstr>RWHAP Part F: AIDS Education and Training Centers (AETCs)</vt:lpstr>
      <vt:lpstr>Importance of Collaboration  Across RWHAP Parts</vt:lpstr>
      <vt:lpstr>Coordination of Care Across Parts</vt:lpstr>
      <vt:lpstr>        Understanding Part A  </vt:lpstr>
      <vt:lpstr>Ryan White HIV/AIDS Programs: Part A</vt:lpstr>
      <vt:lpstr>RWHAP Part A </vt:lpstr>
      <vt:lpstr>RWHAP Part A (cont. 1) </vt:lpstr>
      <vt:lpstr>RWHAP Part A (cont. 2) </vt:lpstr>
      <vt:lpstr>Services Fundable under RWHAP Part A</vt:lpstr>
      <vt:lpstr>Collaboration between Recipient and Planning Council/Planning Body</vt:lpstr>
      <vt:lpstr>Flow of RWHAP Part A  Decision Making &amp; Funds</vt:lpstr>
      <vt:lpstr>Similarities between RWHAP  Part A and Part B</vt:lpstr>
      <vt:lpstr>Similarities between RWHAP  Part A and Part B (cont.)</vt:lpstr>
      <vt:lpstr>Sum Up</vt:lpstr>
      <vt:lpstr>Optional Slides for Activities</vt:lpstr>
      <vt:lpstr>Quick Activities to Apply Knowledge </vt:lpstr>
      <vt:lpstr>Quick Scenario A: Importance of Serving on a RWHAP Part A PC/PB</vt:lpstr>
      <vt:lpstr>Quick Scenario B:  Collaboration Across Parts</vt:lpstr>
      <vt:lpstr>Quick Discussion C: The RWHAP and HIV Community Planning</vt:lpstr>
      <vt:lpstr>Activity: Evolution of the RWHAP</vt:lpstr>
      <vt:lpstr>Discussion Questions</vt:lpstr>
      <vt:lpstr>Activity: What’s my RWHAP Part?</vt:lpstr>
      <vt:lpstr>Quiz Key</vt:lpstr>
    </vt:vector>
  </TitlesOfParts>
  <Company>John Snow Inc.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Amanda MacEvitt</cp:lastModifiedBy>
  <cp:revision>185</cp:revision>
  <cp:lastPrinted>2018-03-14T18:21:37Z</cp:lastPrinted>
  <dcterms:created xsi:type="dcterms:W3CDTF">2018-02-12T17:54:35Z</dcterms:created>
  <dcterms:modified xsi:type="dcterms:W3CDTF">2020-10-27T14:51:25Z</dcterms:modified>
</cp:coreProperties>
</file>