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3"/>
  </p:notesMasterIdLst>
  <p:handoutMasterIdLst>
    <p:handoutMasterId r:id="rId54"/>
  </p:handoutMasterIdLst>
  <p:sldIdLst>
    <p:sldId id="373" r:id="rId2"/>
    <p:sldId id="32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71" r:id="rId36"/>
    <p:sldId id="354" r:id="rId37"/>
    <p:sldId id="355" r:id="rId38"/>
    <p:sldId id="356" r:id="rId39"/>
    <p:sldId id="357" r:id="rId40"/>
    <p:sldId id="358" r:id="rId41"/>
    <p:sldId id="359" r:id="rId42"/>
    <p:sldId id="360" r:id="rId43"/>
    <p:sldId id="361" r:id="rId44"/>
    <p:sldId id="362" r:id="rId45"/>
    <p:sldId id="363" r:id="rId46"/>
    <p:sldId id="374" r:id="rId47"/>
    <p:sldId id="365" r:id="rId48"/>
    <p:sldId id="366" r:id="rId49"/>
    <p:sldId id="367" r:id="rId50"/>
    <p:sldId id="369" r:id="rId51"/>
    <p:sldId id="370"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4D4D4D"/>
    <a:srgbClr val="333333"/>
    <a:srgbClr val="2675B4"/>
    <a:srgbClr val="CC0000"/>
    <a:srgbClr val="D9D9D9"/>
    <a:srgbClr val="F2F2F2"/>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1" autoAdjust="0"/>
    <p:restoredTop sz="70769" autoAdjust="0"/>
  </p:normalViewPr>
  <p:slideViewPr>
    <p:cSldViewPr>
      <p:cViewPr varScale="1">
        <p:scale>
          <a:sx n="74" d="100"/>
          <a:sy n="74" d="100"/>
        </p:scale>
        <p:origin x="19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1584"/>
    </p:cViewPr>
  </p:sorterViewPr>
  <p:notesViewPr>
    <p:cSldViewPr>
      <p:cViewPr varScale="1">
        <p:scale>
          <a:sx n="65" d="100"/>
          <a:sy n="65" d="100"/>
        </p:scale>
        <p:origin x="3154"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7E892978-63DB-4C97-95B3-61FE8AC2C9F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en-US"/>
          </a:p>
        </p:txBody>
      </p:sp>
      <p:sp>
        <p:nvSpPr>
          <p:cNvPr id="8195" name="Rectangle 3">
            <a:extLst>
              <a:ext uri="{FF2B5EF4-FFF2-40B4-BE49-F238E27FC236}">
                <a16:creationId xmlns:a16="http://schemas.microsoft.com/office/drawing/2014/main" xmlns="" id="{AB9E71A2-DBBD-4EC4-9CA9-22BC6C2B1ECF}"/>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8196" name="Rectangle 4">
            <a:extLst>
              <a:ext uri="{FF2B5EF4-FFF2-40B4-BE49-F238E27FC236}">
                <a16:creationId xmlns:a16="http://schemas.microsoft.com/office/drawing/2014/main" xmlns="" id="{ED4CF728-6CD3-4889-B2CB-9A84CF60C2E6}"/>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en-US"/>
          </a:p>
        </p:txBody>
      </p:sp>
      <p:sp>
        <p:nvSpPr>
          <p:cNvPr id="8197" name="Rectangle 5">
            <a:extLst>
              <a:ext uri="{FF2B5EF4-FFF2-40B4-BE49-F238E27FC236}">
                <a16:creationId xmlns:a16="http://schemas.microsoft.com/office/drawing/2014/main" xmlns="" id="{F66F71C5-4187-4CFD-8836-B58C813B2676}"/>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pPr>
              <a:defRPr/>
            </a:pPr>
            <a:fld id="{FE0F0E53-5806-409B-A3FB-43F7BA15EA5B}" type="slidenum">
              <a:rPr lang="en-US" altLang="en-US"/>
              <a:pPr>
                <a:defRPr/>
              </a:pPr>
              <a:t>‹#›</a:t>
            </a:fld>
            <a:endParaRPr lang="en-US" altLang="en-US"/>
          </a:p>
        </p:txBody>
      </p:sp>
    </p:spTree>
    <p:extLst>
      <p:ext uri="{BB962C8B-B14F-4D97-AF65-F5344CB8AC3E}">
        <p14:creationId xmlns:p14="http://schemas.microsoft.com/office/powerpoint/2010/main" val="317990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DD0A64E8-EA7E-49A4-8386-543201A273B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en-US"/>
          </a:p>
        </p:txBody>
      </p:sp>
      <p:sp>
        <p:nvSpPr>
          <p:cNvPr id="6147" name="Rectangle 3">
            <a:extLst>
              <a:ext uri="{FF2B5EF4-FFF2-40B4-BE49-F238E27FC236}">
                <a16:creationId xmlns:a16="http://schemas.microsoft.com/office/drawing/2014/main" xmlns="" id="{141E507F-7735-49AB-8938-A7159E93F5E8}"/>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6148" name="Rectangle 4">
            <a:extLst>
              <a:ext uri="{FF2B5EF4-FFF2-40B4-BE49-F238E27FC236}">
                <a16:creationId xmlns:a16="http://schemas.microsoft.com/office/drawing/2014/main" xmlns="" id="{AA3D9F32-FF12-4B5C-A189-529917DA95E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xmlns="" id="{69409829-AB52-415E-A899-9FA74ADE53BE}"/>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a:extLst>
              <a:ext uri="{FF2B5EF4-FFF2-40B4-BE49-F238E27FC236}">
                <a16:creationId xmlns:a16="http://schemas.microsoft.com/office/drawing/2014/main" xmlns="" id="{E1DAB796-6CF2-4A7E-A853-E3C613259CF4}"/>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en-US"/>
          </a:p>
        </p:txBody>
      </p:sp>
      <p:sp>
        <p:nvSpPr>
          <p:cNvPr id="6151" name="Rectangle 7">
            <a:extLst>
              <a:ext uri="{FF2B5EF4-FFF2-40B4-BE49-F238E27FC236}">
                <a16:creationId xmlns:a16="http://schemas.microsoft.com/office/drawing/2014/main" xmlns="" id="{B386403D-0E8B-4166-A077-07F3EEBDB7B1}"/>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pPr>
              <a:defRPr/>
            </a:pPr>
            <a:fld id="{892CCC6F-9DDF-4315-BAE4-91BF1DDAF99B}" type="slidenum">
              <a:rPr lang="en-US" altLang="en-US"/>
              <a:pPr>
                <a:defRPr/>
              </a:pPr>
              <a:t>‹#›</a:t>
            </a:fld>
            <a:endParaRPr lang="en-US" altLang="en-US"/>
          </a:p>
        </p:txBody>
      </p:sp>
    </p:spTree>
    <p:extLst>
      <p:ext uri="{BB962C8B-B14F-4D97-AF65-F5344CB8AC3E}">
        <p14:creationId xmlns:p14="http://schemas.microsoft.com/office/powerpoint/2010/main" val="4198184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Osaka" charset="0"/>
        <a:cs typeface="+mn-cs"/>
      </a:defRPr>
    </a:lvl1pPr>
    <a:lvl2pPr marL="457200" algn="l" rtl="0" eaLnBrk="0" fontAlgn="base" hangingPunct="0">
      <a:spcBef>
        <a:spcPct val="30000"/>
      </a:spcBef>
      <a:spcAft>
        <a:spcPct val="0"/>
      </a:spcAft>
      <a:defRPr sz="1200" kern="1200">
        <a:solidFill>
          <a:schemeClr val="tx1"/>
        </a:solidFill>
        <a:latin typeface="Arial" charset="0"/>
        <a:ea typeface="Osaka" charset="0"/>
        <a:cs typeface="+mn-cs"/>
      </a:defRPr>
    </a:lvl2pPr>
    <a:lvl3pPr marL="914400" algn="l" rtl="0" eaLnBrk="0" fontAlgn="base" hangingPunct="0">
      <a:spcBef>
        <a:spcPct val="30000"/>
      </a:spcBef>
      <a:spcAft>
        <a:spcPct val="0"/>
      </a:spcAft>
      <a:defRPr sz="1200" kern="1200">
        <a:solidFill>
          <a:schemeClr val="tx1"/>
        </a:solidFill>
        <a:latin typeface="Arial" charset="0"/>
        <a:ea typeface="Osaka"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Osaka"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Osak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tLang="en-US" dirty="0" smtClean="0">
                <a:latin typeface="Arial" panose="020B0604020202020204" pitchFamily="34" charset="0"/>
              </a:rPr>
              <a:t>Review the </a:t>
            </a:r>
            <a:r>
              <a:rPr lang="en-US" altLang="en-US" dirty="0">
                <a:latin typeface="Arial" panose="020B0604020202020204" pitchFamily="34" charset="0"/>
              </a:rPr>
              <a:t>objectives. </a:t>
            </a:r>
          </a:p>
          <a:p>
            <a:endParaRPr lang="en-US" altLang="en-US" dirty="0">
              <a:latin typeface="Arial" panose="020B0604020202020204" pitchFamily="34" charset="0"/>
            </a:endParaRPr>
          </a:p>
        </p:txBody>
      </p:sp>
      <p:sp>
        <p:nvSpPr>
          <p:cNvPr id="4096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FC4433-2FE7-4C92-AE6C-4877FBDC458B}" type="slidenum">
              <a:rPr lang="en-US" altLang="en-US"/>
              <a:pPr/>
              <a:t>2</a:t>
            </a:fld>
            <a:endParaRPr lang="en-US" altLang="en-US" dirty="0"/>
          </a:p>
        </p:txBody>
      </p:sp>
    </p:spTree>
    <p:extLst>
      <p:ext uri="{BB962C8B-B14F-4D97-AF65-F5344CB8AC3E}">
        <p14:creationId xmlns:p14="http://schemas.microsoft.com/office/powerpoint/2010/main" val="794647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meeting with a client, take the time to listen to what the client is saying to you, and restate what you hear to ensure understanding and guide potential ways to help the client. Clients get frustrated with things they do not understand, so be the one to get it right. </a:t>
            </a:r>
          </a:p>
        </p:txBody>
      </p:sp>
      <p:sp>
        <p:nvSpPr>
          <p:cNvPr id="4" name="Slide Number Placeholder 3"/>
          <p:cNvSpPr>
            <a:spLocks noGrp="1"/>
          </p:cNvSpPr>
          <p:nvPr>
            <p:ph type="sldNum" sz="quarter" idx="10"/>
          </p:nvPr>
        </p:nvSpPr>
        <p:spPr/>
        <p:txBody>
          <a:bodyPr/>
          <a:lstStyle/>
          <a:p>
            <a:fld id="{118B9744-DB0B-4840-B9D1-7F05BA2CD9AC}" type="slidenum">
              <a:rPr lang="en-US" smtClean="0"/>
              <a:t>11</a:t>
            </a:fld>
            <a:endParaRPr lang="en-US" dirty="0"/>
          </a:p>
        </p:txBody>
      </p:sp>
    </p:spTree>
    <p:extLst>
      <p:ext uri="{BB962C8B-B14F-4D97-AF65-F5344CB8AC3E}">
        <p14:creationId xmlns:p14="http://schemas.microsoft.com/office/powerpoint/2010/main" val="66648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careful as sometimes we can get caught up in an aggressive situation. </a:t>
            </a:r>
            <a:endParaRPr lang="en-US" dirty="0" smtClean="0"/>
          </a:p>
          <a:p>
            <a:endParaRPr lang="en-US" dirty="0" smtClean="0"/>
          </a:p>
          <a:p>
            <a:r>
              <a:rPr lang="en-US" dirty="0" smtClean="0"/>
              <a:t>Review </a:t>
            </a:r>
            <a:r>
              <a:rPr lang="en-US" dirty="0"/>
              <a:t>the slide.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12</a:t>
            </a:fld>
            <a:endParaRPr lang="en-US" dirty="0"/>
          </a:p>
        </p:txBody>
      </p:sp>
    </p:spTree>
    <p:extLst>
      <p:ext uri="{BB962C8B-B14F-4D97-AF65-F5344CB8AC3E}">
        <p14:creationId xmlns:p14="http://schemas.microsoft.com/office/powerpoint/2010/main" val="3182833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times clients want acknowledgement of the challenges they experience that cause their frustration</a:t>
            </a:r>
            <a:r>
              <a:rPr lang="en-US" dirty="0" smtClean="0"/>
              <a:t>.</a:t>
            </a:r>
          </a:p>
          <a:p>
            <a:endParaRPr lang="en-US" dirty="0"/>
          </a:p>
          <a:p>
            <a:r>
              <a:rPr lang="en-US" dirty="0"/>
              <a:t>Be sure to ask questions to ensure understanding of the challenge they are experiencing such as:</a:t>
            </a:r>
          </a:p>
          <a:p>
            <a:r>
              <a:rPr lang="en-US" altLang="en-US" b="0" dirty="0"/>
              <a:t>“You are concerned that….”</a:t>
            </a:r>
          </a:p>
          <a:p>
            <a:r>
              <a:rPr lang="en-US" altLang="en-US" b="0" dirty="0"/>
              <a:t>“This is upsetting you because…..”</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13</a:t>
            </a:fld>
            <a:endParaRPr lang="en-US" dirty="0"/>
          </a:p>
        </p:txBody>
      </p:sp>
    </p:spTree>
    <p:extLst>
      <p:ext uri="{BB962C8B-B14F-4D97-AF65-F5344CB8AC3E}">
        <p14:creationId xmlns:p14="http://schemas.microsoft.com/office/powerpoint/2010/main" val="852572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Clients are resilient. Many times they have experienced </a:t>
            </a:r>
            <a:r>
              <a:rPr lang="en-US" dirty="0" smtClean="0"/>
              <a:t>other frustrating </a:t>
            </a:r>
            <a:r>
              <a:rPr lang="en-US" dirty="0"/>
              <a:t>situations that lead to their aggressive responses. </a:t>
            </a:r>
          </a:p>
          <a:p>
            <a:r>
              <a:rPr lang="en-US" dirty="0"/>
              <a:t>Explore options with them to see how they can manage the </a:t>
            </a:r>
            <a:r>
              <a:rPr lang="en-US" dirty="0" smtClean="0"/>
              <a:t>situation.  </a:t>
            </a:r>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14</a:t>
            </a:fld>
            <a:endParaRPr lang="en-US" dirty="0"/>
          </a:p>
        </p:txBody>
      </p:sp>
    </p:spTree>
    <p:extLst>
      <p:ext uri="{BB962C8B-B14F-4D97-AF65-F5344CB8AC3E}">
        <p14:creationId xmlns:p14="http://schemas.microsoft.com/office/powerpoint/2010/main" val="3661398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t>
            </a:r>
            <a:r>
              <a:rPr lang="en-US" dirty="0" smtClean="0"/>
              <a:t>the slide</a:t>
            </a:r>
            <a:r>
              <a:rPr lang="en-US" dirty="0"/>
              <a:t>. </a:t>
            </a:r>
          </a:p>
        </p:txBody>
      </p:sp>
      <p:sp>
        <p:nvSpPr>
          <p:cNvPr id="4" name="Slide Number Placeholder 3"/>
          <p:cNvSpPr>
            <a:spLocks noGrp="1"/>
          </p:cNvSpPr>
          <p:nvPr>
            <p:ph type="sldNum" sz="quarter" idx="10"/>
          </p:nvPr>
        </p:nvSpPr>
        <p:spPr/>
        <p:txBody>
          <a:bodyPr/>
          <a:lstStyle/>
          <a:p>
            <a:pPr>
              <a:defRPr/>
            </a:pPr>
            <a:fld id="{892CCC6F-9DDF-4315-BAE4-91BF1DDAF99B}" type="slidenum">
              <a:rPr lang="en-US" altLang="en-US" smtClean="0"/>
              <a:pPr>
                <a:defRPr/>
              </a:pPr>
              <a:t>15</a:t>
            </a:fld>
            <a:endParaRPr lang="en-US" altLang="en-US"/>
          </a:p>
        </p:txBody>
      </p:sp>
    </p:spTree>
    <p:extLst>
      <p:ext uri="{BB962C8B-B14F-4D97-AF65-F5344CB8AC3E}">
        <p14:creationId xmlns:p14="http://schemas.microsoft.com/office/powerpoint/2010/main" val="3202278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look at strategies to manage a verbally aggressive situation.</a:t>
            </a:r>
          </a:p>
        </p:txBody>
      </p:sp>
      <p:sp>
        <p:nvSpPr>
          <p:cNvPr id="4" name="Slide Number Placeholder 3"/>
          <p:cNvSpPr>
            <a:spLocks noGrp="1"/>
          </p:cNvSpPr>
          <p:nvPr>
            <p:ph type="sldNum" sz="quarter" idx="10"/>
          </p:nvPr>
        </p:nvSpPr>
        <p:spPr/>
        <p:txBody>
          <a:bodyPr/>
          <a:lstStyle/>
          <a:p>
            <a:fld id="{118B9744-DB0B-4840-B9D1-7F05BA2CD9AC}" type="slidenum">
              <a:rPr lang="en-US" smtClean="0"/>
              <a:t>16</a:t>
            </a:fld>
            <a:endParaRPr lang="en-US" dirty="0"/>
          </a:p>
        </p:txBody>
      </p:sp>
    </p:spTree>
    <p:extLst>
      <p:ext uri="{BB962C8B-B14F-4D97-AF65-F5344CB8AC3E}">
        <p14:creationId xmlns:p14="http://schemas.microsoft.com/office/powerpoint/2010/main" val="535753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A936A1-9564-4ED3-B368-9CDEEDA3F32E}" type="slidenum">
              <a:rPr lang="en-US" altLang="en-US"/>
              <a:pPr/>
              <a:t>17</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lnSpc>
                <a:spcPct val="80000"/>
              </a:lnSpc>
            </a:pPr>
            <a:r>
              <a:rPr lang="en-US" altLang="en-US" sz="900" dirty="0">
                <a:latin typeface="Arial" panose="020B0604020202020204" pitchFamily="34" charset="0"/>
              </a:rPr>
              <a:t>At times when a client becomes verbally aggressive and you want to de-escalate the situation, there are several verbal responses that can be used, such as clarification. </a:t>
            </a:r>
            <a:endParaRPr lang="en-US" altLang="en-US" sz="900" dirty="0" smtClean="0">
              <a:latin typeface="Arial" panose="020B0604020202020204" pitchFamily="34" charset="0"/>
            </a:endParaRPr>
          </a:p>
          <a:p>
            <a:pPr eaLnBrk="1" hangingPunct="1">
              <a:lnSpc>
                <a:spcPct val="80000"/>
              </a:lnSpc>
            </a:pPr>
            <a:endParaRPr lang="en-US" altLang="en-US" sz="900" dirty="0" smtClean="0">
              <a:latin typeface="Arial" panose="020B0604020202020204" pitchFamily="34" charset="0"/>
            </a:endParaRPr>
          </a:p>
          <a:p>
            <a:pPr eaLnBrk="1" hangingPunct="1">
              <a:lnSpc>
                <a:spcPct val="80000"/>
              </a:lnSpc>
            </a:pPr>
            <a:r>
              <a:rPr lang="en-US" altLang="en-US" sz="900" dirty="0" smtClean="0">
                <a:latin typeface="Arial" panose="020B0604020202020204" pitchFamily="34" charset="0"/>
              </a:rPr>
              <a:t>Review </a:t>
            </a:r>
            <a:r>
              <a:rPr lang="en-US" altLang="en-US" sz="900" dirty="0">
                <a:latin typeface="Arial" panose="020B0604020202020204" pitchFamily="34" charset="0"/>
              </a:rPr>
              <a:t>the slide. </a:t>
            </a:r>
          </a:p>
          <a:p>
            <a:pPr eaLnBrk="1" hangingPunct="1">
              <a:lnSpc>
                <a:spcPct val="80000"/>
              </a:lnSpc>
            </a:pPr>
            <a:endParaRPr lang="en-US" altLang="en-US" sz="900" dirty="0">
              <a:latin typeface="Arial" panose="020B0604020202020204" pitchFamily="34" charset="0"/>
            </a:endParaRPr>
          </a:p>
          <a:p>
            <a:pPr eaLnBrk="1" hangingPunct="1">
              <a:lnSpc>
                <a:spcPct val="80000"/>
              </a:lnSpc>
            </a:pPr>
            <a:endParaRPr lang="en-US" altLang="en-US" sz="900" dirty="0">
              <a:latin typeface="Arial" panose="020B0604020202020204" pitchFamily="34" charset="0"/>
            </a:endParaRPr>
          </a:p>
          <a:p>
            <a:pPr eaLnBrk="1" hangingPunct="1">
              <a:lnSpc>
                <a:spcPct val="80000"/>
              </a:lnSpc>
            </a:pPr>
            <a:endParaRPr lang="en-US" altLang="en-US" sz="900" dirty="0">
              <a:latin typeface="Arial" panose="020B0604020202020204" pitchFamily="34" charset="0"/>
            </a:endParaRPr>
          </a:p>
        </p:txBody>
      </p:sp>
    </p:spTree>
    <p:extLst>
      <p:ext uri="{BB962C8B-B14F-4D97-AF65-F5344CB8AC3E}">
        <p14:creationId xmlns:p14="http://schemas.microsoft.com/office/powerpoint/2010/main" val="521847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latin typeface="Arial" panose="020B0604020202020204" pitchFamily="34" charset="0"/>
              </a:rPr>
              <a:t>Review </a:t>
            </a:r>
            <a:r>
              <a:rPr lang="en-US" altLang="en-US" sz="1200" dirty="0" smtClean="0">
                <a:latin typeface="Arial" panose="020B0604020202020204" pitchFamily="34" charset="0"/>
              </a:rPr>
              <a:t>the slide</a:t>
            </a:r>
            <a:r>
              <a:rPr lang="en-US" altLang="en-US" sz="1200" dirty="0">
                <a:latin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18</a:t>
            </a:fld>
            <a:endParaRPr lang="en-US" dirty="0"/>
          </a:p>
        </p:txBody>
      </p:sp>
    </p:spTree>
    <p:extLst>
      <p:ext uri="{BB962C8B-B14F-4D97-AF65-F5344CB8AC3E}">
        <p14:creationId xmlns:p14="http://schemas.microsoft.com/office/powerpoint/2010/main" val="869500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smtClean="0">
                <a:latin typeface="Arial" panose="020B0604020202020204" pitchFamily="34" charset="0"/>
              </a:rPr>
              <a:t>Review the </a:t>
            </a:r>
            <a:r>
              <a:rPr lang="en-US" altLang="en-US" sz="1200" dirty="0">
                <a:latin typeface="Arial" panose="020B0604020202020204" pitchFamily="34" charset="0"/>
              </a:rPr>
              <a:t>slide.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19</a:t>
            </a:fld>
            <a:endParaRPr lang="en-US" dirty="0"/>
          </a:p>
        </p:txBody>
      </p:sp>
    </p:spTree>
    <p:extLst>
      <p:ext uri="{BB962C8B-B14F-4D97-AF65-F5344CB8AC3E}">
        <p14:creationId xmlns:p14="http://schemas.microsoft.com/office/powerpoint/2010/main" val="4147382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smtClean="0">
                <a:latin typeface="Arial" panose="020B0604020202020204" pitchFamily="34" charset="0"/>
              </a:rPr>
              <a:t>Review the slide</a:t>
            </a:r>
            <a:r>
              <a:rPr lang="en-US" altLang="en-US" sz="1200" dirty="0">
                <a:latin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20</a:t>
            </a:fld>
            <a:endParaRPr lang="en-US" dirty="0"/>
          </a:p>
        </p:txBody>
      </p:sp>
    </p:spTree>
    <p:extLst>
      <p:ext uri="{BB962C8B-B14F-4D97-AF65-F5344CB8AC3E}">
        <p14:creationId xmlns:p14="http://schemas.microsoft.com/office/powerpoint/2010/main" val="343193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192D8C-1F8F-4CC3-95EF-E876AA655352}" type="slidenum">
              <a:rPr lang="en-US" altLang="en-US"/>
              <a:pPr/>
              <a:t>3</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From this picture we can see that this man is displaying an aggressive facial expression.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Let’s define: </a:t>
            </a:r>
            <a:r>
              <a:rPr lang="en-US" altLang="en-US" b="0" i="0" dirty="0">
                <a:latin typeface="Arial" panose="020B0604020202020204" pitchFamily="34" charset="0"/>
              </a:rPr>
              <a:t>What is aggression?  </a:t>
            </a:r>
          </a:p>
          <a:p>
            <a:pPr eaLnBrk="1" hangingPunct="1"/>
            <a:endParaRPr lang="en-US" altLang="en-US" b="0" i="0" dirty="0">
              <a:latin typeface="Arial" panose="020B0604020202020204" pitchFamily="34" charset="0"/>
            </a:endParaRPr>
          </a:p>
          <a:p>
            <a:pPr eaLnBrk="1" hangingPunct="1"/>
            <a:r>
              <a:rPr lang="en-US" altLang="en-US" b="0" i="0" dirty="0">
                <a:latin typeface="Arial" panose="020B0604020202020204" pitchFamily="34" charset="0"/>
              </a:rPr>
              <a:t>We know it when we see it, but what is it exactly</a:t>
            </a:r>
            <a:r>
              <a:rPr lang="en-US" altLang="en-US" b="0" i="0" dirty="0" smtClean="0">
                <a:latin typeface="Arial" panose="020B0604020202020204" pitchFamily="34" charset="0"/>
              </a:rPr>
              <a:t>?</a:t>
            </a:r>
            <a:endParaRPr lang="en-US" altLang="en-US" b="0" i="0" dirty="0">
              <a:latin typeface="Arial" panose="020B0604020202020204" pitchFamily="34" charset="0"/>
            </a:endParaRPr>
          </a:p>
        </p:txBody>
      </p:sp>
    </p:spTree>
    <p:extLst>
      <p:ext uri="{BB962C8B-B14F-4D97-AF65-F5344CB8AC3E}">
        <p14:creationId xmlns:p14="http://schemas.microsoft.com/office/powerpoint/2010/main" val="330623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a:t>
            </a:r>
            <a:r>
              <a:rPr lang="en-US" baseline="0" dirty="0" smtClean="0"/>
              <a:t> at a few a</a:t>
            </a:r>
            <a:r>
              <a:rPr lang="en-US" dirty="0" smtClean="0"/>
              <a:t>dditional </a:t>
            </a:r>
            <a:r>
              <a:rPr lang="en-US" dirty="0"/>
              <a:t>action </a:t>
            </a:r>
            <a:r>
              <a:rPr lang="en-US" dirty="0" smtClean="0"/>
              <a:t>responses. </a:t>
            </a:r>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21</a:t>
            </a:fld>
            <a:endParaRPr lang="en-US" dirty="0"/>
          </a:p>
        </p:txBody>
      </p:sp>
    </p:spTree>
    <p:extLst>
      <p:ext uri="{BB962C8B-B14F-4D97-AF65-F5344CB8AC3E}">
        <p14:creationId xmlns:p14="http://schemas.microsoft.com/office/powerpoint/2010/main" val="2192313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3F8E51-6463-4980-8D8E-7C764DE87529}" type="slidenum">
              <a:rPr lang="en-US" altLang="en-US"/>
              <a:pPr/>
              <a:t>22</a:t>
            </a:fld>
            <a:endParaRPr lang="en-US" alt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lnSpc>
                <a:spcPct val="80000"/>
              </a:lnSpc>
            </a:pPr>
            <a:r>
              <a:rPr lang="en-US" altLang="en-US" sz="900" dirty="0" smtClean="0">
                <a:latin typeface="Arial" panose="020B0604020202020204" pitchFamily="34" charset="0"/>
              </a:rPr>
              <a:t>Review the slide. </a:t>
            </a:r>
            <a:endParaRPr lang="en-US" altLang="en-US" sz="900" dirty="0">
              <a:latin typeface="Arial" panose="020B0604020202020204" pitchFamily="34" charset="0"/>
            </a:endParaRPr>
          </a:p>
          <a:p>
            <a:pPr eaLnBrk="1" hangingPunct="1">
              <a:lnSpc>
                <a:spcPct val="80000"/>
              </a:lnSpc>
            </a:pPr>
            <a:endParaRPr lang="en-US" altLang="en-US" sz="900" dirty="0">
              <a:latin typeface="Arial" panose="020B0604020202020204" pitchFamily="34" charset="0"/>
            </a:endParaRPr>
          </a:p>
          <a:p>
            <a:pPr eaLnBrk="1" hangingPunct="1">
              <a:lnSpc>
                <a:spcPct val="80000"/>
              </a:lnSpc>
            </a:pPr>
            <a:endParaRPr lang="en-US" altLang="en-US" sz="900" dirty="0">
              <a:latin typeface="Arial" panose="020B0604020202020204" pitchFamily="34" charset="0"/>
            </a:endParaRPr>
          </a:p>
        </p:txBody>
      </p:sp>
    </p:spTree>
    <p:extLst>
      <p:ext uri="{BB962C8B-B14F-4D97-AF65-F5344CB8AC3E}">
        <p14:creationId xmlns:p14="http://schemas.microsoft.com/office/powerpoint/2010/main" val="28931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latin typeface="Arial" panose="020B0604020202020204" pitchFamily="34" charset="0"/>
              </a:rPr>
              <a:t>We may </a:t>
            </a:r>
            <a:r>
              <a:rPr lang="en-US" altLang="en-US" sz="1200" i="1" dirty="0">
                <a:latin typeface="Arial" panose="020B0604020202020204" pitchFamily="34" charset="0"/>
              </a:rPr>
              <a:t>gently</a:t>
            </a:r>
            <a:r>
              <a:rPr lang="en-US" altLang="en-US" sz="1200" dirty="0">
                <a:latin typeface="Arial" panose="020B0604020202020204" pitchFamily="34" charset="0"/>
              </a:rPr>
              <a:t> ask questions of the client because what they communicate to us has mixed messages.</a:t>
            </a:r>
          </a:p>
          <a:p>
            <a:pPr eaLnBrk="1" hangingPunct="1">
              <a:lnSpc>
                <a:spcPct val="80000"/>
              </a:lnSpc>
            </a:pPr>
            <a:endParaRPr lang="en-US" altLang="en-US" sz="1200" dirty="0">
              <a:latin typeface="Arial" panose="020B0604020202020204" pitchFamily="34" charset="0"/>
            </a:endParaRPr>
          </a:p>
          <a:p>
            <a:pPr eaLnBrk="1" hangingPunct="1">
              <a:lnSpc>
                <a:spcPct val="80000"/>
              </a:lnSpc>
            </a:pPr>
            <a:r>
              <a:rPr lang="en-US" altLang="en-US" sz="1200" dirty="0" smtClean="0">
                <a:latin typeface="Arial" panose="020B0604020202020204" pitchFamily="34" charset="0"/>
              </a:rPr>
              <a:t>Review the slide. </a:t>
            </a:r>
            <a:endParaRPr lang="en-US" altLang="en-US" sz="12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23</a:t>
            </a:fld>
            <a:endParaRPr lang="en-US" dirty="0"/>
          </a:p>
        </p:txBody>
      </p:sp>
    </p:spTree>
    <p:extLst>
      <p:ext uri="{BB962C8B-B14F-4D97-AF65-F5344CB8AC3E}">
        <p14:creationId xmlns:p14="http://schemas.microsoft.com/office/powerpoint/2010/main" val="272767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latin typeface="Arial" panose="020B0604020202020204" pitchFamily="34" charset="0"/>
              </a:rPr>
              <a:t>Review </a:t>
            </a:r>
            <a:r>
              <a:rPr lang="en-US" altLang="en-US" sz="1200" dirty="0" smtClean="0">
                <a:latin typeface="Arial" panose="020B0604020202020204" pitchFamily="34" charset="0"/>
              </a:rPr>
              <a:t>the slide</a:t>
            </a:r>
            <a:r>
              <a:rPr lang="en-US" altLang="en-US" sz="1200" dirty="0">
                <a:latin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24</a:t>
            </a:fld>
            <a:endParaRPr lang="en-US" dirty="0"/>
          </a:p>
        </p:txBody>
      </p:sp>
    </p:spTree>
    <p:extLst>
      <p:ext uri="{BB962C8B-B14F-4D97-AF65-F5344CB8AC3E}">
        <p14:creationId xmlns:p14="http://schemas.microsoft.com/office/powerpoint/2010/main" val="2443422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latin typeface="Arial" panose="020B0604020202020204" pitchFamily="34" charset="0"/>
              </a:rPr>
              <a:t>Review </a:t>
            </a:r>
            <a:r>
              <a:rPr lang="en-US" altLang="en-US" sz="1200" dirty="0" smtClean="0">
                <a:latin typeface="Arial" panose="020B0604020202020204" pitchFamily="34" charset="0"/>
              </a:rPr>
              <a:t>the slide</a:t>
            </a:r>
            <a:r>
              <a:rPr lang="en-US" altLang="en-US" sz="1200" dirty="0">
                <a:latin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25</a:t>
            </a:fld>
            <a:endParaRPr lang="en-US" dirty="0"/>
          </a:p>
        </p:txBody>
      </p:sp>
    </p:spTree>
    <p:extLst>
      <p:ext uri="{BB962C8B-B14F-4D97-AF65-F5344CB8AC3E}">
        <p14:creationId xmlns:p14="http://schemas.microsoft.com/office/powerpoint/2010/main" val="1227956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 will review some special considerations related to verbal aggression. </a:t>
            </a:r>
            <a:endParaRPr lang="en-US" dirty="0"/>
          </a:p>
        </p:txBody>
      </p:sp>
      <p:sp>
        <p:nvSpPr>
          <p:cNvPr id="4" name="Slide Number Placeholder 3"/>
          <p:cNvSpPr>
            <a:spLocks noGrp="1"/>
          </p:cNvSpPr>
          <p:nvPr>
            <p:ph type="sldNum" sz="quarter" idx="10"/>
          </p:nvPr>
        </p:nvSpPr>
        <p:spPr/>
        <p:txBody>
          <a:bodyPr/>
          <a:lstStyle/>
          <a:p>
            <a:pPr>
              <a:defRPr/>
            </a:pPr>
            <a:fld id="{892CCC6F-9DDF-4315-BAE4-91BF1DDAF99B}" type="slidenum">
              <a:rPr lang="en-US" altLang="en-US" smtClean="0"/>
              <a:pPr>
                <a:defRPr/>
              </a:pPr>
              <a:t>26</a:t>
            </a:fld>
            <a:endParaRPr lang="en-US" altLang="en-US"/>
          </a:p>
        </p:txBody>
      </p:sp>
    </p:spTree>
    <p:extLst>
      <p:ext uri="{BB962C8B-B14F-4D97-AF65-F5344CB8AC3E}">
        <p14:creationId xmlns:p14="http://schemas.microsoft.com/office/powerpoint/2010/main" val="3978544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055533-E152-4F43-8CE5-3F8202B0D397}" type="slidenum">
              <a:rPr lang="en-US" altLang="en-US"/>
              <a:pPr/>
              <a:t>27</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lnSpc>
                <a:spcPct val="80000"/>
              </a:lnSpc>
            </a:pPr>
            <a:r>
              <a:rPr lang="en-US" altLang="en-US" sz="800" dirty="0">
                <a:latin typeface="Arial" panose="020B0604020202020204" pitchFamily="34" charset="0"/>
              </a:rPr>
              <a:t>Review </a:t>
            </a:r>
            <a:r>
              <a:rPr lang="en-US" altLang="en-US" sz="800" dirty="0" smtClean="0">
                <a:latin typeface="Arial" panose="020B0604020202020204" pitchFamily="34" charset="0"/>
              </a:rPr>
              <a:t>the slide</a:t>
            </a:r>
            <a:r>
              <a:rPr lang="en-US" altLang="en-US" sz="800" dirty="0">
                <a:latin typeface="Arial" panose="020B0604020202020204" pitchFamily="34" charset="0"/>
              </a:rPr>
              <a:t>. </a:t>
            </a:r>
            <a:endParaRPr lang="en-US" altLang="en-US" sz="800" b="0" dirty="0"/>
          </a:p>
        </p:txBody>
      </p:sp>
    </p:spTree>
    <p:extLst>
      <p:ext uri="{BB962C8B-B14F-4D97-AF65-F5344CB8AC3E}">
        <p14:creationId xmlns:p14="http://schemas.microsoft.com/office/powerpoint/2010/main" val="162643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latin typeface="Arial" panose="020B0604020202020204" pitchFamily="34" charset="0"/>
              </a:rPr>
              <a:t>Review </a:t>
            </a:r>
            <a:r>
              <a:rPr lang="en-US" altLang="en-US" sz="1200" dirty="0" smtClean="0">
                <a:latin typeface="Arial" panose="020B0604020202020204" pitchFamily="34" charset="0"/>
              </a:rPr>
              <a:t>the slide</a:t>
            </a:r>
            <a:r>
              <a:rPr lang="en-US" altLang="en-US" sz="1200" dirty="0">
                <a:latin typeface="Arial" panose="020B0604020202020204" pitchFamily="34" charset="0"/>
              </a:rPr>
              <a:t>. </a:t>
            </a:r>
            <a:endParaRPr lang="en-US" sz="1200" b="0" dirty="0"/>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28</a:t>
            </a:fld>
            <a:endParaRPr lang="en-US" dirty="0"/>
          </a:p>
        </p:txBody>
      </p:sp>
    </p:spTree>
    <p:extLst>
      <p:ext uri="{BB962C8B-B14F-4D97-AF65-F5344CB8AC3E}">
        <p14:creationId xmlns:p14="http://schemas.microsoft.com/office/powerpoint/2010/main" val="2718125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latin typeface="Arial" panose="020B0604020202020204" pitchFamily="34" charset="0"/>
              </a:rPr>
              <a:t>Review </a:t>
            </a:r>
            <a:r>
              <a:rPr lang="en-US" altLang="en-US" sz="1200" dirty="0" smtClean="0">
                <a:latin typeface="Arial" panose="020B0604020202020204" pitchFamily="34" charset="0"/>
              </a:rPr>
              <a:t>the slide</a:t>
            </a:r>
            <a:r>
              <a:rPr lang="en-US" altLang="en-US" sz="1200" dirty="0">
                <a:latin typeface="Arial" panose="020B0604020202020204" pitchFamily="34" charset="0"/>
              </a:rPr>
              <a:t>. </a:t>
            </a:r>
            <a:endParaRPr lang="en-US" sz="1200" dirty="0"/>
          </a:p>
          <a:p>
            <a:pPr eaLnBrk="1" hangingPunct="1">
              <a:lnSpc>
                <a:spcPct val="80000"/>
              </a:lnSpc>
            </a:pPr>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29</a:t>
            </a:fld>
            <a:endParaRPr lang="en-US" dirty="0"/>
          </a:p>
        </p:txBody>
      </p:sp>
    </p:spTree>
    <p:extLst>
      <p:ext uri="{BB962C8B-B14F-4D97-AF65-F5344CB8AC3E}">
        <p14:creationId xmlns:p14="http://schemas.microsoft.com/office/powerpoint/2010/main" val="3888531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smtClean="0">
                <a:latin typeface="Arial" panose="020B0604020202020204" pitchFamily="34" charset="0"/>
              </a:rPr>
              <a:t>Review the </a:t>
            </a:r>
            <a:r>
              <a:rPr lang="en-US" altLang="en-US" sz="1200" dirty="0">
                <a:latin typeface="Arial" panose="020B0604020202020204" pitchFamily="34" charset="0"/>
              </a:rPr>
              <a:t>slide.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30</a:t>
            </a:fld>
            <a:endParaRPr lang="en-US" dirty="0"/>
          </a:p>
        </p:txBody>
      </p:sp>
    </p:spTree>
    <p:extLst>
      <p:ext uri="{BB962C8B-B14F-4D97-AF65-F5344CB8AC3E}">
        <p14:creationId xmlns:p14="http://schemas.microsoft.com/office/powerpoint/2010/main" val="4232630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altLang="en-US" dirty="0">
                <a:latin typeface="Arial" panose="020B0604020202020204" pitchFamily="34" charset="0"/>
              </a:rPr>
              <a:t>When we look up the definition of aggression we can find many meanings.</a:t>
            </a:r>
          </a:p>
          <a:p>
            <a:endParaRPr lang="en-US" altLang="en-US" dirty="0">
              <a:latin typeface="Arial" panose="020B0604020202020204" pitchFamily="34" charset="0"/>
            </a:endParaRPr>
          </a:p>
          <a:p>
            <a:r>
              <a:rPr lang="en-US" altLang="en-US" dirty="0">
                <a:latin typeface="Arial" panose="020B0604020202020204" pitchFamily="34" charset="0"/>
              </a:rPr>
              <a:t>According to Wikipedia, aggression is overt, often harmful, social interaction with the intention of inflicting damage or other unpleasantness upon another individual. It may occur either in retaliation or without provocation. </a:t>
            </a:r>
          </a:p>
          <a:p>
            <a:endParaRPr lang="en-US" altLang="en-US" dirty="0">
              <a:latin typeface="Arial" panose="020B0604020202020204" pitchFamily="34" charset="0"/>
            </a:endParaRPr>
          </a:p>
          <a:p>
            <a:r>
              <a:rPr lang="en-US" altLang="en-US" dirty="0">
                <a:latin typeface="Arial" panose="020B0604020202020204" pitchFamily="34" charset="0"/>
              </a:rPr>
              <a:t>For the purpose of this session we will define an aggressive patient as one who has the potential to harm or is harming themselves or others.</a:t>
            </a:r>
          </a:p>
          <a:p>
            <a:endParaRPr lang="en-US" altLang="en-US" dirty="0">
              <a:latin typeface="Arial" panose="020B0604020202020204" pitchFamily="34" charset="0"/>
            </a:endParaRPr>
          </a:p>
          <a:p>
            <a:r>
              <a:rPr lang="en-US" altLang="en-US" dirty="0">
                <a:latin typeface="Arial" panose="020B0604020202020204" pitchFamily="34" charset="0"/>
              </a:rPr>
              <a:t>In humans, aggression can be verbal or physical. I suspect at one time or another many of us has experienced aggression from someone we have been in contact with. </a:t>
            </a:r>
          </a:p>
          <a:p>
            <a:endParaRPr lang="en-US" altLang="en-US" dirty="0">
              <a:latin typeface="Arial" panose="020B0604020202020204" pitchFamily="34" charset="0"/>
            </a:endParaRPr>
          </a:p>
          <a:p>
            <a:r>
              <a:rPr lang="en-US" altLang="en-US" dirty="0">
                <a:latin typeface="Arial" panose="020B0604020202020204" pitchFamily="34" charset="0"/>
              </a:rPr>
              <a:t>As humans there are many motivations for aggression. Think about the following motivations:</a:t>
            </a:r>
          </a:p>
          <a:p>
            <a:pPr marL="171450" indent="-171450">
              <a:buFont typeface="Arial" panose="020B0604020202020204" pitchFamily="34" charset="0"/>
              <a:buChar char="•"/>
            </a:pPr>
            <a:r>
              <a:rPr lang="en-US" altLang="en-US" dirty="0">
                <a:latin typeface="Arial" panose="020B0604020202020204" pitchFamily="34" charset="0"/>
              </a:rPr>
              <a:t>Affective/emotionally-triggered: when we experience </a:t>
            </a:r>
            <a:r>
              <a:rPr lang="en-US" sz="1200" b="0" i="0" kern="1200" dirty="0">
                <a:solidFill>
                  <a:schemeClr val="tx1"/>
                </a:solidFill>
                <a:effectLst/>
                <a:latin typeface="+mn-lt"/>
                <a:ea typeface="+mn-ea"/>
                <a:cs typeface="+mn-cs"/>
              </a:rPr>
              <a:t>feelings of anger and frustration we are unable to control our affect and lose control.  </a:t>
            </a:r>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Instrumental/provocative: our motivator is to maintain </a:t>
            </a:r>
            <a:r>
              <a:rPr lang="en-US" sz="1200" b="0" i="0" kern="1200" dirty="0">
                <a:solidFill>
                  <a:schemeClr val="tx1"/>
                </a:solidFill>
                <a:effectLst/>
                <a:latin typeface="+mn-lt"/>
                <a:ea typeface="+mn-ea"/>
                <a:cs typeface="+mn-cs"/>
              </a:rPr>
              <a:t>order to achieve a goal or positive outcome in a controlled way.</a:t>
            </a:r>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430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987F43-3082-4ED7-8645-1EEBB0B1A182}" type="slidenum">
              <a:rPr lang="en-US" altLang="en-US"/>
              <a:pPr/>
              <a:t>4</a:t>
            </a:fld>
            <a:endParaRPr lang="en-US" altLang="en-US" dirty="0"/>
          </a:p>
        </p:txBody>
      </p:sp>
    </p:spTree>
    <p:extLst>
      <p:ext uri="{BB962C8B-B14F-4D97-AF65-F5344CB8AC3E}">
        <p14:creationId xmlns:p14="http://schemas.microsoft.com/office/powerpoint/2010/main" val="3693659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t>
            </a:r>
            <a:r>
              <a:rPr lang="en-US" dirty="0" smtClean="0"/>
              <a:t>the slide</a:t>
            </a:r>
            <a:r>
              <a:rPr lang="en-US" dirty="0"/>
              <a:t>. </a:t>
            </a:r>
          </a:p>
        </p:txBody>
      </p:sp>
      <p:sp>
        <p:nvSpPr>
          <p:cNvPr id="4" name="Slide Number Placeholder 3"/>
          <p:cNvSpPr>
            <a:spLocks noGrp="1"/>
          </p:cNvSpPr>
          <p:nvPr>
            <p:ph type="sldNum" sz="quarter" idx="10"/>
          </p:nvPr>
        </p:nvSpPr>
        <p:spPr/>
        <p:txBody>
          <a:bodyPr/>
          <a:lstStyle/>
          <a:p>
            <a:fld id="{118B9744-DB0B-4840-B9D1-7F05BA2CD9AC}" type="slidenum">
              <a:rPr lang="en-US" smtClean="0"/>
              <a:t>31</a:t>
            </a:fld>
            <a:endParaRPr lang="en-US" dirty="0"/>
          </a:p>
        </p:txBody>
      </p:sp>
    </p:spTree>
    <p:extLst>
      <p:ext uri="{BB962C8B-B14F-4D97-AF65-F5344CB8AC3E}">
        <p14:creationId xmlns:p14="http://schemas.microsoft.com/office/powerpoint/2010/main" val="2627073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59D9D9-6DEE-4D6B-AF52-FB3E8FC5C0F2}" type="slidenum">
              <a:rPr lang="en-US" altLang="en-US"/>
              <a:pPr/>
              <a:t>32</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lnSpc>
                <a:spcPct val="90000"/>
              </a:lnSpc>
            </a:pPr>
            <a:r>
              <a:rPr lang="en-US" altLang="en-US" sz="1000" dirty="0">
                <a:latin typeface="Arial" panose="020B0604020202020204" pitchFamily="34" charset="0"/>
              </a:rPr>
              <a:t>Unfortunately there are some situations where clients do become physically aggressive and our goal is to manage our safety. There are certain strategies to keep yourself safe:</a:t>
            </a:r>
          </a:p>
          <a:p>
            <a:pPr eaLnBrk="1" hangingPunct="1">
              <a:lnSpc>
                <a:spcPct val="90000"/>
              </a:lnSpc>
            </a:pPr>
            <a:endParaRPr lang="en-US" altLang="en-US" sz="1000" dirty="0">
              <a:latin typeface="Arial" panose="020B0604020202020204" pitchFamily="34" charset="0"/>
            </a:endParaRPr>
          </a:p>
          <a:p>
            <a:pPr marL="171450" indent="-171450" eaLnBrk="1" hangingPunct="1">
              <a:lnSpc>
                <a:spcPct val="90000"/>
              </a:lnSpc>
              <a:buFont typeface="Arial" panose="020B0604020202020204" pitchFamily="34" charset="0"/>
              <a:buChar char="•"/>
            </a:pPr>
            <a:r>
              <a:rPr lang="en-US" altLang="en-US" sz="1000" dirty="0">
                <a:latin typeface="Arial" panose="020B0604020202020204" pitchFamily="34" charset="0"/>
              </a:rPr>
              <a:t>Step back: Do only what has to be done, such as food, and getting medications. If you try to intervene with normal activities you are increasing the risk to you and your patient. </a:t>
            </a:r>
          </a:p>
          <a:p>
            <a:pPr marL="171450" indent="-171450" eaLnBrk="1" hangingPunct="1">
              <a:lnSpc>
                <a:spcPct val="90000"/>
              </a:lnSpc>
              <a:buFont typeface="Arial" panose="020B0604020202020204" pitchFamily="34" charset="0"/>
              <a:buChar char="•"/>
            </a:pPr>
            <a:endParaRPr lang="en-US" altLang="en-US" sz="1000" dirty="0">
              <a:latin typeface="Arial" panose="020B0604020202020204" pitchFamily="34" charset="0"/>
            </a:endParaRPr>
          </a:p>
          <a:p>
            <a:pPr marL="171450" indent="-171450" eaLnBrk="1" hangingPunct="1">
              <a:lnSpc>
                <a:spcPct val="90000"/>
              </a:lnSpc>
              <a:buFont typeface="Arial" panose="020B0604020202020204" pitchFamily="34" charset="0"/>
              <a:buChar char="•"/>
            </a:pPr>
            <a:r>
              <a:rPr lang="en-US" altLang="en-US" sz="1000" dirty="0">
                <a:latin typeface="Arial" panose="020B0604020202020204" pitchFamily="34" charset="0"/>
              </a:rPr>
              <a:t>Use care in body language: Be sure to approach you patient from the front.  Do not turn your back. Give the patient plenty of space. Use a calm tone of voice and reduce the stimuli around the person. </a:t>
            </a:r>
          </a:p>
          <a:p>
            <a:pPr marL="171450" indent="-171450" eaLnBrk="1" hangingPunct="1">
              <a:lnSpc>
                <a:spcPct val="90000"/>
              </a:lnSpc>
              <a:buFont typeface="Arial" panose="020B0604020202020204" pitchFamily="34" charset="0"/>
              <a:buChar char="•"/>
            </a:pPr>
            <a:endParaRPr lang="en-US" altLang="en-US" sz="1000" dirty="0">
              <a:latin typeface="Arial" panose="020B0604020202020204" pitchFamily="34" charset="0"/>
            </a:endParaRPr>
          </a:p>
          <a:p>
            <a:pPr marL="171450" indent="-171450" eaLnBrk="1" hangingPunct="1">
              <a:lnSpc>
                <a:spcPct val="90000"/>
              </a:lnSpc>
              <a:buFont typeface="Arial" panose="020B0604020202020204" pitchFamily="34" charset="0"/>
              <a:buChar char="•"/>
            </a:pPr>
            <a:r>
              <a:rPr lang="en-US" altLang="en-US" sz="1000" dirty="0">
                <a:latin typeface="Arial" panose="020B0604020202020204" pitchFamily="34" charset="0"/>
              </a:rPr>
              <a:t>Be alert: If an aggressive episode has happened it will most likely reoccur.  Be prepared. </a:t>
            </a:r>
          </a:p>
          <a:p>
            <a:pPr marL="171450" indent="-171450" eaLnBrk="1" hangingPunct="1">
              <a:lnSpc>
                <a:spcPct val="90000"/>
              </a:lnSpc>
              <a:buFont typeface="Arial" panose="020B0604020202020204" pitchFamily="34" charset="0"/>
              <a:buChar char="•"/>
            </a:pPr>
            <a:endParaRPr lang="en-US" altLang="en-US" sz="1000" dirty="0">
              <a:latin typeface="Arial" panose="020B0604020202020204" pitchFamily="34" charset="0"/>
            </a:endParaRPr>
          </a:p>
          <a:p>
            <a:pPr marL="171450" indent="-171450" eaLnBrk="1" hangingPunct="1">
              <a:lnSpc>
                <a:spcPct val="90000"/>
              </a:lnSpc>
              <a:buFont typeface="Arial" panose="020B0604020202020204" pitchFamily="34" charset="0"/>
              <a:buChar char="•"/>
            </a:pPr>
            <a:r>
              <a:rPr lang="en-US" altLang="en-US" sz="1000" dirty="0">
                <a:latin typeface="Arial" panose="020B0604020202020204" pitchFamily="34" charset="0"/>
              </a:rPr>
              <a:t>Get help: Working in a team is most effective.</a:t>
            </a:r>
          </a:p>
          <a:p>
            <a:pPr marL="171450" indent="-171450" eaLnBrk="1" hangingPunct="1">
              <a:lnSpc>
                <a:spcPct val="90000"/>
              </a:lnSpc>
              <a:buFont typeface="Arial" panose="020B0604020202020204" pitchFamily="34" charset="0"/>
              <a:buChar char="•"/>
            </a:pPr>
            <a:endParaRPr lang="en-US" altLang="en-US" sz="1000" dirty="0">
              <a:latin typeface="Arial" panose="020B0604020202020204" pitchFamily="34" charset="0"/>
            </a:endParaRPr>
          </a:p>
          <a:p>
            <a:pPr marL="171450" indent="-171450" eaLnBrk="1" hangingPunct="1">
              <a:lnSpc>
                <a:spcPct val="90000"/>
              </a:lnSpc>
              <a:buFont typeface="Arial" panose="020B0604020202020204" pitchFamily="34" charset="0"/>
              <a:buChar char="•"/>
            </a:pPr>
            <a:r>
              <a:rPr lang="en-US" altLang="en-US" sz="1000" dirty="0">
                <a:latin typeface="Arial" panose="020B0604020202020204" pitchFamily="34" charset="0"/>
              </a:rPr>
              <a:t>Act defensively: Almost anything can be used as a weapon. Remain alert and aware of possible scenarios in the aggressive episode.</a:t>
            </a:r>
          </a:p>
          <a:p>
            <a:pPr eaLnBrk="1" hangingPunct="1">
              <a:lnSpc>
                <a:spcPct val="90000"/>
              </a:lnSpc>
            </a:pPr>
            <a:endParaRPr lang="en-US" altLang="en-US" sz="1000" dirty="0">
              <a:latin typeface="Arial" panose="020B0604020202020204" pitchFamily="34" charset="0"/>
            </a:endParaRPr>
          </a:p>
        </p:txBody>
      </p:sp>
    </p:spTree>
    <p:extLst>
      <p:ext uri="{BB962C8B-B14F-4D97-AF65-F5344CB8AC3E}">
        <p14:creationId xmlns:p14="http://schemas.microsoft.com/office/powerpoint/2010/main" val="676303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a volunteer to read the case example.</a:t>
            </a:r>
          </a:p>
        </p:txBody>
      </p:sp>
      <p:sp>
        <p:nvSpPr>
          <p:cNvPr id="4" name="Slide Number Placeholder 3"/>
          <p:cNvSpPr>
            <a:spLocks noGrp="1"/>
          </p:cNvSpPr>
          <p:nvPr>
            <p:ph type="sldNum" sz="quarter" idx="10"/>
          </p:nvPr>
        </p:nvSpPr>
        <p:spPr/>
        <p:txBody>
          <a:bodyPr/>
          <a:lstStyle/>
          <a:p>
            <a:pPr>
              <a:defRPr/>
            </a:pPr>
            <a:fld id="{892CCC6F-9DDF-4315-BAE4-91BF1DDAF99B}" type="slidenum">
              <a:rPr lang="en-US" altLang="en-US" smtClean="0"/>
              <a:pPr>
                <a:defRPr/>
              </a:pPr>
              <a:t>33</a:t>
            </a:fld>
            <a:endParaRPr lang="en-US" altLang="en-US"/>
          </a:p>
        </p:txBody>
      </p:sp>
    </p:spTree>
    <p:extLst>
      <p:ext uri="{BB962C8B-B14F-4D97-AF65-F5344CB8AC3E}">
        <p14:creationId xmlns:p14="http://schemas.microsoft.com/office/powerpoint/2010/main" val="833677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question. </a:t>
            </a:r>
            <a:endParaRPr lang="en-US" dirty="0" smtClean="0"/>
          </a:p>
          <a:p>
            <a:endParaRPr lang="en-US" dirty="0" smtClean="0"/>
          </a:p>
          <a:p>
            <a:r>
              <a:rPr lang="en-US" dirty="0" smtClean="0"/>
              <a:t>Ask </a:t>
            </a:r>
            <a:r>
              <a:rPr lang="en-US" dirty="0"/>
              <a:t>for a volunteer to reach each point. </a:t>
            </a:r>
            <a:endParaRPr lang="en-US" dirty="0" smtClean="0"/>
          </a:p>
          <a:p>
            <a:endParaRPr lang="en-US" dirty="0" smtClean="0"/>
          </a:p>
          <a:p>
            <a:r>
              <a:rPr lang="en-US" dirty="0" smtClean="0"/>
              <a:t>Ask </a:t>
            </a:r>
            <a:r>
              <a:rPr lang="en-US" dirty="0"/>
              <a:t>participants to comment on </a:t>
            </a:r>
            <a:r>
              <a:rPr lang="en-US" dirty="0" smtClean="0"/>
              <a:t>each point. </a:t>
            </a:r>
            <a:endParaRPr lang="en-US" dirty="0"/>
          </a:p>
        </p:txBody>
      </p:sp>
      <p:sp>
        <p:nvSpPr>
          <p:cNvPr id="4" name="Slide Number Placeholder 3"/>
          <p:cNvSpPr>
            <a:spLocks noGrp="1"/>
          </p:cNvSpPr>
          <p:nvPr>
            <p:ph type="sldNum" sz="quarter" idx="10"/>
          </p:nvPr>
        </p:nvSpPr>
        <p:spPr/>
        <p:txBody>
          <a:bodyPr/>
          <a:lstStyle/>
          <a:p>
            <a:pPr>
              <a:defRPr/>
            </a:pPr>
            <a:fld id="{892CCC6F-9DDF-4315-BAE4-91BF1DDAF99B}" type="slidenum">
              <a:rPr lang="en-US" altLang="en-US" smtClean="0"/>
              <a:pPr>
                <a:defRPr/>
              </a:pPr>
              <a:t>34</a:t>
            </a:fld>
            <a:endParaRPr lang="en-US" altLang="en-US"/>
          </a:p>
        </p:txBody>
      </p:sp>
    </p:spTree>
    <p:extLst>
      <p:ext uri="{BB962C8B-B14F-4D97-AF65-F5344CB8AC3E}">
        <p14:creationId xmlns:p14="http://schemas.microsoft.com/office/powerpoint/2010/main" val="1701292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additional ways to manage difficult situations. </a:t>
            </a:r>
          </a:p>
        </p:txBody>
      </p:sp>
      <p:sp>
        <p:nvSpPr>
          <p:cNvPr id="4" name="Slide Number Placeholder 3"/>
          <p:cNvSpPr>
            <a:spLocks noGrp="1"/>
          </p:cNvSpPr>
          <p:nvPr>
            <p:ph type="sldNum" sz="quarter" idx="10"/>
          </p:nvPr>
        </p:nvSpPr>
        <p:spPr/>
        <p:txBody>
          <a:bodyPr/>
          <a:lstStyle/>
          <a:p>
            <a:fld id="{118B9744-DB0B-4840-B9D1-7F05BA2CD9AC}" type="slidenum">
              <a:rPr lang="en-US" smtClean="0"/>
              <a:t>35</a:t>
            </a:fld>
            <a:endParaRPr lang="en-US" dirty="0"/>
          </a:p>
        </p:txBody>
      </p:sp>
    </p:spTree>
    <p:extLst>
      <p:ext uri="{BB962C8B-B14F-4D97-AF65-F5344CB8AC3E}">
        <p14:creationId xmlns:p14="http://schemas.microsoft.com/office/powerpoint/2010/main" val="349687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1A4159-3C28-4554-9B8E-82C09230A933}" type="slidenum">
              <a:rPr lang="en-US" altLang="en-US"/>
              <a:pPr/>
              <a:t>36</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lnSpc>
                <a:spcPct val="90000"/>
              </a:lnSpc>
            </a:pPr>
            <a:r>
              <a:rPr lang="en-US" altLang="en-US" sz="1000" dirty="0">
                <a:latin typeface="Arial" panose="020B0604020202020204" pitchFamily="34" charset="0"/>
              </a:rPr>
              <a:t>Four variables to consider when managing a challenging situation are:</a:t>
            </a:r>
            <a:br>
              <a:rPr lang="en-US" altLang="en-US" sz="1000" dirty="0">
                <a:latin typeface="Arial" panose="020B0604020202020204" pitchFamily="34" charset="0"/>
              </a:rPr>
            </a:br>
            <a:endParaRPr lang="en-US" altLang="en-US" sz="1000" dirty="0">
              <a:latin typeface="Arial" panose="020B0604020202020204" pitchFamily="34" charset="0"/>
            </a:endParaRPr>
          </a:p>
          <a:p>
            <a:pPr eaLnBrk="1" hangingPunct="1">
              <a:lnSpc>
                <a:spcPct val="90000"/>
              </a:lnSpc>
            </a:pPr>
            <a:r>
              <a:rPr lang="en-US" altLang="en-US" sz="1000" b="1" dirty="0">
                <a:latin typeface="Arial" panose="020B0604020202020204" pitchFamily="34" charset="0"/>
              </a:rPr>
              <a:t>Yourself</a:t>
            </a:r>
          </a:p>
          <a:p>
            <a:pPr eaLnBrk="1" hangingPunct="1">
              <a:lnSpc>
                <a:spcPct val="90000"/>
              </a:lnSpc>
            </a:pPr>
            <a:r>
              <a:rPr lang="en-US" altLang="en-US" sz="1000" dirty="0">
                <a:latin typeface="Arial" panose="020B0604020202020204" pitchFamily="34" charset="0"/>
              </a:rPr>
              <a:t>Emotionally: Maintaining composure as exhibited by tone of voice, rate of speech, use of force and body language.</a:t>
            </a:r>
          </a:p>
          <a:p>
            <a:pPr eaLnBrk="1" hangingPunct="1">
              <a:lnSpc>
                <a:spcPct val="90000"/>
              </a:lnSpc>
            </a:pPr>
            <a:r>
              <a:rPr lang="en-US" altLang="en-US" sz="1000" dirty="0">
                <a:latin typeface="Arial" panose="020B0604020202020204" pitchFamily="34" charset="0"/>
              </a:rPr>
              <a:t>Physically: In your use of your hands and feet, body posture, and position in relations to others.</a:t>
            </a:r>
          </a:p>
          <a:p>
            <a:pPr eaLnBrk="1" hangingPunct="1">
              <a:lnSpc>
                <a:spcPct val="90000"/>
              </a:lnSpc>
            </a:pPr>
            <a:endParaRPr lang="en-US" altLang="en-US" sz="1000" dirty="0">
              <a:latin typeface="Arial" panose="020B0604020202020204" pitchFamily="34" charset="0"/>
            </a:endParaRPr>
          </a:p>
          <a:p>
            <a:pPr eaLnBrk="1" hangingPunct="1">
              <a:lnSpc>
                <a:spcPct val="90000"/>
              </a:lnSpc>
            </a:pPr>
            <a:r>
              <a:rPr lang="en-US" altLang="en-US" sz="1000" b="1" dirty="0">
                <a:latin typeface="Arial" panose="020B0604020202020204" pitchFamily="34" charset="0"/>
              </a:rPr>
              <a:t>The aggressive client</a:t>
            </a:r>
          </a:p>
          <a:p>
            <a:pPr eaLnBrk="1" hangingPunct="1">
              <a:lnSpc>
                <a:spcPct val="90000"/>
              </a:lnSpc>
            </a:pPr>
            <a:r>
              <a:rPr lang="en-US" altLang="en-US" sz="1000" dirty="0">
                <a:latin typeface="Arial" panose="020B0604020202020204" pitchFamily="34" charset="0"/>
              </a:rPr>
              <a:t>Verbally: Through empathy, redirection, offering alternatives, providing reassurance, or setting a limit.</a:t>
            </a:r>
          </a:p>
          <a:p>
            <a:pPr eaLnBrk="1" hangingPunct="1">
              <a:lnSpc>
                <a:spcPct val="90000"/>
              </a:lnSpc>
            </a:pPr>
            <a:r>
              <a:rPr lang="en-US" altLang="en-US" sz="1000" dirty="0">
                <a:latin typeface="Arial" panose="020B0604020202020204" pitchFamily="34" charset="0"/>
              </a:rPr>
              <a:t>Physically: Using the least restrictive option necessary to prevent or avoid injury during emergency situations.</a:t>
            </a:r>
          </a:p>
          <a:p>
            <a:pPr eaLnBrk="1" hangingPunct="1">
              <a:lnSpc>
                <a:spcPct val="90000"/>
              </a:lnSpc>
            </a:pPr>
            <a:endParaRPr lang="en-US" altLang="en-US" sz="1000" dirty="0">
              <a:latin typeface="Arial" panose="020B0604020202020204" pitchFamily="34" charset="0"/>
            </a:endParaRPr>
          </a:p>
          <a:p>
            <a:pPr eaLnBrk="1" hangingPunct="1">
              <a:lnSpc>
                <a:spcPct val="90000"/>
              </a:lnSpc>
            </a:pPr>
            <a:r>
              <a:rPr lang="en-US" altLang="en-US" sz="1000" b="1" dirty="0">
                <a:latin typeface="Arial" panose="020B0604020202020204" pitchFamily="34" charset="0"/>
              </a:rPr>
              <a:t>Other people</a:t>
            </a:r>
          </a:p>
          <a:p>
            <a:pPr eaLnBrk="1" hangingPunct="1">
              <a:lnSpc>
                <a:spcPct val="90000"/>
              </a:lnSpc>
            </a:pPr>
            <a:r>
              <a:rPr lang="en-US" altLang="en-US" sz="1000" dirty="0">
                <a:latin typeface="Arial" panose="020B0604020202020204" pitchFamily="34" charset="0"/>
              </a:rPr>
              <a:t>Patients in the area may be scared, frightened, or angry.  For their safety and to prevent further escalation, it might be best to have them leave the immediate area.</a:t>
            </a:r>
          </a:p>
          <a:p>
            <a:pPr eaLnBrk="1" hangingPunct="1">
              <a:lnSpc>
                <a:spcPct val="90000"/>
              </a:lnSpc>
            </a:pPr>
            <a:r>
              <a:rPr lang="en-US" altLang="en-US" sz="1000" dirty="0">
                <a:latin typeface="Arial" panose="020B0604020202020204" pitchFamily="34" charset="0"/>
              </a:rPr>
              <a:t>Staff coming upon the scene after the incident is under way need to be briefed on the on the situation and given directions (calling for help, offering assistance, etc.)</a:t>
            </a:r>
          </a:p>
          <a:p>
            <a:pPr eaLnBrk="1" hangingPunct="1">
              <a:lnSpc>
                <a:spcPct val="90000"/>
              </a:lnSpc>
            </a:pPr>
            <a:endParaRPr lang="en-US" altLang="en-US" sz="1000" dirty="0">
              <a:latin typeface="Arial" panose="020B0604020202020204" pitchFamily="34" charset="0"/>
            </a:endParaRPr>
          </a:p>
          <a:p>
            <a:pPr eaLnBrk="1" hangingPunct="1">
              <a:lnSpc>
                <a:spcPct val="90000"/>
              </a:lnSpc>
            </a:pPr>
            <a:r>
              <a:rPr lang="en-US" altLang="en-US" sz="1000" b="1" dirty="0">
                <a:latin typeface="Arial" panose="020B0604020202020204" pitchFamily="34" charset="0"/>
              </a:rPr>
              <a:t>The environment</a:t>
            </a:r>
          </a:p>
          <a:p>
            <a:pPr eaLnBrk="1" hangingPunct="1">
              <a:lnSpc>
                <a:spcPct val="90000"/>
              </a:lnSpc>
            </a:pPr>
            <a:r>
              <a:rPr lang="en-US" altLang="en-US" sz="1000" dirty="0">
                <a:latin typeface="Arial" panose="020B0604020202020204" pitchFamily="34" charset="0"/>
              </a:rPr>
              <a:t>The environment should be free of dangerous items. Be aware of any object that may be used as a weapon. </a:t>
            </a:r>
          </a:p>
          <a:p>
            <a:pPr eaLnBrk="1" hangingPunct="1">
              <a:lnSpc>
                <a:spcPct val="90000"/>
              </a:lnSpc>
            </a:pPr>
            <a:r>
              <a:rPr lang="en-US" altLang="en-US" sz="1000" dirty="0">
                <a:latin typeface="Arial" panose="020B0604020202020204" pitchFamily="34" charset="0"/>
              </a:rPr>
              <a:t>If a patient needs space to wander allow that space. If a patient becomes upset being in a small room, allow them to access larger rooms. </a:t>
            </a:r>
          </a:p>
        </p:txBody>
      </p:sp>
    </p:spTree>
    <p:extLst>
      <p:ext uri="{BB962C8B-B14F-4D97-AF65-F5344CB8AC3E}">
        <p14:creationId xmlns:p14="http://schemas.microsoft.com/office/powerpoint/2010/main" val="2381435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to consider in managing yourself in the difficult situation:</a:t>
            </a:r>
          </a:p>
          <a:p>
            <a:pPr marL="342900" indent="-342900" eaLnBrk="1" hangingPunct="1">
              <a:buFont typeface="Arial" panose="020B0604020202020204" pitchFamily="34" charset="0"/>
              <a:buChar char="•"/>
            </a:pPr>
            <a:r>
              <a:rPr lang="en-US" altLang="en-US" b="0" dirty="0"/>
              <a:t>Self-care</a:t>
            </a:r>
          </a:p>
          <a:p>
            <a:pPr marL="342900" indent="-342900" eaLnBrk="1" hangingPunct="1">
              <a:buFont typeface="Arial" panose="020B0604020202020204" pitchFamily="34" charset="0"/>
              <a:buChar char="•"/>
            </a:pPr>
            <a:r>
              <a:rPr lang="en-US" altLang="en-US" b="0" dirty="0"/>
              <a:t>Calming and grounding techniques</a:t>
            </a:r>
          </a:p>
          <a:p>
            <a:pPr marL="342900" indent="-342900" eaLnBrk="1" hangingPunct="1">
              <a:buFont typeface="Arial" panose="020B0604020202020204" pitchFamily="34" charset="0"/>
              <a:buChar char="•"/>
            </a:pPr>
            <a:r>
              <a:rPr lang="en-US" altLang="en-US" b="0" dirty="0"/>
              <a:t>Knowing your limits, strengths, resources</a:t>
            </a:r>
          </a:p>
          <a:p>
            <a:pPr marL="628650" lvl="1" indent="-171450">
              <a:buFont typeface="Arial" panose="020B0604020202020204" pitchFamily="34" charset="0"/>
              <a:buChar char="•"/>
            </a:pPr>
            <a:r>
              <a:rPr lang="en-US" altLang="en-US" dirty="0"/>
              <a:t>Refer to proper services or experts through supervision, Employee Assistance Programs</a:t>
            </a:r>
            <a:endParaRPr lang="en-US" altLang="en-US" b="0" dirty="0"/>
          </a:p>
          <a:p>
            <a:pPr marL="342900" indent="-342900" eaLnBrk="1" hangingPunct="1">
              <a:buFont typeface="Arial" panose="020B0604020202020204" pitchFamily="34" charset="0"/>
              <a:buChar char="•"/>
            </a:pPr>
            <a:r>
              <a:rPr lang="en-US" altLang="en-US" b="0" dirty="0"/>
              <a:t>Understanding of trauma</a:t>
            </a:r>
          </a:p>
          <a:p>
            <a:pPr marL="342900" indent="-342900" eaLnBrk="1" hangingPunct="1">
              <a:buFont typeface="Arial" panose="020B0604020202020204" pitchFamily="34" charset="0"/>
              <a:buChar char="•"/>
            </a:pPr>
            <a:r>
              <a:rPr lang="en-US" altLang="en-US" b="0" dirty="0"/>
              <a:t>Clothing and appearance—sometimes how you dress could be triggering to your clients.</a:t>
            </a:r>
          </a:p>
          <a:p>
            <a:pPr marL="342900" indent="-342900" eaLnBrk="1" hangingPunct="1">
              <a:buFont typeface="Arial" panose="020B0604020202020204" pitchFamily="34" charset="0"/>
              <a:buChar char="•"/>
            </a:pPr>
            <a:r>
              <a:rPr lang="en-US" altLang="en-US" b="0" dirty="0"/>
              <a:t>Body language and movement—understand how your body language, your stance, or sudden movements can be triggering to the situation.</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37</a:t>
            </a:fld>
            <a:endParaRPr lang="en-US" dirty="0"/>
          </a:p>
        </p:txBody>
      </p:sp>
    </p:spTree>
    <p:extLst>
      <p:ext uri="{BB962C8B-B14F-4D97-AF65-F5344CB8AC3E}">
        <p14:creationId xmlns:p14="http://schemas.microsoft.com/office/powerpoint/2010/main" val="832868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Things to consider in managing </a:t>
            </a:r>
            <a:r>
              <a:rPr lang="en-US" b="0" dirty="0"/>
              <a:t>the client</a:t>
            </a:r>
            <a:r>
              <a:rPr lang="en-US" b="1" dirty="0"/>
              <a:t> </a:t>
            </a:r>
            <a:r>
              <a:rPr lang="en-US" dirty="0"/>
              <a:t>in the difficult situation:</a:t>
            </a:r>
          </a:p>
          <a:p>
            <a:pPr marL="171450" indent="-171450" eaLnBrk="1" hangingPunct="1">
              <a:buFont typeface="Arial" panose="020B0604020202020204" pitchFamily="34" charset="0"/>
              <a:buChar char="•"/>
              <a:defRPr/>
            </a:pPr>
            <a:r>
              <a:rPr lang="en-US" sz="1200" b="0" dirty="0"/>
              <a:t>History of past aggression—do you know if your client has a history of past aggression? If not, read their medical records or collaborate with team members who may have worked with the client previously. </a:t>
            </a:r>
          </a:p>
          <a:p>
            <a:pPr marL="171450" indent="-171450" eaLnBrk="1" hangingPunct="1">
              <a:buFont typeface="Arial" panose="020B0604020202020204" pitchFamily="34" charset="0"/>
              <a:buChar char="•"/>
              <a:defRPr/>
            </a:pPr>
            <a:r>
              <a:rPr lang="en-US" sz="1200" b="0" dirty="0"/>
              <a:t>Demographics (including body size and strength)</a:t>
            </a:r>
          </a:p>
          <a:p>
            <a:pPr marL="171450" indent="-171450" eaLnBrk="1" hangingPunct="1">
              <a:buFont typeface="Arial" panose="020B0604020202020204" pitchFamily="34" charset="0"/>
              <a:buChar char="•"/>
              <a:defRPr/>
            </a:pPr>
            <a:r>
              <a:rPr lang="en-US" sz="1200" b="0" dirty="0"/>
              <a:t>History of past trauma</a:t>
            </a:r>
          </a:p>
          <a:p>
            <a:pPr marL="171450" indent="-171450" eaLnBrk="1" hangingPunct="1">
              <a:buFont typeface="Arial" panose="020B0604020202020204" pitchFamily="34" charset="0"/>
              <a:buChar char="•"/>
              <a:defRPr/>
            </a:pPr>
            <a:r>
              <a:rPr lang="en-US" sz="1200" b="0" dirty="0"/>
              <a:t>Type of drug used</a:t>
            </a:r>
          </a:p>
          <a:p>
            <a:pPr marL="171450" indent="-171450" eaLnBrk="1" hangingPunct="1">
              <a:buFont typeface="Arial" panose="020B0604020202020204" pitchFamily="34" charset="0"/>
              <a:buChar char="•"/>
              <a:defRPr/>
            </a:pPr>
            <a:r>
              <a:rPr lang="en-US" sz="1200" b="0" dirty="0"/>
              <a:t>Mental health status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38</a:t>
            </a:fld>
            <a:endParaRPr lang="en-US" dirty="0"/>
          </a:p>
        </p:txBody>
      </p:sp>
    </p:spTree>
    <p:extLst>
      <p:ext uri="{BB962C8B-B14F-4D97-AF65-F5344CB8AC3E}">
        <p14:creationId xmlns:p14="http://schemas.microsoft.com/office/powerpoint/2010/main" val="1430779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Things to consider in managing </a:t>
            </a:r>
            <a:r>
              <a:rPr lang="en-US" b="0" dirty="0"/>
              <a:t>other people </a:t>
            </a:r>
            <a:r>
              <a:rPr lang="en-US" dirty="0"/>
              <a:t>in the difficult situation:</a:t>
            </a:r>
          </a:p>
          <a:p>
            <a:pPr marL="171450" indent="-171450" eaLnBrk="1" hangingPunct="1">
              <a:buFont typeface="Arial" panose="020B0604020202020204" pitchFamily="34" charset="0"/>
              <a:buChar char="•"/>
              <a:defRPr/>
            </a:pPr>
            <a:r>
              <a:rPr lang="en-US" sz="1200" b="0" dirty="0"/>
              <a:t>How does witnessing aggression affect others?</a:t>
            </a:r>
          </a:p>
          <a:p>
            <a:pPr marL="171450" indent="-171450" eaLnBrk="1" hangingPunct="1">
              <a:buFont typeface="Arial" panose="020B0604020202020204" pitchFamily="34" charset="0"/>
              <a:buChar char="•"/>
              <a:defRPr/>
            </a:pPr>
            <a:r>
              <a:rPr lang="en-US" sz="1200" b="0" dirty="0"/>
              <a:t>Is it possible to have them relocate? Maybe it is best to be in an environment that is less triggering for the client or maybe with others who can help you de-escalate the situation.</a:t>
            </a:r>
          </a:p>
          <a:p>
            <a:pPr marL="171450" indent="-171450" eaLnBrk="1" hangingPunct="1">
              <a:buFont typeface="Arial" panose="020B0604020202020204" pitchFamily="34" charset="0"/>
              <a:buChar char="•"/>
              <a:defRPr/>
            </a:pPr>
            <a:r>
              <a:rPr lang="en-US" sz="1200" b="0" dirty="0"/>
              <a:t>Are witnesses causing aggression to escalate? Again this is a situation where the environment you are in with the client can hurt or help the situation you are trying to manage.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39</a:t>
            </a:fld>
            <a:endParaRPr lang="en-US" dirty="0"/>
          </a:p>
        </p:txBody>
      </p:sp>
    </p:spTree>
    <p:extLst>
      <p:ext uri="{BB962C8B-B14F-4D97-AF65-F5344CB8AC3E}">
        <p14:creationId xmlns:p14="http://schemas.microsoft.com/office/powerpoint/2010/main" val="3784780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to consider in managing the </a:t>
            </a:r>
            <a:r>
              <a:rPr lang="en-US" b="0" dirty="0"/>
              <a:t>environment where</a:t>
            </a:r>
            <a:r>
              <a:rPr lang="en-US" b="1" dirty="0"/>
              <a:t> </a:t>
            </a:r>
            <a:r>
              <a:rPr lang="en-US" dirty="0"/>
              <a:t>the difficult situation is being played out:</a:t>
            </a:r>
          </a:p>
          <a:p>
            <a:pPr marL="342900" indent="-342900" eaLnBrk="1" hangingPunct="1">
              <a:buFont typeface="Arial" panose="020B0604020202020204" pitchFamily="34" charset="0"/>
              <a:buChar char="•"/>
            </a:pPr>
            <a:r>
              <a:rPr lang="en-US" altLang="en-US" b="0" dirty="0"/>
              <a:t>Layout, lighting, access to exits—review your physical environment. </a:t>
            </a:r>
          </a:p>
          <a:p>
            <a:pPr marL="342900" indent="-342900" eaLnBrk="1" hangingPunct="1">
              <a:buFont typeface="Arial" panose="020B0604020202020204" pitchFamily="34" charset="0"/>
              <a:buChar char="•"/>
            </a:pPr>
            <a:r>
              <a:rPr lang="en-US" altLang="en-US" b="0" dirty="0"/>
              <a:t>Are there materials or items in the space where you think “Could that be used as a weapon?”</a:t>
            </a:r>
          </a:p>
          <a:p>
            <a:pPr marL="342900" indent="-342900" eaLnBrk="1" hangingPunct="1">
              <a:buFont typeface="Arial" panose="020B0604020202020204" pitchFamily="34" charset="0"/>
              <a:buChar char="•"/>
            </a:pPr>
            <a:r>
              <a:rPr lang="en-US" altLang="en-US" b="0" dirty="0"/>
              <a:t>Staff: Are there too many people in the </a:t>
            </a:r>
            <a:r>
              <a:rPr lang="en-US" altLang="en-US" b="0" dirty="0" smtClean="0"/>
              <a:t>room? Do the people in the</a:t>
            </a:r>
            <a:r>
              <a:rPr lang="en-US" altLang="en-US" b="0" baseline="0" dirty="0" smtClean="0"/>
              <a:t> room have a </a:t>
            </a:r>
            <a:r>
              <a:rPr lang="en-US" altLang="en-US" b="0" dirty="0" smtClean="0"/>
              <a:t>position </a:t>
            </a:r>
            <a:r>
              <a:rPr lang="en-US" altLang="en-US" b="0" dirty="0"/>
              <a:t>that could be threatening to the client?</a:t>
            </a:r>
          </a:p>
          <a:p>
            <a:pPr marL="342900" indent="-342900" eaLnBrk="1" hangingPunct="1">
              <a:buFont typeface="Arial" panose="020B0604020202020204" pitchFamily="34" charset="0"/>
              <a:buChar char="•"/>
            </a:pPr>
            <a:r>
              <a:rPr lang="en-US" altLang="en-US" b="0" dirty="0"/>
              <a:t>Availability of back-up or security staff</a:t>
            </a:r>
          </a:p>
          <a:p>
            <a:pPr marL="628650" lvl="1" indent="-171450">
              <a:buFont typeface="Arial" panose="020B0604020202020204" pitchFamily="34" charset="0"/>
              <a:buChar char="•"/>
            </a:pPr>
            <a:r>
              <a:rPr lang="en-US" altLang="en-US" dirty="0"/>
              <a:t>Use code word, example “Nine!”</a:t>
            </a:r>
            <a:endParaRPr lang="en-US" altLang="en-US" b="0" dirty="0"/>
          </a:p>
          <a:p>
            <a:pPr marL="342900" indent="-342900" eaLnBrk="1" hangingPunct="1">
              <a:buFont typeface="Arial" panose="020B0604020202020204" pitchFamily="34" charset="0"/>
              <a:buChar char="•"/>
            </a:pPr>
            <a:r>
              <a:rPr lang="en-US" altLang="en-US" b="0" dirty="0"/>
              <a:t>Trauma informed agency</a:t>
            </a:r>
          </a:p>
          <a:p>
            <a:pPr marL="342900" indent="-342900" eaLnBrk="1" hangingPunct="1">
              <a:buFont typeface="Arial" panose="020B0604020202020204" pitchFamily="34" charset="0"/>
              <a:buChar char="•"/>
            </a:pPr>
            <a:r>
              <a:rPr lang="en-US" altLang="en-US" b="0" dirty="0"/>
              <a:t>Community settings:</a:t>
            </a:r>
          </a:p>
          <a:p>
            <a:pPr marL="628650" lvl="1" indent="-171450">
              <a:buFont typeface="Arial" panose="020B0604020202020204" pitchFamily="34" charset="0"/>
              <a:buChar char="•"/>
            </a:pPr>
            <a:r>
              <a:rPr lang="en-US" altLang="en-US" dirty="0"/>
              <a:t>Client’s home</a:t>
            </a:r>
          </a:p>
          <a:p>
            <a:pPr marL="628650" lvl="1" indent="-171450">
              <a:buFont typeface="Arial" panose="020B0604020202020204" pitchFamily="34" charset="0"/>
              <a:buChar char="•"/>
            </a:pPr>
            <a:r>
              <a:rPr lang="en-US" altLang="en-US" b="0" dirty="0"/>
              <a:t>Public spaces</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40</a:t>
            </a:fld>
            <a:endParaRPr lang="en-US" dirty="0"/>
          </a:p>
        </p:txBody>
      </p:sp>
    </p:spTree>
    <p:extLst>
      <p:ext uri="{BB962C8B-B14F-4D97-AF65-F5344CB8AC3E}">
        <p14:creationId xmlns:p14="http://schemas.microsoft.com/office/powerpoint/2010/main" val="317423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CE54EC-791B-4802-B133-9D0C633E1384}" type="slidenum">
              <a:rPr lang="en-US" altLang="en-US"/>
              <a:pPr/>
              <a:t>5</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Let’s look at this picture, how would you </a:t>
            </a:r>
            <a:r>
              <a:rPr lang="en-US" altLang="en-US" b="0" dirty="0">
                <a:latin typeface="Arial" panose="020B0604020202020204" pitchFamily="34" charset="0"/>
              </a:rPr>
              <a:t>interpret what is going on in this picture?</a:t>
            </a:r>
          </a:p>
          <a:p>
            <a:pPr eaLnBrk="1" hangingPunct="1"/>
            <a:endParaRPr lang="en-US" altLang="en-US" b="0" dirty="0">
              <a:latin typeface="Arial" panose="020B0604020202020204" pitchFamily="34" charset="0"/>
            </a:endParaRPr>
          </a:p>
          <a:p>
            <a:pPr eaLnBrk="1" hangingPunct="1"/>
            <a:r>
              <a:rPr lang="en-US" altLang="en-US" dirty="0">
                <a:latin typeface="Arial" panose="020B0604020202020204" pitchFamily="34" charset="0"/>
              </a:rPr>
              <a:t>Clearly she is frustrated by what she is reading or feels like she has lost control and literally pulling her hair out.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Ask participants if they have ever become so frustrated they thought about engaging in or engaged in aggressive behavior.</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875407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slide. </a:t>
            </a:r>
            <a:endParaRPr lang="en-US" dirty="0" smtClean="0"/>
          </a:p>
          <a:p>
            <a:endParaRPr lang="en-US" dirty="0" smtClean="0"/>
          </a:p>
          <a:p>
            <a:r>
              <a:rPr lang="en-US" dirty="0" smtClean="0"/>
              <a:t>There </a:t>
            </a:r>
            <a:r>
              <a:rPr lang="en-US" dirty="0"/>
              <a:t>are 5 phases to an aggressive incident. </a:t>
            </a:r>
          </a:p>
        </p:txBody>
      </p:sp>
      <p:sp>
        <p:nvSpPr>
          <p:cNvPr id="4" name="Slide Number Placeholder 3"/>
          <p:cNvSpPr>
            <a:spLocks noGrp="1"/>
          </p:cNvSpPr>
          <p:nvPr>
            <p:ph type="sldNum" sz="quarter" idx="10"/>
          </p:nvPr>
        </p:nvSpPr>
        <p:spPr/>
        <p:txBody>
          <a:bodyPr/>
          <a:lstStyle/>
          <a:p>
            <a:fld id="{118B9744-DB0B-4840-B9D1-7F05BA2CD9AC}" type="slidenum">
              <a:rPr lang="en-US" smtClean="0"/>
              <a:t>41</a:t>
            </a:fld>
            <a:endParaRPr lang="en-US" dirty="0"/>
          </a:p>
        </p:txBody>
      </p:sp>
    </p:spTree>
    <p:extLst>
      <p:ext uri="{BB962C8B-B14F-4D97-AF65-F5344CB8AC3E}">
        <p14:creationId xmlns:p14="http://schemas.microsoft.com/office/powerpoint/2010/main" val="3345690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0" dirty="0"/>
              <a:t>Review </a:t>
            </a:r>
            <a:r>
              <a:rPr lang="en-US" altLang="en-US" sz="1200" b="0" dirty="0" smtClean="0"/>
              <a:t>the slide</a:t>
            </a:r>
            <a:r>
              <a:rPr lang="en-US" altLang="en-US" sz="1200" b="0" dirty="0"/>
              <a:t>.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42</a:t>
            </a:fld>
            <a:endParaRPr lang="en-US" dirty="0"/>
          </a:p>
        </p:txBody>
      </p:sp>
    </p:spTree>
    <p:extLst>
      <p:ext uri="{BB962C8B-B14F-4D97-AF65-F5344CB8AC3E}">
        <p14:creationId xmlns:p14="http://schemas.microsoft.com/office/powerpoint/2010/main" val="1772960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intervention phase has two parts:</a:t>
            </a:r>
          </a:p>
          <a:p>
            <a:pPr marL="171450" indent="-171450">
              <a:buFont typeface="Arial" panose="020B0604020202020204" pitchFamily="34" charset="0"/>
              <a:buChar char="•"/>
            </a:pPr>
            <a:r>
              <a:rPr lang="en-US" dirty="0"/>
              <a:t>Body language. From this picture one could say that </a:t>
            </a:r>
            <a:r>
              <a:rPr lang="en-US" dirty="0" smtClean="0"/>
              <a:t>this figure is </a:t>
            </a:r>
            <a:r>
              <a:rPr lang="en-US" dirty="0"/>
              <a:t>closed to </a:t>
            </a:r>
            <a:r>
              <a:rPr lang="en-US" dirty="0" smtClean="0"/>
              <a:t>whatever</a:t>
            </a:r>
            <a:r>
              <a:rPr lang="en-US" baseline="0" dirty="0" smtClean="0"/>
              <a:t> others are</a:t>
            </a:r>
            <a:r>
              <a:rPr lang="en-US" dirty="0" smtClean="0"/>
              <a:t> saying</a:t>
            </a:r>
            <a:r>
              <a:rPr lang="en-US" dirty="0"/>
              <a:t>. We see his arms are folded and there is no eye contact as indicated by his closed body language. </a:t>
            </a:r>
          </a:p>
          <a:p>
            <a:pPr marL="171450" indent="-171450">
              <a:buFont typeface="Arial" panose="020B0604020202020204" pitchFamily="34" charset="0"/>
              <a:buChar char="•"/>
            </a:pPr>
            <a:r>
              <a:rPr lang="en-US" dirty="0"/>
              <a:t>De-escalation could be difficult. </a:t>
            </a:r>
          </a:p>
        </p:txBody>
      </p:sp>
      <p:sp>
        <p:nvSpPr>
          <p:cNvPr id="4" name="Slide Number Placeholder 3"/>
          <p:cNvSpPr>
            <a:spLocks noGrp="1"/>
          </p:cNvSpPr>
          <p:nvPr>
            <p:ph type="sldNum" sz="quarter" idx="10"/>
          </p:nvPr>
        </p:nvSpPr>
        <p:spPr/>
        <p:txBody>
          <a:bodyPr/>
          <a:lstStyle/>
          <a:p>
            <a:fld id="{118B9744-DB0B-4840-B9D1-7F05BA2CD9AC}" type="slidenum">
              <a:rPr lang="en-US" smtClean="0"/>
              <a:t>43</a:t>
            </a:fld>
            <a:endParaRPr lang="en-US" dirty="0"/>
          </a:p>
        </p:txBody>
      </p:sp>
    </p:spTree>
    <p:extLst>
      <p:ext uri="{BB962C8B-B14F-4D97-AF65-F5344CB8AC3E}">
        <p14:creationId xmlns:p14="http://schemas.microsoft.com/office/powerpoint/2010/main" val="1705322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defRPr/>
            </a:pPr>
            <a:r>
              <a:rPr lang="en-US" sz="1200" b="0" dirty="0"/>
              <a:t>There are certain strategies that can be applied to support de-escalating a heightened situation. </a:t>
            </a:r>
            <a:endParaRPr lang="en-US" sz="1200" b="0" dirty="0" smtClean="0"/>
          </a:p>
          <a:p>
            <a:pPr marL="0" indent="0" eaLnBrk="1" hangingPunct="1">
              <a:buFont typeface="Arial" panose="020B0604020202020204" pitchFamily="34" charset="0"/>
              <a:buNone/>
              <a:defRPr/>
            </a:pPr>
            <a:endParaRPr lang="en-US" sz="1200" b="0" dirty="0" smtClean="0"/>
          </a:p>
          <a:p>
            <a:pPr marL="0" indent="0" eaLnBrk="1" hangingPunct="1">
              <a:buFont typeface="Arial" panose="020B0604020202020204" pitchFamily="34" charset="0"/>
              <a:buNone/>
              <a:defRPr/>
            </a:pPr>
            <a:r>
              <a:rPr lang="en-US" sz="1200" b="0" dirty="0" smtClean="0"/>
              <a:t>Review the slide</a:t>
            </a:r>
            <a:r>
              <a:rPr lang="en-US" sz="1200" b="0" dirty="0"/>
              <a:t>. </a:t>
            </a:r>
          </a:p>
          <a:p>
            <a:pPr marL="342900" indent="-342900" eaLnBrk="1" hangingPunct="1">
              <a:buFont typeface="Arial" panose="020B0604020202020204" pitchFamily="34" charset="0"/>
              <a:buChar char="•"/>
              <a:defRPr/>
            </a:pPr>
            <a:endParaRPr lang="en-US" sz="1200" b="0" dirty="0"/>
          </a:p>
        </p:txBody>
      </p:sp>
      <p:sp>
        <p:nvSpPr>
          <p:cNvPr id="4" name="Slide Number Placeholder 3"/>
          <p:cNvSpPr>
            <a:spLocks noGrp="1"/>
          </p:cNvSpPr>
          <p:nvPr>
            <p:ph type="sldNum" sz="quarter" idx="10"/>
          </p:nvPr>
        </p:nvSpPr>
        <p:spPr/>
        <p:txBody>
          <a:bodyPr/>
          <a:lstStyle/>
          <a:p>
            <a:fld id="{118B9744-DB0B-4840-B9D1-7F05BA2CD9AC}" type="slidenum">
              <a:rPr lang="en-US" smtClean="0"/>
              <a:t>44</a:t>
            </a:fld>
            <a:endParaRPr lang="en-US" dirty="0"/>
          </a:p>
        </p:txBody>
      </p:sp>
    </p:spTree>
    <p:extLst>
      <p:ext uri="{BB962C8B-B14F-4D97-AF65-F5344CB8AC3E}">
        <p14:creationId xmlns:p14="http://schemas.microsoft.com/office/powerpoint/2010/main" val="1841355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 can see that occasionally we as providers may make choices that do not support de-escalation. We want to ensure that we are communicating in ways that support empathy. Here are some pitfalls to avoid. </a:t>
            </a:r>
          </a:p>
        </p:txBody>
      </p:sp>
      <p:sp>
        <p:nvSpPr>
          <p:cNvPr id="4" name="Slide Number Placeholder 3"/>
          <p:cNvSpPr>
            <a:spLocks noGrp="1"/>
          </p:cNvSpPr>
          <p:nvPr>
            <p:ph type="sldNum" sz="quarter" idx="10"/>
          </p:nvPr>
        </p:nvSpPr>
        <p:spPr/>
        <p:txBody>
          <a:bodyPr/>
          <a:lstStyle/>
          <a:p>
            <a:fld id="{118B9744-DB0B-4840-B9D1-7F05BA2CD9AC}" type="slidenum">
              <a:rPr lang="en-US" smtClean="0"/>
              <a:t>45</a:t>
            </a:fld>
            <a:endParaRPr lang="en-US" dirty="0"/>
          </a:p>
        </p:txBody>
      </p:sp>
    </p:spTree>
    <p:extLst>
      <p:ext uri="{BB962C8B-B14F-4D97-AF65-F5344CB8AC3E}">
        <p14:creationId xmlns:p14="http://schemas.microsoft.com/office/powerpoint/2010/main" val="1957641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phases of the incident beyond managing the situation include the following. </a:t>
            </a:r>
          </a:p>
          <a:p>
            <a:endParaRPr lang="en-US" dirty="0"/>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46</a:t>
            </a:fld>
            <a:endParaRPr lang="en-US" dirty="0"/>
          </a:p>
        </p:txBody>
      </p:sp>
    </p:spTree>
    <p:extLst>
      <p:ext uri="{BB962C8B-B14F-4D97-AF65-F5344CB8AC3E}">
        <p14:creationId xmlns:p14="http://schemas.microsoft.com/office/powerpoint/2010/main" val="30259402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takes support from our team to help mitigate difficult situations. </a:t>
            </a:r>
          </a:p>
          <a:p>
            <a:endParaRPr lang="en-US" altLang="en-US" dirty="0">
              <a:latin typeface="Arial" panose="020B0604020202020204" pitchFamily="34" charset="0"/>
            </a:endParaRPr>
          </a:p>
          <a:p>
            <a:r>
              <a:rPr lang="en-US" altLang="en-US" dirty="0">
                <a:latin typeface="Arial" panose="020B0604020202020204" pitchFamily="34" charset="0"/>
              </a:rPr>
              <a:t>If there is potential for a client to become verbally or physically aggressive, it’s always best to have teams prepared to manage the situation. At some institutions a designated statement over the telephone/PA system might state: “Mr. Quickly is needed in room 9”….this would alert members of the team to respond to a staff person managing a difficult situation. I’m sure many of your institutions have these crisis policies in place. Be familiar with the policy at your institution. </a:t>
            </a:r>
          </a:p>
        </p:txBody>
      </p:sp>
      <p:sp>
        <p:nvSpPr>
          <p:cNvPr id="5325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EA4E98-B983-41E0-ADB1-8A2DD824C6F1}" type="slidenum">
              <a:rPr lang="en-US" altLang="en-US"/>
              <a:pPr/>
              <a:t>47</a:t>
            </a:fld>
            <a:endParaRPr lang="en-US" altLang="en-US" dirty="0"/>
          </a:p>
        </p:txBody>
      </p:sp>
    </p:spTree>
    <p:extLst>
      <p:ext uri="{BB962C8B-B14F-4D97-AF65-F5344CB8AC3E}">
        <p14:creationId xmlns:p14="http://schemas.microsoft.com/office/powerpoint/2010/main" val="335608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additional considerations for working in teams. </a:t>
            </a:r>
          </a:p>
        </p:txBody>
      </p:sp>
      <p:sp>
        <p:nvSpPr>
          <p:cNvPr id="4" name="Slide Number Placeholder 3"/>
          <p:cNvSpPr>
            <a:spLocks noGrp="1"/>
          </p:cNvSpPr>
          <p:nvPr>
            <p:ph type="sldNum" sz="quarter" idx="10"/>
          </p:nvPr>
        </p:nvSpPr>
        <p:spPr/>
        <p:txBody>
          <a:bodyPr/>
          <a:lstStyle/>
          <a:p>
            <a:fld id="{118B9744-DB0B-4840-B9D1-7F05BA2CD9AC}" type="slidenum">
              <a:rPr lang="en-US" smtClean="0"/>
              <a:t>48</a:t>
            </a:fld>
            <a:endParaRPr lang="en-US" dirty="0"/>
          </a:p>
        </p:txBody>
      </p:sp>
    </p:spTree>
    <p:extLst>
      <p:ext uri="{BB962C8B-B14F-4D97-AF65-F5344CB8AC3E}">
        <p14:creationId xmlns:p14="http://schemas.microsoft.com/office/powerpoint/2010/main" val="860631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n-US" altLang="en-US" sz="1200" b="0" dirty="0"/>
              <a:t>If the situation becomes physical in a team consider the following. </a:t>
            </a:r>
          </a:p>
        </p:txBody>
      </p:sp>
      <p:sp>
        <p:nvSpPr>
          <p:cNvPr id="4" name="Slide Number Placeholder 3"/>
          <p:cNvSpPr>
            <a:spLocks noGrp="1"/>
          </p:cNvSpPr>
          <p:nvPr>
            <p:ph type="sldNum" sz="quarter" idx="10"/>
          </p:nvPr>
        </p:nvSpPr>
        <p:spPr/>
        <p:txBody>
          <a:bodyPr/>
          <a:lstStyle/>
          <a:p>
            <a:fld id="{118B9744-DB0B-4840-B9D1-7F05BA2CD9AC}" type="slidenum">
              <a:rPr lang="en-US" smtClean="0"/>
              <a:t>49</a:t>
            </a:fld>
            <a:endParaRPr lang="en-US" dirty="0"/>
          </a:p>
        </p:txBody>
      </p:sp>
    </p:spTree>
    <p:extLst>
      <p:ext uri="{BB962C8B-B14F-4D97-AF65-F5344CB8AC3E}">
        <p14:creationId xmlns:p14="http://schemas.microsoft.com/office/powerpoint/2010/main" val="31561367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t>
            </a:r>
            <a:r>
              <a:rPr lang="en-US" dirty="0" smtClean="0"/>
              <a:t>the slide</a:t>
            </a:r>
            <a:r>
              <a:rPr lang="en-US" dirty="0"/>
              <a:t>. </a:t>
            </a:r>
            <a:endParaRPr lang="en-US" altLang="en-US" sz="1200" b="0" dirty="0"/>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50</a:t>
            </a:fld>
            <a:endParaRPr lang="en-US" dirty="0"/>
          </a:p>
        </p:txBody>
      </p:sp>
    </p:spTree>
    <p:extLst>
      <p:ext uri="{BB962C8B-B14F-4D97-AF65-F5344CB8AC3E}">
        <p14:creationId xmlns:p14="http://schemas.microsoft.com/office/powerpoint/2010/main" val="153815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US" altLang="en-US" dirty="0">
                <a:latin typeface="Arial" panose="020B0604020202020204" pitchFamily="34" charset="0"/>
              </a:rPr>
              <a:t>There are many factors that can cause people to become aggressive, especially if people we work with have:</a:t>
            </a:r>
          </a:p>
          <a:p>
            <a:pPr marL="171450" indent="-171450" eaLnBrk="1" hangingPunct="1">
              <a:buFont typeface="Arial" panose="020B0604020202020204" pitchFamily="34" charset="0"/>
              <a:buChar char="•"/>
            </a:pPr>
            <a:r>
              <a:rPr lang="en-US" altLang="en-US" sz="1200" b="0" dirty="0"/>
              <a:t>Mental </a:t>
            </a:r>
            <a:r>
              <a:rPr lang="en-US" altLang="en-US" sz="1200" b="0" dirty="0" smtClean="0"/>
              <a:t>illness</a:t>
            </a:r>
            <a:endParaRPr lang="en-US" altLang="en-US" sz="1200" b="0" dirty="0"/>
          </a:p>
          <a:p>
            <a:pPr marL="171450" indent="-171450" eaLnBrk="1" hangingPunct="1">
              <a:buFont typeface="Arial" panose="020B0604020202020204" pitchFamily="34" charset="0"/>
              <a:buChar char="•"/>
            </a:pPr>
            <a:r>
              <a:rPr lang="en-US" altLang="en-US" sz="1200" b="0" dirty="0"/>
              <a:t>Traumatic brain </a:t>
            </a:r>
            <a:r>
              <a:rPr lang="en-US" altLang="en-US" sz="1200" b="0" dirty="0" smtClean="0"/>
              <a:t>injury</a:t>
            </a:r>
            <a:endParaRPr lang="en-US" altLang="en-US" sz="1200" b="0" dirty="0"/>
          </a:p>
          <a:p>
            <a:pPr marL="171450" indent="-171450" eaLnBrk="1" hangingPunct="1">
              <a:buFont typeface="Arial" panose="020B0604020202020204" pitchFamily="34" charset="0"/>
              <a:buChar char="•"/>
            </a:pPr>
            <a:r>
              <a:rPr lang="en-US" altLang="en-US" sz="1200" b="0" dirty="0"/>
              <a:t>Trauma history</a:t>
            </a:r>
          </a:p>
          <a:p>
            <a:pPr marL="171450" indent="-171450" eaLnBrk="1" hangingPunct="1">
              <a:buFont typeface="Arial" panose="020B0604020202020204" pitchFamily="34" charset="0"/>
              <a:buChar char="•"/>
            </a:pPr>
            <a:r>
              <a:rPr lang="en-US" altLang="en-US" sz="1200" b="0" dirty="0"/>
              <a:t>Developmental disorder</a:t>
            </a:r>
          </a:p>
          <a:p>
            <a:pPr marL="171450" indent="-171450" eaLnBrk="1" hangingPunct="1">
              <a:buFont typeface="Arial" panose="020B0604020202020204" pitchFamily="34" charset="0"/>
              <a:buChar char="•"/>
            </a:pPr>
            <a:r>
              <a:rPr lang="en-US" altLang="en-US" sz="1200" b="0" dirty="0"/>
              <a:t>Substance use disorder</a:t>
            </a:r>
          </a:p>
          <a:p>
            <a:endParaRPr lang="en-US" altLang="en-US" dirty="0">
              <a:latin typeface="Arial" panose="020B0604020202020204" pitchFamily="34" charset="0"/>
            </a:endParaRPr>
          </a:p>
        </p:txBody>
      </p:sp>
      <p:sp>
        <p:nvSpPr>
          <p:cNvPr id="4403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75DE5E-7203-4A75-B5F3-B2EF9629268B}" type="slidenum">
              <a:rPr lang="en-US" altLang="en-US"/>
              <a:pPr/>
              <a:t>6</a:t>
            </a:fld>
            <a:endParaRPr lang="en-US" altLang="en-US" dirty="0"/>
          </a:p>
        </p:txBody>
      </p:sp>
    </p:spTree>
    <p:extLst>
      <p:ext uri="{BB962C8B-B14F-4D97-AF65-F5344CB8AC3E}">
        <p14:creationId xmlns:p14="http://schemas.microsoft.com/office/powerpoint/2010/main" val="24877422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92CCC6F-9DDF-4315-BAE4-91BF1DDAF99B}" type="slidenum">
              <a:rPr lang="en-US" altLang="en-US" smtClean="0"/>
              <a:pPr>
                <a:defRPr/>
              </a:pPr>
              <a:t>51</a:t>
            </a:fld>
            <a:endParaRPr lang="en-US" altLang="en-US"/>
          </a:p>
        </p:txBody>
      </p:sp>
    </p:spTree>
    <p:extLst>
      <p:ext uri="{BB962C8B-B14F-4D97-AF65-F5344CB8AC3E}">
        <p14:creationId xmlns:p14="http://schemas.microsoft.com/office/powerpoint/2010/main" val="12504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82A51D-79B7-4D46-B34B-EC89B1221F47}" type="slidenum">
              <a:rPr lang="en-US" altLang="en-US"/>
              <a:pPr/>
              <a:t>7</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Review </a:t>
            </a:r>
            <a:r>
              <a:rPr lang="en-US" altLang="en-US" dirty="0" smtClean="0">
                <a:latin typeface="Arial" panose="020B0604020202020204" pitchFamily="34" charset="0"/>
              </a:rPr>
              <a:t>the slide</a:t>
            </a:r>
            <a:r>
              <a:rPr lang="en-US" altLang="en-US" dirty="0">
                <a:latin typeface="Arial" panose="020B0604020202020204" pitchFamily="34" charset="0"/>
              </a:rPr>
              <a:t>. </a:t>
            </a:r>
            <a:endParaRPr lang="en-US" altLang="en-US" sz="1200" b="0" dirty="0"/>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06064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learn ways to manage verbally aggressive situations.</a:t>
            </a:r>
          </a:p>
        </p:txBody>
      </p:sp>
      <p:sp>
        <p:nvSpPr>
          <p:cNvPr id="4" name="Slide Number Placeholder 3"/>
          <p:cNvSpPr>
            <a:spLocks noGrp="1"/>
          </p:cNvSpPr>
          <p:nvPr>
            <p:ph type="sldNum" sz="quarter" idx="10"/>
          </p:nvPr>
        </p:nvSpPr>
        <p:spPr/>
        <p:txBody>
          <a:bodyPr/>
          <a:lstStyle/>
          <a:p>
            <a:fld id="{118B9744-DB0B-4840-B9D1-7F05BA2CD9AC}" type="slidenum">
              <a:rPr lang="en-US" smtClean="0"/>
              <a:t>8</a:t>
            </a:fld>
            <a:endParaRPr lang="en-US" dirty="0"/>
          </a:p>
        </p:txBody>
      </p:sp>
    </p:spTree>
    <p:extLst>
      <p:ext uri="{BB962C8B-B14F-4D97-AF65-F5344CB8AC3E}">
        <p14:creationId xmlns:p14="http://schemas.microsoft.com/office/powerpoint/2010/main" val="43355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538E3C-56E8-421F-BC88-0959F5A29B6E}" type="slidenum">
              <a:rPr lang="en-US" altLang="en-US"/>
              <a:pPr/>
              <a:t>9</a:t>
            </a:fld>
            <a:endParaRPr lang="en-US" altLang="en-US" dirty="0"/>
          </a:p>
        </p:txBody>
      </p:sp>
      <p:sp>
        <p:nvSpPr>
          <p:cNvPr id="4710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p:txBody>
          <a:bodyPr/>
          <a:lstStyle/>
          <a:p>
            <a:pPr eaLnBrk="1" hangingPunct="1">
              <a:defRPr/>
            </a:pPr>
            <a:r>
              <a:rPr lang="en-US" altLang="en-US" dirty="0"/>
              <a:t>To help manage verbally aggressive situations the following are examples of how you can use both non verbal and verbal language to decrease the situation when working with clients. It is helpful to lean forward, make good eye contact, lower your tone of voice, and keep your promises.</a:t>
            </a:r>
          </a:p>
          <a:p>
            <a:pPr eaLnBrk="1" hangingPunct="1">
              <a:defRPr/>
            </a:pPr>
            <a:endParaRPr lang="en-US" altLang="en-US" dirty="0"/>
          </a:p>
          <a:p>
            <a:pPr eaLnBrk="1" hangingPunct="1">
              <a:defRPr/>
            </a:pPr>
            <a:r>
              <a:rPr lang="en-US" altLang="en-US" dirty="0"/>
              <a:t>Examples: </a:t>
            </a:r>
          </a:p>
          <a:p>
            <a:pPr marL="228600" indent="-228600" eaLnBrk="1" hangingPunct="1">
              <a:buFont typeface="Arial" panose="020B0604020202020204" pitchFamily="34" charset="0"/>
              <a:buChar char="•"/>
              <a:defRPr/>
            </a:pPr>
            <a:r>
              <a:rPr lang="en-US" altLang="en-US" dirty="0"/>
              <a:t>Explain what you can do and what is permitted in the facility.</a:t>
            </a:r>
          </a:p>
          <a:p>
            <a:pPr marL="228600" indent="-228600" eaLnBrk="1" hangingPunct="1">
              <a:buFont typeface="Arial" panose="020B0604020202020204" pitchFamily="34" charset="0"/>
              <a:buChar char="•"/>
              <a:defRPr/>
            </a:pPr>
            <a:r>
              <a:rPr lang="en-US" altLang="en-US" dirty="0"/>
              <a:t>Reframe what the client is sharing with you to ensure understanding “Are you saying that….?”.</a:t>
            </a:r>
          </a:p>
          <a:p>
            <a:pPr marL="228600" indent="-228600" eaLnBrk="1" hangingPunct="1">
              <a:buFont typeface="Arial" panose="020B0604020202020204" pitchFamily="34" charset="0"/>
              <a:buChar char="•"/>
              <a:defRPr/>
            </a:pPr>
            <a:r>
              <a:rPr lang="en-US" altLang="en-US" dirty="0"/>
              <a:t>Remain calm, reassure you patient that you are there to help.</a:t>
            </a:r>
          </a:p>
          <a:p>
            <a:pPr marL="228600" indent="-228600" eaLnBrk="1" hangingPunct="1">
              <a:buFont typeface="Arial" panose="020B0604020202020204" pitchFamily="34" charset="0"/>
              <a:buChar char="•"/>
              <a:defRPr/>
            </a:pPr>
            <a:r>
              <a:rPr lang="en-US" altLang="en-US" dirty="0"/>
              <a:t>Reframe what you are hearing: “So the problem is…….?  You are concerned that….? This is upsetting you because…..”</a:t>
            </a:r>
          </a:p>
          <a:p>
            <a:pPr marL="228600" indent="-228600" eaLnBrk="1" hangingPunct="1">
              <a:buFont typeface="Arial" panose="020B0604020202020204" pitchFamily="34" charset="0"/>
              <a:buChar char="•"/>
              <a:defRPr/>
            </a:pPr>
            <a:r>
              <a:rPr lang="en-US" altLang="en-US" dirty="0"/>
              <a:t>Ask the client: ”How have you handled this before?  Was anyone able to help you with you problem before?  What will help in this situation? When this happens we usually….”</a:t>
            </a:r>
          </a:p>
          <a:p>
            <a:pPr marL="0" indent="0" eaLnBrk="1" hangingPunct="1">
              <a:buFontTx/>
              <a:buNone/>
              <a:defRPr/>
            </a:pPr>
            <a:endParaRPr lang="en-US" altLang="en-US" dirty="0"/>
          </a:p>
        </p:txBody>
      </p:sp>
    </p:spTree>
    <p:extLst>
      <p:ext uri="{BB962C8B-B14F-4D97-AF65-F5344CB8AC3E}">
        <p14:creationId xmlns:p14="http://schemas.microsoft.com/office/powerpoint/2010/main" val="2922428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it is helpful to explain what your role is and how you might be able to help the client. If there are policies you are to follow in the workplace regarding managing an escalating situation, please explain to the client what can and can not happen. Ask for help from your co-workers as needed so you receive help to manage the situation.</a:t>
            </a:r>
          </a:p>
        </p:txBody>
      </p:sp>
      <p:sp>
        <p:nvSpPr>
          <p:cNvPr id="4" name="Slide Number Placeholder 3"/>
          <p:cNvSpPr>
            <a:spLocks noGrp="1"/>
          </p:cNvSpPr>
          <p:nvPr>
            <p:ph type="sldNum" sz="quarter" idx="10"/>
          </p:nvPr>
        </p:nvSpPr>
        <p:spPr/>
        <p:txBody>
          <a:bodyPr/>
          <a:lstStyle/>
          <a:p>
            <a:fld id="{118B9744-DB0B-4840-B9D1-7F05BA2CD9AC}" type="slidenum">
              <a:rPr lang="en-US" smtClean="0"/>
              <a:t>10</a:t>
            </a:fld>
            <a:endParaRPr lang="en-US" dirty="0"/>
          </a:p>
        </p:txBody>
      </p:sp>
    </p:spTree>
    <p:extLst>
      <p:ext uri="{BB962C8B-B14F-4D97-AF65-F5344CB8AC3E}">
        <p14:creationId xmlns:p14="http://schemas.microsoft.com/office/powerpoint/2010/main" val="608589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a:extLst>
              <a:ext uri="{FF2B5EF4-FFF2-40B4-BE49-F238E27FC236}">
                <a16:creationId xmlns:a16="http://schemas.microsoft.com/office/drawing/2014/main" xmlns="" id="{DC20278E-C847-44C5-B01C-D0A36F4F6E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xmlns="" id="{3AE422BF-44E9-475A-980C-EDDC45786042}"/>
              </a:ext>
            </a:extLst>
          </p:cNvPr>
          <p:cNvPicPr>
            <a:picLocks noChangeAspect="1" noChangeArrowheads="1"/>
          </p:cNvPicPr>
          <p:nvPr userDrawn="1"/>
        </p:nvPicPr>
        <p:blipFill>
          <a:blip r:embed="rId3"/>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a16="http://schemas.microsoft.com/office/drawing/2014/main" xmlns="" id="{8B070EF8-6610-407E-A665-D6059B6C2D7E}"/>
              </a:ext>
            </a:extLst>
          </p:cNvPr>
          <p:cNvSpPr>
            <a:spLocks noChangeArrowheads="1"/>
          </p:cNvSpPr>
          <p:nvPr userDrawn="1"/>
        </p:nvSpPr>
        <p:spPr bwMode="auto">
          <a:xfrm>
            <a:off x="609600" y="6096000"/>
            <a:ext cx="4664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dirty="0">
                <a:latin typeface="Arial Bold" charset="0"/>
                <a:ea typeface="Osaka" charset="0"/>
              </a:rPr>
              <a:t>Boston University</a:t>
            </a:r>
            <a:r>
              <a:rPr lang="en-US" altLang="en-US" sz="1200" dirty="0">
                <a:latin typeface="Arial" charset="0"/>
                <a:ea typeface="Osaka" charset="0"/>
              </a:rPr>
              <a:t> School of Social Work</a:t>
            </a:r>
          </a:p>
          <a:p>
            <a:pPr>
              <a:defRPr/>
            </a:pPr>
            <a:r>
              <a:rPr lang="en-US" altLang="en-US" sz="1200" dirty="0">
                <a:latin typeface="Arial" charset="0"/>
                <a:ea typeface="Osaka" charset="0"/>
              </a:rPr>
              <a:t>Center for Innovation in Social Work &amp; Health</a:t>
            </a:r>
          </a:p>
        </p:txBody>
      </p:sp>
      <p:sp>
        <p:nvSpPr>
          <p:cNvPr id="7" name="Rectangle 6">
            <a:extLst>
              <a:ext uri="{FF2B5EF4-FFF2-40B4-BE49-F238E27FC236}">
                <a16:creationId xmlns:a16="http://schemas.microsoft.com/office/drawing/2014/main" xmlns="" id="{477251EB-85B0-4625-929E-D0CA00642CAC}"/>
              </a:ext>
            </a:extLst>
          </p:cNvPr>
          <p:cNvSpPr/>
          <p:nvPr userDrawn="1"/>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a:extLst>
              <a:ext uri="{FF2B5EF4-FFF2-40B4-BE49-F238E27FC236}">
                <a16:creationId xmlns:a16="http://schemas.microsoft.com/office/drawing/2014/main" xmlns="" id="{5B523BB1-B56E-4E70-8CB1-58A8AE8E41DD}"/>
              </a:ext>
            </a:extLst>
          </p:cNvPr>
          <p:cNvCxnSpPr/>
          <p:nvPr userDrawn="1"/>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mj-lt"/>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2400">
                <a:solidFill>
                  <a:srgbClr val="CCCCCC"/>
                </a:solidFill>
                <a:latin typeface="+mn-lt"/>
              </a:defRPr>
            </a:lvl1pPr>
          </a:lstStyle>
          <a:p>
            <a:pPr lvl="0"/>
            <a:r>
              <a:rPr lang="en-US" altLang="en-US" noProof="0" dirty="0"/>
              <a:t>Click to edit Master subtitle style</a:t>
            </a:r>
          </a:p>
        </p:txBody>
      </p:sp>
    </p:spTree>
    <p:extLst>
      <p:ext uri="{BB962C8B-B14F-4D97-AF65-F5344CB8AC3E}">
        <p14:creationId xmlns:p14="http://schemas.microsoft.com/office/powerpoint/2010/main" val="360288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54966"/>
            <a:ext cx="2949575"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2860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xmlns="" id="{A06A7B92-8CD0-4B97-A013-F671FBF7AC71}"/>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32294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68318B40-44F6-473F-B44D-EDDFFDED97EB}" type="slidenum">
              <a:rPr lang="en-US" altLang="en-US"/>
              <a:pPr/>
              <a:t>‹#›</a:t>
            </a:fld>
            <a:endParaRPr lang="en-US" altLang="en-US" dirty="0"/>
          </a:p>
        </p:txBody>
      </p:sp>
      <p:sp>
        <p:nvSpPr>
          <p:cNvPr id="4" name="Date Placeholder 3"/>
          <p:cNvSpPr>
            <a:spLocks noGrp="1"/>
          </p:cNvSpPr>
          <p:nvPr>
            <p:ph type="dt" sz="half" idx="11"/>
          </p:nvPr>
        </p:nvSpPr>
        <p:spPr>
          <a:xfrm>
            <a:off x="457200" y="6243638"/>
            <a:ext cx="2133600" cy="457200"/>
          </a:xfrm>
          <a:prstGeom prst="rect">
            <a:avLst/>
          </a:prstGeom>
        </p:spPr>
        <p:txBody>
          <a:bodyPr/>
          <a:lstStyle>
            <a:lvl1pPr>
              <a:defRPr/>
            </a:lvl1pPr>
          </a:lstStyle>
          <a:p>
            <a:pPr>
              <a:defRPr/>
            </a:pPr>
            <a:endParaRPr lang="en-US" altLang="en-US" dirty="0"/>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ltLang="en-US" dirty="0"/>
          </a:p>
        </p:txBody>
      </p:sp>
    </p:spTree>
    <p:extLst>
      <p:ext uri="{BB962C8B-B14F-4D97-AF65-F5344CB8AC3E}">
        <p14:creationId xmlns:p14="http://schemas.microsoft.com/office/powerpoint/2010/main" val="246545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xmlns="" id="{48D2948E-37BE-481B-A5E4-FD2F25A1FC14}"/>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142803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mn-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a:extLst>
              <a:ext uri="{FF2B5EF4-FFF2-40B4-BE49-F238E27FC236}">
                <a16:creationId xmlns:a16="http://schemas.microsoft.com/office/drawing/2014/main" xmlns="" id="{6094CFB6-32FA-411A-93E2-16DB0368B34A}"/>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080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44257B4-C9ED-4076-8715-58507D3E3735}"/>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2">
            <a:extLst>
              <a:ext uri="{FF2B5EF4-FFF2-40B4-BE49-F238E27FC236}">
                <a16:creationId xmlns:a16="http://schemas.microsoft.com/office/drawing/2014/main" xmlns="" id="{FE30587A-01EA-4CA8-9209-67DC4F622061}"/>
              </a:ext>
            </a:extLst>
          </p:cNvPr>
          <p:cNvSpPr txBox="1">
            <a:spLocks noChangeArrowheads="1"/>
          </p:cNvSpPr>
          <p:nvPr userDrawn="1"/>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altLang="en-US" sz="2800" dirty="0">
                <a:latin typeface="+mn-lt"/>
              </a:rPr>
              <a:t>Resting or transition slide</a:t>
            </a:r>
          </a:p>
        </p:txBody>
      </p:sp>
      <p:sp>
        <p:nvSpPr>
          <p:cNvPr id="2" name="Title 1"/>
          <p:cNvSpPr>
            <a:spLocks noGrp="1"/>
          </p:cNvSpPr>
          <p:nvPr>
            <p:ph type="title"/>
          </p:nvPr>
        </p:nvSpPr>
        <p:spPr/>
        <p:txBody>
          <a:bodyPr/>
          <a:lstStyle/>
          <a:p>
            <a:r>
              <a:rPr lang="en-US" dirty="0"/>
              <a:t>Click to edit Master title style</a:t>
            </a:r>
          </a:p>
        </p:txBody>
      </p:sp>
      <p:sp>
        <p:nvSpPr>
          <p:cNvPr id="5" name="Footer Placeholder 2">
            <a:extLst>
              <a:ext uri="{FF2B5EF4-FFF2-40B4-BE49-F238E27FC236}">
                <a16:creationId xmlns:a16="http://schemas.microsoft.com/office/drawing/2014/main" xmlns="" id="{7D4C93F9-AB9F-4691-AA7B-7E972AE6D6A1}"/>
              </a:ext>
            </a:extLst>
          </p:cNvPr>
          <p:cNvSpPr>
            <a:spLocks noGrp="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42051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a:extLst>
              <a:ext uri="{FF2B5EF4-FFF2-40B4-BE49-F238E27FC236}">
                <a16:creationId xmlns:a16="http://schemas.microsoft.com/office/drawing/2014/main" xmlns="" id="{40054DC5-57AA-4A2E-BE47-B593769F4BF8}"/>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123041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a:extLst>
              <a:ext uri="{FF2B5EF4-FFF2-40B4-BE49-F238E27FC236}">
                <a16:creationId xmlns:a16="http://schemas.microsoft.com/office/drawing/2014/main" xmlns="" id="{06530BF8-069D-4535-B605-9A13E146B251}"/>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200677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a:extLst>
              <a:ext uri="{FF2B5EF4-FFF2-40B4-BE49-F238E27FC236}">
                <a16:creationId xmlns:a16="http://schemas.microsoft.com/office/drawing/2014/main" xmlns="" id="{D681D8BB-AE7E-453F-9C4E-18BB9C3D3A35}"/>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67726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7E5788E7-9261-483B-8F9D-DEAB0B57A2DA}"/>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63980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45731"/>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199" y="2667000"/>
            <a:ext cx="2949575" cy="2819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xmlns="" id="{F24B3A52-59FB-4AC1-A8F6-C3EFAC5945BE}"/>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85507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a16="http://schemas.microsoft.com/office/drawing/2014/main" xmlns="" id="{C023E52F-818B-43C7-8650-D5CC2ABBA8D6}"/>
              </a:ext>
            </a:extLst>
          </p:cNvPr>
          <p:cNvSpPr>
            <a:spLocks noChangeArrowheads="1"/>
          </p:cNvSpPr>
          <p:nvPr userDrawn="1"/>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a:p>
        </p:txBody>
      </p:sp>
      <p:sp>
        <p:nvSpPr>
          <p:cNvPr id="1026" name="Rectangle 2">
            <a:extLst>
              <a:ext uri="{FF2B5EF4-FFF2-40B4-BE49-F238E27FC236}">
                <a16:creationId xmlns:a16="http://schemas.microsoft.com/office/drawing/2014/main" xmlns="" id="{1D919825-C524-4EF2-9E4E-3ABB4862DD4F}"/>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xmlns="" id="{B5CD3996-45A8-4853-A877-ECDB4869A258}"/>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xmlns="" id="{F6BEE653-C442-4028-8246-1F118E74B7AB}"/>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defRPr/>
            </a:pPr>
            <a:r>
              <a:rPr lang="en-US" altLang="en-US"/>
              <a:t>Name of Presentation</a:t>
            </a:r>
          </a:p>
        </p:txBody>
      </p:sp>
      <p:sp>
        <p:nvSpPr>
          <p:cNvPr id="1036" name="Text Box 12">
            <a:extLst>
              <a:ext uri="{FF2B5EF4-FFF2-40B4-BE49-F238E27FC236}">
                <a16:creationId xmlns:a16="http://schemas.microsoft.com/office/drawing/2014/main" xmlns="" id="{D1CBFA60-C116-40C5-BB14-78F1DF33866F}"/>
              </a:ext>
            </a:extLst>
          </p:cNvPr>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1200" b="1">
                <a:solidFill>
                  <a:schemeClr val="bg1"/>
                </a:solidFill>
                <a:latin typeface="Arial" charset="0"/>
                <a:ea typeface="Osaka" charset="0"/>
              </a:rPr>
              <a:t>Boston University</a:t>
            </a:r>
            <a:r>
              <a:rPr lang="en-US" altLang="en-US" sz="1200">
                <a:solidFill>
                  <a:schemeClr val="bg1"/>
                </a:solidFill>
                <a:latin typeface="Arial" charset="0"/>
                <a:ea typeface="Osaka" charset="0"/>
              </a:rPr>
              <a:t> Slideshow Title Goes Here</a:t>
            </a:r>
          </a:p>
        </p:txBody>
      </p:sp>
      <p:pic>
        <p:nvPicPr>
          <p:cNvPr id="1031" name="Picture 9">
            <a:extLst>
              <a:ext uri="{FF2B5EF4-FFF2-40B4-BE49-F238E27FC236}">
                <a16:creationId xmlns:a16="http://schemas.microsoft.com/office/drawing/2014/main" xmlns="" id="{82C03B82-5B3F-4102-9C86-BE1FCA2FCF9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xmlns="" id="{1F273291-54B0-4C1D-BEAC-330F8A57DAD0}"/>
              </a:ext>
            </a:extLst>
          </p:cNvPr>
          <p:cNvCxnSpPr/>
          <p:nvPr userDrawn="1"/>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1033" name="Picture 12" descr="standardfooter_sized.jpg">
            <a:extLst>
              <a:ext uri="{FF2B5EF4-FFF2-40B4-BE49-F238E27FC236}">
                <a16:creationId xmlns:a16="http://schemas.microsoft.com/office/drawing/2014/main" xmlns="" id="{0D924F2C-652F-4000-A716-8238C34928CF}"/>
              </a:ext>
            </a:extLst>
          </p:cNvPr>
          <p:cNvPicPr>
            <a:picLocks noChangeAspect="1"/>
          </p:cNvPicPr>
          <p:nvPr userDrawn="1"/>
        </p:nvPicPr>
        <p:blipFill>
          <a:blip r:embed="rId14">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84" r:id="rId8"/>
    <p:sldLayoutId id="2147483785" r:id="rId9"/>
    <p:sldLayoutId id="2147483786" r:id="rId10"/>
    <p:sldLayoutId id="2147483794" r:id="rId11"/>
  </p:sldLayoutIdLst>
  <p:hf sldNum="0" hdr="0"/>
  <p:txStyles>
    <p:titleStyle>
      <a:lvl1pPr algn="l" rtl="0" eaLnBrk="0" fontAlgn="base" hangingPunct="0">
        <a:spcBef>
          <a:spcPct val="0"/>
        </a:spcBef>
        <a:spcAft>
          <a:spcPct val="0"/>
        </a:spcAft>
        <a:defRPr sz="2800" kern="1200">
          <a:solidFill>
            <a:schemeClr val="tx1"/>
          </a:solidFill>
          <a:latin typeface="+mj-lt"/>
          <a:ea typeface="+mj-ea"/>
          <a:cs typeface="Arial" panose="020B0604020202020204" pitchFamily="34" charset="0"/>
        </a:defRPr>
      </a:lvl1pPr>
      <a:lvl2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2pPr>
      <a:lvl3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3pPr>
      <a:lvl4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4pPr>
      <a:lvl5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3706C-A240-419E-A6EF-EF2539324BCD}"/>
              </a:ext>
            </a:extLst>
          </p:cNvPr>
          <p:cNvSpPr>
            <a:spLocks noGrp="1"/>
          </p:cNvSpPr>
          <p:nvPr>
            <p:ph type="ctrTitle"/>
          </p:nvPr>
        </p:nvSpPr>
        <p:spPr>
          <a:xfrm>
            <a:off x="685800" y="720091"/>
            <a:ext cx="7669530" cy="2880360"/>
          </a:xfrm>
        </p:spPr>
        <p:txBody>
          <a:bodyPr/>
          <a:lstStyle/>
          <a:p>
            <a:r>
              <a:rPr lang="en-US" dirty="0"/>
              <a:t>De-Escalation in the Workplace</a:t>
            </a:r>
          </a:p>
        </p:txBody>
      </p:sp>
    </p:spTree>
    <p:extLst>
      <p:ext uri="{BB962C8B-B14F-4D97-AF65-F5344CB8AC3E}">
        <p14:creationId xmlns:p14="http://schemas.microsoft.com/office/powerpoint/2010/main" val="231972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149884" y="1443111"/>
            <a:ext cx="2023350" cy="2884350"/>
          </a:xfrm>
          <a:prstGeom prst="rect">
            <a:avLst/>
          </a:prstGeom>
        </p:spPr>
      </p:pic>
      <p:sp>
        <p:nvSpPr>
          <p:cNvPr id="2" name="Title 1"/>
          <p:cNvSpPr>
            <a:spLocks noGrp="1"/>
          </p:cNvSpPr>
          <p:nvPr>
            <p:ph type="title"/>
          </p:nvPr>
        </p:nvSpPr>
        <p:spPr/>
        <p:txBody>
          <a:bodyPr>
            <a:normAutofit/>
          </a:bodyPr>
          <a:lstStyle/>
          <a:p>
            <a:r>
              <a:rPr lang="en-US" dirty="0" smtClean="0"/>
              <a:t>Explain Your Role </a:t>
            </a:r>
            <a:r>
              <a:rPr lang="en-US" dirty="0"/>
              <a:t>and </a:t>
            </a:r>
            <a:r>
              <a:rPr lang="en-US" dirty="0" smtClean="0"/>
              <a:t>Explain </a:t>
            </a:r>
            <a:r>
              <a:rPr lang="en-US" dirty="0"/>
              <a:t>the </a:t>
            </a:r>
            <a:r>
              <a:rPr lang="en-US" dirty="0" smtClean="0"/>
              <a:t>Rules</a:t>
            </a:r>
            <a:endParaRPr lang="en-US" dirty="0"/>
          </a:p>
        </p:txBody>
      </p:sp>
      <p:sp>
        <p:nvSpPr>
          <p:cNvPr id="3" name="Content Placeholder 2"/>
          <p:cNvSpPr>
            <a:spLocks noGrp="1"/>
          </p:cNvSpPr>
          <p:nvPr>
            <p:ph idx="1"/>
          </p:nvPr>
        </p:nvSpPr>
        <p:spPr>
          <a:xfrm>
            <a:off x="609600" y="1600201"/>
            <a:ext cx="4800600" cy="3957319"/>
          </a:xfrm>
        </p:spPr>
        <p:txBody>
          <a:bodyPr/>
          <a:lstStyle/>
          <a:p>
            <a:pPr marL="0" indent="0">
              <a:buNone/>
            </a:pPr>
            <a:r>
              <a:rPr lang="en-US" altLang="en-US" dirty="0"/>
              <a:t>Examples: </a:t>
            </a:r>
          </a:p>
          <a:p>
            <a:r>
              <a:rPr lang="en-US" altLang="en-US" b="0" dirty="0"/>
              <a:t>Explain what you can do</a:t>
            </a:r>
          </a:p>
          <a:p>
            <a:r>
              <a:rPr lang="en-US" altLang="en-US" b="0" dirty="0"/>
              <a:t>What is permitted in the facility</a:t>
            </a:r>
          </a:p>
          <a:p>
            <a:pPr lvl="1"/>
            <a:endParaRPr lang="en-US" sz="2000" dirty="0"/>
          </a:p>
          <a:p>
            <a:endParaRPr lang="en-US" sz="2000" dirty="0"/>
          </a:p>
        </p:txBody>
      </p:sp>
      <p:sp>
        <p:nvSpPr>
          <p:cNvPr id="5" name="Rectangular Callout 4"/>
          <p:cNvSpPr/>
          <p:nvPr/>
        </p:nvSpPr>
        <p:spPr>
          <a:xfrm>
            <a:off x="2590800" y="3810000"/>
            <a:ext cx="3352800" cy="1747520"/>
          </a:xfrm>
          <a:prstGeom prst="wedgeRectCallout">
            <a:avLst>
              <a:gd name="adj1" fmla="val 96173"/>
              <a:gd name="adj2" fmla="val -120428"/>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i="1" dirty="0">
                <a:solidFill>
                  <a:schemeClr val="tx1"/>
                </a:solidFill>
              </a:rPr>
              <a:t>“As a community health worker I can’t change your doctor, but the clinic does have a process that will allow you to request a new provider. If you like I can help you with that process.”</a:t>
            </a:r>
            <a:endParaRPr lang="en-US" sz="1800" i="1" dirty="0"/>
          </a:p>
        </p:txBody>
      </p:sp>
      <p:sp>
        <p:nvSpPr>
          <p:cNvPr id="6" name="Footer Placeholder 3">
            <a:extLst>
              <a:ext uri="{FF2B5EF4-FFF2-40B4-BE49-F238E27FC236}">
                <a16:creationId xmlns:a16="http://schemas.microsoft.com/office/drawing/2014/main" xmlns="" id="{2D61C011-8FD9-4490-A1B6-A4D80BB2C9D3}"/>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302633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convers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0882"/>
            <a:ext cx="4455525"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dirty="0"/>
              <a:t>Listen, </a:t>
            </a:r>
            <a:r>
              <a:rPr lang="en-US" dirty="0" smtClean="0"/>
              <a:t>Take Your Time</a:t>
            </a:r>
            <a:r>
              <a:rPr lang="en-US" dirty="0"/>
              <a:t>, </a:t>
            </a:r>
            <a:r>
              <a:rPr lang="en-US" dirty="0" smtClean="0"/>
              <a:t>Restate Your Understanding </a:t>
            </a:r>
            <a:r>
              <a:rPr lang="en-US" dirty="0"/>
              <a:t>of the </a:t>
            </a:r>
            <a:r>
              <a:rPr lang="en-US" dirty="0" smtClean="0"/>
              <a:t>Situation</a:t>
            </a:r>
            <a:endParaRPr lang="en-US" dirty="0"/>
          </a:p>
        </p:txBody>
      </p:sp>
      <p:sp>
        <p:nvSpPr>
          <p:cNvPr id="3" name="Content Placeholder 2"/>
          <p:cNvSpPr>
            <a:spLocks noGrp="1"/>
          </p:cNvSpPr>
          <p:nvPr>
            <p:ph idx="1"/>
          </p:nvPr>
        </p:nvSpPr>
        <p:spPr>
          <a:xfrm>
            <a:off x="609600" y="1981200"/>
            <a:ext cx="3352800" cy="2514598"/>
          </a:xfrm>
        </p:spPr>
        <p:txBody>
          <a:bodyPr>
            <a:normAutofit/>
          </a:bodyPr>
          <a:lstStyle/>
          <a:p>
            <a:pPr marL="0" indent="0">
              <a:buNone/>
            </a:pPr>
            <a:endParaRPr lang="en-US" altLang="en-US" sz="2000" b="1" dirty="0"/>
          </a:p>
          <a:p>
            <a:pPr marL="0" indent="0">
              <a:buNone/>
            </a:pPr>
            <a:r>
              <a:rPr lang="en-US" altLang="en-US" dirty="0"/>
              <a:t>Example: </a:t>
            </a:r>
            <a:r>
              <a:rPr lang="en-US" altLang="en-US" b="0" dirty="0"/>
              <a:t>“From what you’re telling me….Did I get that right?”</a:t>
            </a:r>
          </a:p>
          <a:p>
            <a:pPr marL="0" indent="0">
              <a:buNone/>
            </a:pPr>
            <a:endParaRPr lang="en-US" altLang="en-US" sz="2000" b="0" dirty="0"/>
          </a:p>
          <a:p>
            <a:endParaRPr lang="en-US" sz="2000" b="0" dirty="0"/>
          </a:p>
          <a:p>
            <a:endParaRPr lang="en-US" sz="2000" b="0" dirty="0"/>
          </a:p>
        </p:txBody>
      </p:sp>
      <p:sp>
        <p:nvSpPr>
          <p:cNvPr id="6" name="Oval Callout 5"/>
          <p:cNvSpPr/>
          <p:nvPr/>
        </p:nvSpPr>
        <p:spPr>
          <a:xfrm>
            <a:off x="900752" y="4267200"/>
            <a:ext cx="2770496" cy="1156649"/>
          </a:xfrm>
          <a:prstGeom prst="wedgeEllipseCallout">
            <a:avLst>
              <a:gd name="adj1" fmla="val 155497"/>
              <a:gd name="adj2" fmla="val -120368"/>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1800" dirty="0">
                <a:solidFill>
                  <a:schemeClr val="tx1"/>
                </a:solidFill>
              </a:rPr>
              <a:t>“Does that sum it up? Did I miss anything?”</a:t>
            </a:r>
          </a:p>
        </p:txBody>
      </p:sp>
      <p:sp>
        <p:nvSpPr>
          <p:cNvPr id="7" name="Footer Placeholder 3">
            <a:extLst>
              <a:ext uri="{FF2B5EF4-FFF2-40B4-BE49-F238E27FC236}">
                <a16:creationId xmlns:a16="http://schemas.microsoft.com/office/drawing/2014/main" xmlns="" id="{154F12B4-05B8-4718-BEF2-D1C101E3465E}"/>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3021052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Do not </a:t>
            </a:r>
            <a:r>
              <a:rPr lang="en-US" dirty="0" smtClean="0"/>
              <a:t>Allow </a:t>
            </a:r>
            <a:r>
              <a:rPr lang="en-US" dirty="0"/>
              <a:t>Y</a:t>
            </a:r>
            <a:r>
              <a:rPr lang="en-US" dirty="0" smtClean="0"/>
              <a:t>ourself </a:t>
            </a:r>
            <a:r>
              <a:rPr lang="en-US" dirty="0"/>
              <a:t>to be </a:t>
            </a:r>
            <a:r>
              <a:rPr lang="en-US" dirty="0" smtClean="0"/>
              <a:t>Induced </a:t>
            </a:r>
            <a:r>
              <a:rPr lang="en-US" dirty="0"/>
              <a:t>into </a:t>
            </a:r>
            <a:r>
              <a:rPr lang="en-US" dirty="0" smtClean="0"/>
              <a:t>Their Emotional State</a:t>
            </a:r>
            <a:endParaRPr lang="en-US" dirty="0"/>
          </a:p>
        </p:txBody>
      </p:sp>
      <p:sp>
        <p:nvSpPr>
          <p:cNvPr id="3" name="Content Placeholder 2"/>
          <p:cNvSpPr>
            <a:spLocks noGrp="1"/>
          </p:cNvSpPr>
          <p:nvPr>
            <p:ph idx="1"/>
          </p:nvPr>
        </p:nvSpPr>
        <p:spPr>
          <a:xfrm>
            <a:off x="609600" y="1833045"/>
            <a:ext cx="4030639" cy="3810607"/>
          </a:xfrm>
        </p:spPr>
        <p:txBody>
          <a:bodyPr/>
          <a:lstStyle/>
          <a:p>
            <a:pPr marL="0" indent="0">
              <a:buNone/>
            </a:pPr>
            <a:r>
              <a:rPr lang="en-US" dirty="0"/>
              <a:t>Examples:</a:t>
            </a:r>
          </a:p>
          <a:p>
            <a:r>
              <a:rPr lang="en-US" b="0" dirty="0"/>
              <a:t>Know your own triggers</a:t>
            </a:r>
          </a:p>
          <a:p>
            <a:r>
              <a:rPr lang="en-US" b="0" dirty="0"/>
              <a:t>Use self soothing and grounding techniques</a:t>
            </a:r>
          </a:p>
          <a:p>
            <a:r>
              <a:rPr lang="en-US" b="0" dirty="0"/>
              <a:t>Keep in mind it’s not about you</a:t>
            </a:r>
          </a:p>
          <a:p>
            <a:r>
              <a:rPr lang="en-US" altLang="en-US" b="0" dirty="0"/>
              <a:t>Reassure your patient that you are there to help</a:t>
            </a:r>
            <a:endParaRPr lang="en-US" b="0" dirty="0"/>
          </a:p>
        </p:txBody>
      </p:sp>
      <p:sp>
        <p:nvSpPr>
          <p:cNvPr id="5" name="Oval Callout 4"/>
          <p:cNvSpPr/>
          <p:nvPr/>
        </p:nvSpPr>
        <p:spPr>
          <a:xfrm>
            <a:off x="4449171" y="1746913"/>
            <a:ext cx="1815152" cy="1692323"/>
          </a:xfrm>
          <a:prstGeom prst="wedgeEllipseCallout">
            <a:avLst>
              <a:gd name="adj1" fmla="val 88941"/>
              <a:gd name="adj2" fmla="val 43952"/>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Keep calm and take the “I” out of the equation</a:t>
            </a:r>
          </a:p>
        </p:txBody>
      </p:sp>
      <p:sp>
        <p:nvSpPr>
          <p:cNvPr id="6" name="Footer Placeholder 3">
            <a:extLst>
              <a:ext uri="{FF2B5EF4-FFF2-40B4-BE49-F238E27FC236}">
                <a16:creationId xmlns:a16="http://schemas.microsoft.com/office/drawing/2014/main" xmlns="" id="{C1A31C33-CBAA-4921-BFCD-6C6A7EC9FADF}"/>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pic>
        <p:nvPicPr>
          <p:cNvPr id="5122" name="Picture 2" descr="Image result for person relax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404067"/>
            <a:ext cx="273367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832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Form an </a:t>
            </a:r>
            <a:r>
              <a:rPr lang="en-US" dirty="0" smtClean="0"/>
              <a:t>A</a:t>
            </a:r>
            <a:r>
              <a:rPr lang="en-US" dirty="0" smtClean="0"/>
              <a:t>greement </a:t>
            </a:r>
            <a:r>
              <a:rPr lang="en-US" dirty="0"/>
              <a:t>with the </a:t>
            </a:r>
            <a:r>
              <a:rPr lang="en-US" dirty="0" smtClean="0"/>
              <a:t>C</a:t>
            </a:r>
            <a:r>
              <a:rPr lang="en-US" dirty="0" smtClean="0"/>
              <a:t>lient </a:t>
            </a:r>
            <a:r>
              <a:rPr lang="en-US" dirty="0"/>
              <a:t>about the </a:t>
            </a:r>
            <a:r>
              <a:rPr lang="en-US" dirty="0" smtClean="0"/>
              <a:t>Issue</a:t>
            </a:r>
            <a:r>
              <a:rPr lang="en-US" dirty="0"/>
              <a:t>, </a:t>
            </a:r>
            <a:r>
              <a:rPr lang="en-US" dirty="0" smtClean="0"/>
              <a:t>Validate </a:t>
            </a:r>
            <a:r>
              <a:rPr lang="en-US" dirty="0"/>
              <a:t>the </a:t>
            </a:r>
            <a:r>
              <a:rPr lang="en-US" dirty="0" smtClean="0"/>
              <a:t>Difficulty</a:t>
            </a:r>
            <a:endParaRPr lang="en-US" dirty="0"/>
          </a:p>
        </p:txBody>
      </p:sp>
      <p:sp>
        <p:nvSpPr>
          <p:cNvPr id="3" name="Content Placeholder 2"/>
          <p:cNvSpPr>
            <a:spLocks noGrp="1"/>
          </p:cNvSpPr>
          <p:nvPr>
            <p:ph idx="1"/>
          </p:nvPr>
        </p:nvSpPr>
        <p:spPr>
          <a:xfrm>
            <a:off x="609600" y="1978924"/>
            <a:ext cx="7924800" cy="3578596"/>
          </a:xfrm>
        </p:spPr>
        <p:txBody>
          <a:bodyPr/>
          <a:lstStyle/>
          <a:p>
            <a:pPr marL="0" indent="0">
              <a:buNone/>
            </a:pPr>
            <a:r>
              <a:rPr lang="en-US" altLang="en-US" dirty="0"/>
              <a:t>Examples: </a:t>
            </a:r>
          </a:p>
          <a:p>
            <a:r>
              <a:rPr lang="en-US" altLang="en-US" b="0" dirty="0"/>
              <a:t>“So the problem is…….Did I get that right?  </a:t>
            </a:r>
          </a:p>
          <a:p>
            <a:r>
              <a:rPr lang="en-US" altLang="en-US" b="0" dirty="0"/>
              <a:t>“You are concerned that….”</a:t>
            </a:r>
          </a:p>
          <a:p>
            <a:r>
              <a:rPr lang="en-US" altLang="en-US" b="0" dirty="0"/>
              <a:t>“This is upsetting you because…..”</a:t>
            </a:r>
          </a:p>
          <a:p>
            <a:pPr marL="0" indent="0">
              <a:buNone/>
            </a:pPr>
            <a:endParaRPr lang="en-US" sz="2000" dirty="0"/>
          </a:p>
        </p:txBody>
      </p:sp>
      <p:sp>
        <p:nvSpPr>
          <p:cNvPr id="5" name="Footer Placeholder 3">
            <a:extLst>
              <a:ext uri="{FF2B5EF4-FFF2-40B4-BE49-F238E27FC236}">
                <a16:creationId xmlns:a16="http://schemas.microsoft.com/office/drawing/2014/main" xmlns="" id="{C563E5DF-8DC8-4EFB-9F09-8559DC9795BF}"/>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314297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Explore </a:t>
            </a:r>
            <a:r>
              <a:rPr lang="en-US" dirty="0" smtClean="0"/>
              <a:t>Options</a:t>
            </a:r>
            <a:endParaRPr lang="en-US" dirty="0"/>
          </a:p>
        </p:txBody>
      </p:sp>
      <p:sp>
        <p:nvSpPr>
          <p:cNvPr id="3" name="Content Placeholder 2"/>
          <p:cNvSpPr>
            <a:spLocks noGrp="1"/>
          </p:cNvSpPr>
          <p:nvPr>
            <p:ph idx="1"/>
          </p:nvPr>
        </p:nvSpPr>
        <p:spPr>
          <a:xfrm>
            <a:off x="609600" y="1600201"/>
            <a:ext cx="7620000" cy="3957319"/>
          </a:xfrm>
        </p:spPr>
        <p:txBody>
          <a:bodyPr/>
          <a:lstStyle/>
          <a:p>
            <a:pPr marL="0" indent="0">
              <a:buNone/>
            </a:pPr>
            <a:r>
              <a:rPr lang="en-US" altLang="en-US" dirty="0"/>
              <a:t>Examples: </a:t>
            </a:r>
          </a:p>
          <a:p>
            <a:r>
              <a:rPr lang="en-US" altLang="en-US" b="0" dirty="0"/>
              <a:t>How have you handled this before?  </a:t>
            </a:r>
          </a:p>
          <a:p>
            <a:r>
              <a:rPr lang="en-US" altLang="en-US" b="0" dirty="0"/>
              <a:t>Was anyone able to help you with your problem before?  What will help in this situation? </a:t>
            </a:r>
          </a:p>
          <a:p>
            <a:r>
              <a:rPr lang="en-US" altLang="en-US" b="0" dirty="0"/>
              <a:t>When this happens we usually….”</a:t>
            </a:r>
          </a:p>
          <a:p>
            <a:pPr marL="0" indent="0">
              <a:buNone/>
            </a:pPr>
            <a:endParaRPr lang="en-US" sz="2000" b="0" dirty="0"/>
          </a:p>
          <a:p>
            <a:endParaRPr lang="en-US" sz="2000" b="0" dirty="0"/>
          </a:p>
        </p:txBody>
      </p:sp>
      <p:sp>
        <p:nvSpPr>
          <p:cNvPr id="5" name="Footer Placeholder 3">
            <a:extLst>
              <a:ext uri="{FF2B5EF4-FFF2-40B4-BE49-F238E27FC236}">
                <a16:creationId xmlns:a16="http://schemas.microsoft.com/office/drawing/2014/main" xmlns="" id="{18426829-EEFC-4D14-B9E6-36E2427E1594}"/>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74803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Bridge to the </a:t>
            </a:r>
            <a:r>
              <a:rPr lang="en-US" dirty="0" smtClean="0"/>
              <a:t>Next Person </a:t>
            </a:r>
            <a:r>
              <a:rPr lang="en-US" dirty="0"/>
              <a:t>or </a:t>
            </a:r>
            <a:r>
              <a:rPr lang="en-US" dirty="0" smtClean="0"/>
              <a:t>Activity</a:t>
            </a:r>
            <a:endParaRPr lang="en-US" dirty="0"/>
          </a:p>
        </p:txBody>
      </p:sp>
      <p:sp>
        <p:nvSpPr>
          <p:cNvPr id="3" name="Content Placeholder 2"/>
          <p:cNvSpPr>
            <a:spLocks noGrp="1"/>
          </p:cNvSpPr>
          <p:nvPr>
            <p:ph idx="1"/>
          </p:nvPr>
        </p:nvSpPr>
        <p:spPr>
          <a:xfrm>
            <a:off x="609600" y="1600201"/>
            <a:ext cx="7239000" cy="3957319"/>
          </a:xfrm>
        </p:spPr>
        <p:txBody>
          <a:bodyPr/>
          <a:lstStyle/>
          <a:p>
            <a:pPr marL="0" indent="0">
              <a:buNone/>
            </a:pPr>
            <a:r>
              <a:rPr lang="en-US" altLang="en-US" dirty="0"/>
              <a:t>Examples: </a:t>
            </a:r>
          </a:p>
          <a:p>
            <a:r>
              <a:rPr lang="en-US" altLang="en-US" b="0" dirty="0"/>
              <a:t>“I’ll check on _____ for you but I may not have an answer today.”</a:t>
            </a:r>
          </a:p>
          <a:p>
            <a:r>
              <a:rPr lang="en-US" altLang="en-US" b="0" dirty="0"/>
              <a:t>“I think the doctor is still waiting for you I’ll walk you over so that you can check in with her.”</a:t>
            </a:r>
            <a:endParaRPr lang="en-US" b="0" dirty="0"/>
          </a:p>
          <a:p>
            <a:endParaRPr lang="en-US" dirty="0"/>
          </a:p>
        </p:txBody>
      </p:sp>
      <p:sp>
        <p:nvSpPr>
          <p:cNvPr id="5" name="Footer Placeholder 3">
            <a:extLst>
              <a:ext uri="{FF2B5EF4-FFF2-40B4-BE49-F238E27FC236}">
                <a16:creationId xmlns:a16="http://schemas.microsoft.com/office/drawing/2014/main" xmlns="" id="{4423F054-65C9-4A8A-80A4-67E42AA8629B}"/>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130362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Verbal Response Options</a:t>
            </a:r>
            <a:endParaRPr lang="en-US" dirty="0"/>
          </a:p>
        </p:txBody>
      </p:sp>
      <p:sp>
        <p:nvSpPr>
          <p:cNvPr id="6" name="Footer Placeholder 3">
            <a:extLst>
              <a:ext uri="{FF2B5EF4-FFF2-40B4-BE49-F238E27FC236}">
                <a16:creationId xmlns:a16="http://schemas.microsoft.com/office/drawing/2014/main" xmlns="" id="{43113484-A888-4180-AABC-1442957FAFE1}"/>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03273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a:t>Clarification</a:t>
            </a:r>
          </a:p>
        </p:txBody>
      </p:sp>
      <p:sp>
        <p:nvSpPr>
          <p:cNvPr id="14339" name="Rectangle 3"/>
          <p:cNvSpPr>
            <a:spLocks noGrp="1" noChangeArrowheads="1"/>
          </p:cNvSpPr>
          <p:nvPr>
            <p:ph idx="1"/>
          </p:nvPr>
        </p:nvSpPr>
        <p:spPr>
          <a:xfrm>
            <a:off x="609600" y="1417639"/>
            <a:ext cx="7924800" cy="4139882"/>
          </a:xfrm>
        </p:spPr>
        <p:txBody>
          <a:bodyPr>
            <a:normAutofit/>
          </a:bodyPr>
          <a:lstStyle/>
          <a:p>
            <a:pPr marL="0" indent="0">
              <a:lnSpc>
                <a:spcPct val="90000"/>
              </a:lnSpc>
              <a:spcBef>
                <a:spcPts val="1800"/>
              </a:spcBef>
              <a:buNone/>
            </a:pPr>
            <a:r>
              <a:rPr lang="en-US" altLang="en-US" dirty="0"/>
              <a:t>A question beginning </a:t>
            </a:r>
            <a:r>
              <a:rPr lang="en-US" altLang="en-US" dirty="0" smtClean="0"/>
              <a:t>with, </a:t>
            </a:r>
            <a:r>
              <a:rPr lang="en-US" altLang="en-US" dirty="0"/>
              <a:t>“Do you mean that…” or “Are you saying that…” plus a rephrasing of the patient’s </a:t>
            </a:r>
            <a:r>
              <a:rPr lang="en-US" altLang="en-US" dirty="0" smtClean="0"/>
              <a:t>message.</a:t>
            </a:r>
            <a:endParaRPr lang="en-US" altLang="en-US" dirty="0"/>
          </a:p>
          <a:p>
            <a:pPr>
              <a:lnSpc>
                <a:spcPct val="90000"/>
              </a:lnSpc>
              <a:spcBef>
                <a:spcPts val="1800"/>
              </a:spcBef>
            </a:pPr>
            <a:r>
              <a:rPr lang="en-US" altLang="en-US" b="1" dirty="0"/>
              <a:t>Purpose: </a:t>
            </a:r>
            <a:r>
              <a:rPr lang="en-US" altLang="en-US" dirty="0"/>
              <a:t>T</a:t>
            </a:r>
            <a:r>
              <a:rPr lang="en-US" altLang="en-US" b="0" dirty="0"/>
              <a:t>o encourage the patient to elaborate, to check out accuracy, or to clear up vague, confusing messages.</a:t>
            </a:r>
            <a:endParaRPr lang="en-US" altLang="en-US" dirty="0"/>
          </a:p>
          <a:p>
            <a:pPr>
              <a:lnSpc>
                <a:spcPct val="90000"/>
              </a:lnSpc>
              <a:spcBef>
                <a:spcPts val="1800"/>
              </a:spcBef>
            </a:pPr>
            <a:r>
              <a:rPr lang="en-US" altLang="en-US" b="1" dirty="0"/>
              <a:t>Example:</a:t>
            </a:r>
            <a:r>
              <a:rPr lang="en-US" altLang="en-US" dirty="0"/>
              <a:t> </a:t>
            </a:r>
            <a:r>
              <a:rPr lang="en-US" altLang="en-US" b="0" dirty="0"/>
              <a:t>Do you mean that you became upset and confused when you were not able to see the doctor?”</a:t>
            </a:r>
          </a:p>
        </p:txBody>
      </p:sp>
      <p:sp>
        <p:nvSpPr>
          <p:cNvPr id="4" name="Footer Placeholder 3">
            <a:extLst>
              <a:ext uri="{FF2B5EF4-FFF2-40B4-BE49-F238E27FC236}">
                <a16:creationId xmlns:a16="http://schemas.microsoft.com/office/drawing/2014/main" xmlns="" id="{2D12C4D9-3997-4BF0-B1D0-305B33F81AE6}"/>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172424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Paraphrase</a:t>
            </a:r>
            <a:endParaRPr lang="en-US" dirty="0"/>
          </a:p>
        </p:txBody>
      </p:sp>
      <p:sp>
        <p:nvSpPr>
          <p:cNvPr id="3" name="Content Placeholder 2"/>
          <p:cNvSpPr>
            <a:spLocks noGrp="1"/>
          </p:cNvSpPr>
          <p:nvPr>
            <p:ph idx="1"/>
          </p:nvPr>
        </p:nvSpPr>
        <p:spPr/>
        <p:txBody>
          <a:bodyPr/>
          <a:lstStyle/>
          <a:p>
            <a:pPr marL="0" indent="0">
              <a:spcBef>
                <a:spcPts val="1800"/>
              </a:spcBef>
              <a:buNone/>
            </a:pPr>
            <a:r>
              <a:rPr lang="en-US" altLang="en-US" dirty="0"/>
              <a:t>Rephrasing the content of the client’s </a:t>
            </a:r>
            <a:r>
              <a:rPr lang="en-US" altLang="en-US" dirty="0" smtClean="0"/>
              <a:t>message.</a:t>
            </a:r>
            <a:endParaRPr lang="en-US" altLang="en-US" dirty="0"/>
          </a:p>
          <a:p>
            <a:pPr>
              <a:lnSpc>
                <a:spcPct val="80000"/>
              </a:lnSpc>
              <a:spcBef>
                <a:spcPts val="1800"/>
              </a:spcBef>
            </a:pPr>
            <a:r>
              <a:rPr lang="en-US" altLang="en-US" b="1" dirty="0"/>
              <a:t>Purpose:</a:t>
            </a:r>
            <a:r>
              <a:rPr lang="en-US" altLang="en-US" dirty="0"/>
              <a:t> T</a:t>
            </a:r>
            <a:r>
              <a:rPr lang="en-US" altLang="en-US" b="0" dirty="0"/>
              <a:t>o help the client focus on the content of his or her message, to highlight content when attending to emotion is premature or self defeating.</a:t>
            </a:r>
          </a:p>
          <a:p>
            <a:pPr>
              <a:lnSpc>
                <a:spcPct val="80000"/>
              </a:lnSpc>
              <a:spcBef>
                <a:spcPts val="1800"/>
              </a:spcBef>
            </a:pPr>
            <a:r>
              <a:rPr lang="en-US" altLang="en-US" b="1" dirty="0"/>
              <a:t>Example</a:t>
            </a:r>
            <a:r>
              <a:rPr lang="en-US" altLang="en-US" dirty="0"/>
              <a:t>: </a:t>
            </a:r>
            <a:r>
              <a:rPr lang="en-US" altLang="en-US" b="0" dirty="0"/>
              <a:t>“You are angry because you could not see the doctor and it took 1½ hours on the bus.”</a:t>
            </a:r>
          </a:p>
          <a:p>
            <a:pPr marL="342900" indent="-342900">
              <a:lnSpc>
                <a:spcPct val="80000"/>
              </a:lnSpc>
              <a:spcBef>
                <a:spcPts val="1800"/>
              </a:spcBef>
              <a:buFont typeface="Arial" panose="020B0604020202020204" pitchFamily="34" charset="0"/>
              <a:buChar char="•"/>
            </a:pPr>
            <a:endParaRPr lang="en-US" altLang="en-US" sz="2000" b="0" dirty="0"/>
          </a:p>
          <a:p>
            <a:pPr marL="285750" indent="-285750">
              <a:buFont typeface="Arial" panose="020B0604020202020204" pitchFamily="34" charset="0"/>
              <a:buChar char="•"/>
            </a:pPr>
            <a:endParaRPr lang="en-US" sz="2000" b="0" dirty="0"/>
          </a:p>
        </p:txBody>
      </p:sp>
      <p:sp>
        <p:nvSpPr>
          <p:cNvPr id="4" name="Footer Placeholder 3">
            <a:extLst>
              <a:ext uri="{FF2B5EF4-FFF2-40B4-BE49-F238E27FC236}">
                <a16:creationId xmlns:a16="http://schemas.microsoft.com/office/drawing/2014/main" xmlns="" id="{F92285A6-8414-48EF-8A84-35A4CB904885}"/>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3643105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Reflection</a:t>
            </a:r>
            <a:endParaRPr lang="en-US" dirty="0"/>
          </a:p>
        </p:txBody>
      </p:sp>
      <p:sp>
        <p:nvSpPr>
          <p:cNvPr id="3" name="Content Placeholder 2"/>
          <p:cNvSpPr>
            <a:spLocks noGrp="1"/>
          </p:cNvSpPr>
          <p:nvPr>
            <p:ph idx="1"/>
          </p:nvPr>
        </p:nvSpPr>
        <p:spPr>
          <a:xfrm>
            <a:off x="609600" y="1417639"/>
            <a:ext cx="7924800" cy="4139882"/>
          </a:xfrm>
        </p:spPr>
        <p:txBody>
          <a:bodyPr/>
          <a:lstStyle/>
          <a:p>
            <a:pPr marL="0" lvl="1" indent="0">
              <a:spcBef>
                <a:spcPts val="1800"/>
              </a:spcBef>
              <a:buNone/>
            </a:pPr>
            <a:r>
              <a:rPr lang="en-US" altLang="en-US" sz="2400" dirty="0"/>
              <a:t>Reflecting the emotional part of the patient’s </a:t>
            </a:r>
            <a:r>
              <a:rPr lang="en-US" altLang="en-US" sz="2400" dirty="0" smtClean="0"/>
              <a:t>message.</a:t>
            </a:r>
            <a:endParaRPr lang="en-US" altLang="en-US" sz="2400" dirty="0"/>
          </a:p>
          <a:p>
            <a:pPr marL="342900" lvl="1" indent="-342900">
              <a:spcBef>
                <a:spcPts val="1800"/>
              </a:spcBef>
            </a:pPr>
            <a:r>
              <a:rPr lang="en-US" altLang="en-US" sz="2400" b="1" dirty="0"/>
              <a:t>Purpose:</a:t>
            </a:r>
            <a:r>
              <a:rPr lang="en-US" altLang="en-US" sz="2400" dirty="0"/>
              <a:t> To encourage expression of feelings, to have patient experience feeling more intensely, to help to become more aware of the feelings that dominate, to help the patient discriminate accurately among feelings. </a:t>
            </a:r>
          </a:p>
          <a:p>
            <a:pPr marL="342900" lvl="1" indent="-342900">
              <a:spcBef>
                <a:spcPts val="1800"/>
              </a:spcBef>
            </a:pPr>
            <a:r>
              <a:rPr lang="en-US" altLang="en-US" sz="2400" b="1" dirty="0"/>
              <a:t>Example:  </a:t>
            </a:r>
            <a:r>
              <a:rPr lang="en-US" altLang="en-US" sz="2400" dirty="0"/>
              <a:t>“It sounds like you are feeling frustrated and angry because you are trying to do the right thing.” </a:t>
            </a:r>
          </a:p>
          <a:p>
            <a:pPr marL="342900" lvl="1" indent="-342900">
              <a:buFont typeface="Arial"/>
              <a:buChar char="•"/>
            </a:pPr>
            <a:endParaRPr lang="en-US" altLang="en-US" sz="2000" dirty="0"/>
          </a:p>
          <a:p>
            <a:endParaRPr lang="en-US" sz="2000" dirty="0"/>
          </a:p>
        </p:txBody>
      </p:sp>
      <p:sp>
        <p:nvSpPr>
          <p:cNvPr id="4" name="Footer Placeholder 3">
            <a:extLst>
              <a:ext uri="{FF2B5EF4-FFF2-40B4-BE49-F238E27FC236}">
                <a16:creationId xmlns:a16="http://schemas.microsoft.com/office/drawing/2014/main" xmlns="" id="{9778E8F9-5BEA-4509-AA6E-53BFFE174C8A}"/>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130659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t>Objectives</a:t>
            </a:r>
          </a:p>
        </p:txBody>
      </p:sp>
      <p:sp>
        <p:nvSpPr>
          <p:cNvPr id="5123" name="Rectangle 3"/>
          <p:cNvSpPr>
            <a:spLocks noGrp="1" noChangeArrowheads="1"/>
          </p:cNvSpPr>
          <p:nvPr>
            <p:ph idx="1"/>
          </p:nvPr>
        </p:nvSpPr>
        <p:spPr/>
        <p:txBody>
          <a:bodyPr>
            <a:normAutofit/>
          </a:bodyPr>
          <a:lstStyle/>
          <a:p>
            <a:pPr marL="609600" indent="-609600" eaLnBrk="1" hangingPunct="1">
              <a:lnSpc>
                <a:spcPct val="90000"/>
              </a:lnSpc>
              <a:spcBef>
                <a:spcPts val="1800"/>
              </a:spcBef>
              <a:buFont typeface="Wingdings" pitchFamily="2" charset="2"/>
              <a:buNone/>
              <a:defRPr/>
            </a:pPr>
            <a:r>
              <a:rPr lang="en-US" altLang="en-US" sz="2000" dirty="0"/>
              <a:t>By the end of the unit participants will be able to:</a:t>
            </a:r>
          </a:p>
          <a:p>
            <a:pPr marL="609600" indent="-609600" eaLnBrk="1" hangingPunct="1">
              <a:lnSpc>
                <a:spcPct val="90000"/>
              </a:lnSpc>
              <a:spcBef>
                <a:spcPts val="1800"/>
              </a:spcBef>
              <a:buFontTx/>
              <a:buAutoNum type="arabicPeriod"/>
              <a:defRPr/>
            </a:pPr>
            <a:r>
              <a:rPr lang="en-US" altLang="en-US" sz="2000" b="0" dirty="0"/>
              <a:t>Describe the causes and correlates of aggressive behavior among patients.</a:t>
            </a:r>
          </a:p>
          <a:p>
            <a:pPr marL="609600" indent="-609600" eaLnBrk="1" hangingPunct="1">
              <a:lnSpc>
                <a:spcPct val="90000"/>
              </a:lnSpc>
              <a:spcBef>
                <a:spcPts val="1800"/>
              </a:spcBef>
              <a:buFontTx/>
              <a:buAutoNum type="arabicPeriod"/>
              <a:defRPr/>
            </a:pPr>
            <a:r>
              <a:rPr lang="en-US" altLang="en-US" sz="2000" b="0" dirty="0"/>
              <a:t>Identify safe options to prevent and manage patient aggression.</a:t>
            </a:r>
          </a:p>
          <a:p>
            <a:pPr marL="609600" indent="-609600" eaLnBrk="1" hangingPunct="1">
              <a:lnSpc>
                <a:spcPct val="90000"/>
              </a:lnSpc>
              <a:spcBef>
                <a:spcPts val="1800"/>
              </a:spcBef>
              <a:buFontTx/>
              <a:buAutoNum type="arabicPeriod"/>
              <a:defRPr/>
            </a:pPr>
            <a:r>
              <a:rPr lang="en-US" altLang="en-US" sz="2000" b="0" dirty="0"/>
              <a:t>Demonstrate skills in evaluating and assessing efforts of staff in managing aggressive patients and situations.</a:t>
            </a:r>
          </a:p>
          <a:p>
            <a:pPr marL="609600" indent="-609600" eaLnBrk="1" hangingPunct="1">
              <a:lnSpc>
                <a:spcPct val="90000"/>
              </a:lnSpc>
              <a:spcBef>
                <a:spcPts val="1800"/>
              </a:spcBef>
              <a:buFontTx/>
              <a:buAutoNum type="arabicPeriod"/>
              <a:defRPr/>
            </a:pPr>
            <a:r>
              <a:rPr lang="en-US" altLang="en-US" sz="2000" b="0" dirty="0"/>
              <a:t>Demonstrate adaptive effective options for enhancing therapeutic client interactions (ways to de-escalate a client).</a:t>
            </a:r>
          </a:p>
          <a:p>
            <a:pPr marL="0" indent="0" eaLnBrk="1" hangingPunct="1">
              <a:lnSpc>
                <a:spcPct val="90000"/>
              </a:lnSpc>
              <a:buFont typeface="Arial" charset="0"/>
              <a:buNone/>
              <a:defRPr/>
            </a:pPr>
            <a:endParaRPr lang="en-US" altLang="en-US" sz="2000" dirty="0"/>
          </a:p>
        </p:txBody>
      </p:sp>
      <p:sp>
        <p:nvSpPr>
          <p:cNvPr id="4" name="Footer Placeholder 3">
            <a:extLst>
              <a:ext uri="{FF2B5EF4-FFF2-40B4-BE49-F238E27FC236}">
                <a16:creationId xmlns:a16="http://schemas.microsoft.com/office/drawing/2014/main" xmlns="" id="{5BD121B9-A313-4DAF-B903-B1D2F1E6C269}"/>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683951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Summarization</a:t>
            </a:r>
            <a:endParaRPr lang="en-US" dirty="0"/>
          </a:p>
        </p:txBody>
      </p:sp>
      <p:sp>
        <p:nvSpPr>
          <p:cNvPr id="3" name="Content Placeholder 2"/>
          <p:cNvSpPr>
            <a:spLocks noGrp="1"/>
          </p:cNvSpPr>
          <p:nvPr>
            <p:ph idx="1"/>
          </p:nvPr>
        </p:nvSpPr>
        <p:spPr>
          <a:xfrm>
            <a:off x="609600" y="1417638"/>
            <a:ext cx="7924800" cy="4068762"/>
          </a:xfrm>
        </p:spPr>
        <p:txBody>
          <a:bodyPr/>
          <a:lstStyle/>
          <a:p>
            <a:pPr marL="0" lvl="1" indent="0">
              <a:spcBef>
                <a:spcPts val="1800"/>
              </a:spcBef>
              <a:buNone/>
            </a:pPr>
            <a:r>
              <a:rPr lang="en-US" altLang="en-US" sz="2400" dirty="0"/>
              <a:t>Two or more paraphrases or reflections that condenses the patient’s </a:t>
            </a:r>
            <a:r>
              <a:rPr lang="en-US" altLang="en-US" sz="2400" dirty="0" smtClean="0"/>
              <a:t>message.</a:t>
            </a:r>
            <a:endParaRPr lang="en-US" altLang="en-US" sz="2400" dirty="0"/>
          </a:p>
          <a:p>
            <a:pPr marL="342900" lvl="1" indent="-342900">
              <a:spcBef>
                <a:spcPts val="1800"/>
              </a:spcBef>
            </a:pPr>
            <a:r>
              <a:rPr lang="en-US" altLang="en-US" sz="2400" b="1" dirty="0"/>
              <a:t>Purpose:</a:t>
            </a:r>
            <a:r>
              <a:rPr lang="en-US" altLang="en-US" sz="2400" dirty="0"/>
              <a:t> To tie together multiple elements of messages, to identify a common theme or pattern, to interrupt excessive rambling, to review progress. </a:t>
            </a:r>
          </a:p>
          <a:p>
            <a:pPr marL="342900" lvl="1" indent="-342900">
              <a:spcBef>
                <a:spcPts val="1800"/>
              </a:spcBef>
            </a:pPr>
            <a:r>
              <a:rPr lang="en-US" altLang="en-US" sz="2400" b="1" dirty="0"/>
              <a:t>Example:</a:t>
            </a:r>
            <a:r>
              <a:rPr lang="en-US" altLang="en-US" sz="2400" dirty="0"/>
              <a:t>  “So you are angry because you made every effort to keep your appointment and want to be well…”</a:t>
            </a:r>
          </a:p>
          <a:p>
            <a:pPr marL="342900" lvl="1" indent="-342900">
              <a:buFont typeface="Arial"/>
              <a:buChar char="•"/>
            </a:pPr>
            <a:endParaRPr lang="en-US" altLang="en-US" sz="2400" dirty="0"/>
          </a:p>
          <a:p>
            <a:endParaRPr lang="en-US" sz="2000" dirty="0"/>
          </a:p>
        </p:txBody>
      </p:sp>
      <p:sp>
        <p:nvSpPr>
          <p:cNvPr id="4" name="Footer Placeholder 3">
            <a:extLst>
              <a:ext uri="{FF2B5EF4-FFF2-40B4-BE49-F238E27FC236}">
                <a16:creationId xmlns:a16="http://schemas.microsoft.com/office/drawing/2014/main" xmlns="" id="{5963E4FF-1769-4823-A6DC-79BC24A4AAF7}"/>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43714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Action Responses</a:t>
            </a:r>
          </a:p>
        </p:txBody>
      </p:sp>
      <p:sp>
        <p:nvSpPr>
          <p:cNvPr id="6" name="Footer Placeholder 3">
            <a:extLst>
              <a:ext uri="{FF2B5EF4-FFF2-40B4-BE49-F238E27FC236}">
                <a16:creationId xmlns:a16="http://schemas.microsoft.com/office/drawing/2014/main" xmlns="" id="{B990A0C7-D011-4060-ADAF-841EFA0C94BD}"/>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3289008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a:t>Probe</a:t>
            </a:r>
          </a:p>
        </p:txBody>
      </p:sp>
      <p:sp>
        <p:nvSpPr>
          <p:cNvPr id="15363" name="Rectangle 3"/>
          <p:cNvSpPr>
            <a:spLocks noGrp="1" noChangeArrowheads="1"/>
          </p:cNvSpPr>
          <p:nvPr>
            <p:ph idx="1"/>
          </p:nvPr>
        </p:nvSpPr>
        <p:spPr/>
        <p:txBody>
          <a:bodyPr/>
          <a:lstStyle/>
          <a:p>
            <a:pPr marL="0" indent="0" eaLnBrk="1" hangingPunct="1">
              <a:lnSpc>
                <a:spcPct val="90000"/>
              </a:lnSpc>
              <a:spcBef>
                <a:spcPts val="1800"/>
              </a:spcBef>
              <a:buNone/>
            </a:pPr>
            <a:r>
              <a:rPr lang="en-US" altLang="en-US" dirty="0"/>
              <a:t>Open ended or closed question of </a:t>
            </a:r>
            <a:r>
              <a:rPr lang="en-US" altLang="en-US" dirty="0" smtClean="0"/>
              <a:t>inquiry.</a:t>
            </a:r>
            <a:endParaRPr lang="en-US" altLang="en-US" dirty="0"/>
          </a:p>
          <a:p>
            <a:pPr>
              <a:lnSpc>
                <a:spcPct val="90000"/>
              </a:lnSpc>
              <a:spcBef>
                <a:spcPts val="1800"/>
              </a:spcBef>
            </a:pPr>
            <a:r>
              <a:rPr lang="en-US" altLang="en-US" b="1" dirty="0"/>
              <a:t>Purpose:</a:t>
            </a:r>
            <a:r>
              <a:rPr lang="en-US" altLang="en-US" dirty="0"/>
              <a:t> O</a:t>
            </a:r>
            <a:r>
              <a:rPr lang="en-US" altLang="en-US" b="0" dirty="0"/>
              <a:t>pen-ended—to begin an interaction, to encourage elaboration, to obtain information, to elicit specific examples of behaviors, feelings, or thoughts or to motivate conversation.</a:t>
            </a:r>
            <a:endParaRPr lang="en-US" altLang="en-US" dirty="0"/>
          </a:p>
          <a:p>
            <a:pPr>
              <a:lnSpc>
                <a:spcPct val="90000"/>
              </a:lnSpc>
              <a:spcBef>
                <a:spcPts val="1800"/>
              </a:spcBef>
            </a:pPr>
            <a:r>
              <a:rPr lang="en-US" altLang="en-US" b="1" dirty="0"/>
              <a:t>Example:</a:t>
            </a:r>
            <a:r>
              <a:rPr lang="en-US" altLang="en-US" dirty="0"/>
              <a:t> </a:t>
            </a:r>
            <a:r>
              <a:rPr lang="en-US" altLang="en-US" b="0" dirty="0"/>
              <a:t>“How do you take your medications?”</a:t>
            </a:r>
          </a:p>
          <a:p>
            <a:pPr marL="0" indent="0" eaLnBrk="1" hangingPunct="1">
              <a:lnSpc>
                <a:spcPct val="90000"/>
              </a:lnSpc>
              <a:spcBef>
                <a:spcPts val="1800"/>
              </a:spcBef>
              <a:buNone/>
            </a:pPr>
            <a:endParaRPr lang="en-US" altLang="en-US" sz="2000" dirty="0"/>
          </a:p>
        </p:txBody>
      </p:sp>
      <p:sp>
        <p:nvSpPr>
          <p:cNvPr id="4" name="Footer Placeholder 3">
            <a:extLst>
              <a:ext uri="{FF2B5EF4-FFF2-40B4-BE49-F238E27FC236}">
                <a16:creationId xmlns:a16="http://schemas.microsoft.com/office/drawing/2014/main" xmlns="" id="{FB8B0ABF-CD74-4D86-BC5B-D8FAA5E414D6}"/>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1288026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Confrontation</a:t>
            </a:r>
          </a:p>
        </p:txBody>
      </p:sp>
      <p:sp>
        <p:nvSpPr>
          <p:cNvPr id="3" name="Content Placeholder 2"/>
          <p:cNvSpPr>
            <a:spLocks noGrp="1"/>
          </p:cNvSpPr>
          <p:nvPr>
            <p:ph idx="1"/>
          </p:nvPr>
        </p:nvSpPr>
        <p:spPr/>
        <p:txBody>
          <a:bodyPr>
            <a:normAutofit/>
          </a:bodyPr>
          <a:lstStyle/>
          <a:p>
            <a:pPr marL="0" indent="0">
              <a:spcBef>
                <a:spcPts val="1800"/>
              </a:spcBef>
              <a:buNone/>
            </a:pPr>
            <a:r>
              <a:rPr lang="en-US" altLang="en-US" i="1" dirty="0" smtClean="0">
                <a:latin typeface="Arial" panose="020B0604020202020204" pitchFamily="34" charset="0"/>
              </a:rPr>
              <a:t>Gently</a:t>
            </a:r>
            <a:r>
              <a:rPr lang="en-US" altLang="en-US" dirty="0" smtClean="0">
                <a:latin typeface="Arial" panose="020B0604020202020204" pitchFamily="34" charset="0"/>
              </a:rPr>
              <a:t> asking </a:t>
            </a:r>
            <a:r>
              <a:rPr lang="en-US" altLang="en-US" dirty="0">
                <a:latin typeface="Arial" panose="020B0604020202020204" pitchFamily="34" charset="0"/>
              </a:rPr>
              <a:t>questions of the client because what they communicate to us has mixed messages.</a:t>
            </a:r>
          </a:p>
          <a:p>
            <a:pPr marL="342900" indent="-342900">
              <a:spcBef>
                <a:spcPts val="1800"/>
              </a:spcBef>
              <a:buFont typeface="Arial" panose="020B0604020202020204" pitchFamily="34" charset="0"/>
              <a:buChar char="•"/>
            </a:pPr>
            <a:r>
              <a:rPr lang="en-US" b="1" dirty="0" smtClean="0"/>
              <a:t>Purpose</a:t>
            </a:r>
            <a:r>
              <a:rPr lang="en-US" b="1" dirty="0"/>
              <a:t>: </a:t>
            </a:r>
            <a:r>
              <a:rPr lang="en-US" dirty="0"/>
              <a:t>T</a:t>
            </a:r>
            <a:r>
              <a:rPr lang="en-US" b="0" dirty="0"/>
              <a:t>o identify a patient’s mixed messages, or to explore other ways of seeing the patient’s situation.</a:t>
            </a:r>
          </a:p>
          <a:p>
            <a:pPr marL="342900" indent="-342900">
              <a:spcBef>
                <a:spcPts val="1800"/>
              </a:spcBef>
              <a:buFont typeface="Arial" panose="020B0604020202020204" pitchFamily="34" charset="0"/>
              <a:buChar char="•"/>
            </a:pPr>
            <a:r>
              <a:rPr lang="en-US" b="1" dirty="0"/>
              <a:t>Example</a:t>
            </a:r>
            <a:r>
              <a:rPr lang="en-US" dirty="0"/>
              <a:t>: </a:t>
            </a:r>
            <a:r>
              <a:rPr lang="en-US" b="0" dirty="0"/>
              <a:t>“You are saying that you want to quit smoking, but </a:t>
            </a:r>
            <a:r>
              <a:rPr lang="en-US" b="0" dirty="0" smtClean="0"/>
              <a:t>you are also making </a:t>
            </a:r>
            <a:r>
              <a:rPr lang="en-US" b="0" dirty="0"/>
              <a:t>excuses about attending the smoking cessation class next week.”</a:t>
            </a:r>
          </a:p>
          <a:p>
            <a:endParaRPr lang="en-US" sz="2000" b="0" dirty="0"/>
          </a:p>
        </p:txBody>
      </p:sp>
      <p:sp>
        <p:nvSpPr>
          <p:cNvPr id="4" name="Footer Placeholder 3">
            <a:extLst>
              <a:ext uri="{FF2B5EF4-FFF2-40B4-BE49-F238E27FC236}">
                <a16:creationId xmlns:a16="http://schemas.microsoft.com/office/drawing/2014/main" xmlns="" id="{4D3113E1-606B-42FE-8D7B-E66B1A30BBCA}"/>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1499057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a:t>
            </a:r>
          </a:p>
        </p:txBody>
      </p:sp>
      <p:sp>
        <p:nvSpPr>
          <p:cNvPr id="3" name="Content Placeholder 2"/>
          <p:cNvSpPr>
            <a:spLocks noGrp="1"/>
          </p:cNvSpPr>
          <p:nvPr>
            <p:ph idx="1"/>
          </p:nvPr>
        </p:nvSpPr>
        <p:spPr/>
        <p:txBody>
          <a:bodyPr>
            <a:normAutofit/>
          </a:bodyPr>
          <a:lstStyle/>
          <a:p>
            <a:pPr marL="0" indent="0">
              <a:spcBef>
                <a:spcPts val="1800"/>
              </a:spcBef>
              <a:buNone/>
            </a:pPr>
            <a:r>
              <a:rPr lang="en-US" dirty="0"/>
              <a:t>Possible explanation of or association among various client </a:t>
            </a:r>
            <a:r>
              <a:rPr lang="en-US" dirty="0" smtClean="0"/>
              <a:t>behaviors.</a:t>
            </a:r>
            <a:endParaRPr lang="en-US" dirty="0"/>
          </a:p>
          <a:p>
            <a:pPr>
              <a:spcBef>
                <a:spcPts val="1800"/>
              </a:spcBef>
            </a:pPr>
            <a:r>
              <a:rPr lang="en-US" b="1" dirty="0"/>
              <a:t>Purpose: </a:t>
            </a:r>
            <a:r>
              <a:rPr lang="en-US" dirty="0"/>
              <a:t>T</a:t>
            </a:r>
            <a:r>
              <a:rPr lang="en-US" b="0" dirty="0"/>
              <a:t>o identify the relationship between the patient’s verbal messages and behaviors, to examine patient behavior from an alternative view, or with a different explanation, to add to the patient’s self-understanding as a basis for patient actions.</a:t>
            </a:r>
          </a:p>
          <a:p>
            <a:pPr>
              <a:spcBef>
                <a:spcPts val="1800"/>
              </a:spcBef>
            </a:pPr>
            <a:r>
              <a:rPr lang="en-US" b="1" dirty="0"/>
              <a:t>Example: </a:t>
            </a:r>
            <a:r>
              <a:rPr lang="en-US" b="0" dirty="0"/>
              <a:t>“When you feel that someone might not like you, you insult them instead of trying to make friends.” </a:t>
            </a:r>
          </a:p>
          <a:p>
            <a:endParaRPr lang="en-US" sz="2000" dirty="0"/>
          </a:p>
          <a:p>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xmlns="" id="{7ACC1165-12CB-4957-AE34-2A0553B97695}"/>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12394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Giving</a:t>
            </a:r>
          </a:p>
        </p:txBody>
      </p:sp>
      <p:sp>
        <p:nvSpPr>
          <p:cNvPr id="3" name="Content Placeholder 2"/>
          <p:cNvSpPr>
            <a:spLocks noGrp="1"/>
          </p:cNvSpPr>
          <p:nvPr>
            <p:ph idx="1"/>
          </p:nvPr>
        </p:nvSpPr>
        <p:spPr/>
        <p:txBody>
          <a:bodyPr/>
          <a:lstStyle/>
          <a:p>
            <a:pPr marL="0" indent="0">
              <a:spcBef>
                <a:spcPts val="1800"/>
              </a:spcBef>
              <a:buNone/>
            </a:pPr>
            <a:r>
              <a:rPr lang="en-US" dirty="0"/>
              <a:t>Verbal communication of data or </a:t>
            </a:r>
            <a:r>
              <a:rPr lang="en-US" dirty="0" smtClean="0"/>
              <a:t>facts.</a:t>
            </a:r>
            <a:endParaRPr lang="en-US" dirty="0"/>
          </a:p>
          <a:p>
            <a:pPr>
              <a:spcBef>
                <a:spcPts val="1800"/>
              </a:spcBef>
            </a:pPr>
            <a:r>
              <a:rPr lang="en-US" b="1" dirty="0"/>
              <a:t>Purpose:</a:t>
            </a:r>
            <a:r>
              <a:rPr lang="en-US" dirty="0"/>
              <a:t> T</a:t>
            </a:r>
            <a:r>
              <a:rPr lang="en-US" b="0" dirty="0"/>
              <a:t>o identify alternatives, to evaluate alternatives, to dispel myths, or to motivate patient to examine issues that may have been avoiding. </a:t>
            </a:r>
            <a:endParaRPr lang="en-US" dirty="0"/>
          </a:p>
          <a:p>
            <a:pPr>
              <a:spcBef>
                <a:spcPts val="1800"/>
              </a:spcBef>
            </a:pPr>
            <a:r>
              <a:rPr lang="en-US" b="1" dirty="0"/>
              <a:t>Example: </a:t>
            </a:r>
            <a:r>
              <a:rPr lang="en-US" b="0" dirty="0"/>
              <a:t>“Would it help if we _____________ ?“  “Some people relax when they do deep breathing.”</a:t>
            </a:r>
          </a:p>
          <a:p>
            <a:pPr marL="285750" indent="-285750">
              <a:spcBef>
                <a:spcPts val="1800"/>
              </a:spcBef>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xmlns="" id="{96302F64-A5C0-4C8D-AAF0-156FB05291C2}"/>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533393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pPr eaLnBrk="1" hangingPunct="1"/>
            <a:r>
              <a:rPr lang="en-US" altLang="en-US" dirty="0"/>
              <a:t>Special Considerations: </a:t>
            </a:r>
            <a:br>
              <a:rPr lang="en-US" altLang="en-US" dirty="0"/>
            </a:br>
            <a:r>
              <a:rPr lang="en-US" altLang="en-US" dirty="0"/>
              <a:t>Verbal Aggression</a:t>
            </a:r>
          </a:p>
        </p:txBody>
      </p:sp>
      <p:sp>
        <p:nvSpPr>
          <p:cNvPr id="4" name="Footer Placeholder 3">
            <a:extLst>
              <a:ext uri="{FF2B5EF4-FFF2-40B4-BE49-F238E27FC236}">
                <a16:creationId xmlns:a16="http://schemas.microsoft.com/office/drawing/2014/main" xmlns="" id="{AF6F36C2-DE47-4E27-86DE-986A738889F3}"/>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1783414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altLang="en-US" dirty="0"/>
              <a:t>Agreeing</a:t>
            </a:r>
          </a:p>
        </p:txBody>
      </p:sp>
      <p:sp>
        <p:nvSpPr>
          <p:cNvPr id="16387" name="Rectangle 3"/>
          <p:cNvSpPr>
            <a:spLocks noGrp="1" noChangeArrowheads="1"/>
          </p:cNvSpPr>
          <p:nvPr>
            <p:ph idx="1"/>
          </p:nvPr>
        </p:nvSpPr>
        <p:spPr>
          <a:xfrm>
            <a:off x="609600" y="1417639"/>
            <a:ext cx="7924800" cy="4068762"/>
          </a:xfrm>
        </p:spPr>
        <p:txBody>
          <a:bodyPr>
            <a:noAutofit/>
          </a:bodyPr>
          <a:lstStyle/>
          <a:p>
            <a:pPr>
              <a:spcBef>
                <a:spcPts val="1800"/>
              </a:spcBef>
            </a:pPr>
            <a:r>
              <a:rPr lang="en-US" altLang="en-US" sz="2200" b="1" dirty="0"/>
              <a:t>Purpose: </a:t>
            </a:r>
            <a:r>
              <a:rPr lang="en-US" altLang="en-US" sz="2200" dirty="0"/>
              <a:t>T</a:t>
            </a:r>
            <a:r>
              <a:rPr lang="en-US" altLang="en-US" sz="2200" b="0" dirty="0"/>
              <a:t>o show the client that you can see their point.</a:t>
            </a:r>
          </a:p>
          <a:p>
            <a:pPr>
              <a:spcBef>
                <a:spcPts val="1800"/>
              </a:spcBef>
            </a:pPr>
            <a:r>
              <a:rPr lang="en-US" altLang="en-US" sz="2200" b="1" dirty="0"/>
              <a:t>Example:</a:t>
            </a:r>
          </a:p>
          <a:p>
            <a:pPr lvl="1">
              <a:spcBef>
                <a:spcPts val="1800"/>
              </a:spcBef>
            </a:pPr>
            <a:r>
              <a:rPr lang="en-US" altLang="en-US" sz="2000" dirty="0"/>
              <a:t>Client: </a:t>
            </a:r>
            <a:r>
              <a:rPr lang="en-US" altLang="en-US" sz="2000" b="0" dirty="0"/>
              <a:t>“I want to be involved in deciding what HIV medications to take. I am the one who has to take them not him.”</a:t>
            </a:r>
          </a:p>
          <a:p>
            <a:pPr lvl="1">
              <a:spcBef>
                <a:spcPts val="1800"/>
              </a:spcBef>
            </a:pPr>
            <a:r>
              <a:rPr lang="en-US" altLang="en-US" sz="2000" dirty="0"/>
              <a:t>CHW: </a:t>
            </a:r>
            <a:r>
              <a:rPr lang="en-US" altLang="en-US" sz="2000" b="0" dirty="0"/>
              <a:t>“You are right, you have to commit to taking the medicines everyday. Let’s plan to meet together with your doctor to understand what medication options are available for you.”</a:t>
            </a:r>
          </a:p>
          <a:p>
            <a:pPr marL="342900" indent="-342900" eaLnBrk="1" hangingPunct="1">
              <a:buFont typeface="Arial" panose="020B0604020202020204" pitchFamily="34" charset="0"/>
              <a:buChar char="•"/>
            </a:pPr>
            <a:endParaRPr lang="en-US" altLang="en-US" sz="2000" dirty="0"/>
          </a:p>
        </p:txBody>
      </p:sp>
      <p:sp>
        <p:nvSpPr>
          <p:cNvPr id="4" name="Footer Placeholder 3">
            <a:extLst>
              <a:ext uri="{FF2B5EF4-FFF2-40B4-BE49-F238E27FC236}">
                <a16:creationId xmlns:a16="http://schemas.microsoft.com/office/drawing/2014/main" xmlns="" id="{6BE89495-C2D0-4067-B5AD-702F9CB149E2}"/>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3170291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Apologizing</a:t>
            </a:r>
          </a:p>
        </p:txBody>
      </p:sp>
      <p:sp>
        <p:nvSpPr>
          <p:cNvPr id="3" name="Content Placeholder 2"/>
          <p:cNvSpPr>
            <a:spLocks noGrp="1"/>
          </p:cNvSpPr>
          <p:nvPr>
            <p:ph idx="1"/>
          </p:nvPr>
        </p:nvSpPr>
        <p:spPr>
          <a:xfrm>
            <a:off x="609600" y="1654629"/>
            <a:ext cx="7924800" cy="3831771"/>
          </a:xfrm>
        </p:spPr>
        <p:txBody>
          <a:bodyPr>
            <a:normAutofit/>
          </a:bodyPr>
          <a:lstStyle/>
          <a:p>
            <a:pPr>
              <a:spcBef>
                <a:spcPts val="1800"/>
              </a:spcBef>
            </a:pPr>
            <a:r>
              <a:rPr lang="en-US" sz="2000" b="1" dirty="0"/>
              <a:t>Purpose</a:t>
            </a:r>
            <a:r>
              <a:rPr lang="en-US" sz="2000" dirty="0"/>
              <a:t>: T</a:t>
            </a:r>
            <a:r>
              <a:rPr lang="en-US" sz="2000" b="0" dirty="0"/>
              <a:t>o diffuse a potential argument.</a:t>
            </a:r>
          </a:p>
          <a:p>
            <a:pPr>
              <a:spcBef>
                <a:spcPts val="1800"/>
              </a:spcBef>
            </a:pPr>
            <a:r>
              <a:rPr lang="en-US" sz="2000" b="1" dirty="0"/>
              <a:t>Example:</a:t>
            </a:r>
          </a:p>
          <a:p>
            <a:pPr lvl="1" indent="-342900">
              <a:spcBef>
                <a:spcPts val="1800"/>
              </a:spcBef>
            </a:pPr>
            <a:r>
              <a:rPr lang="en-US" sz="2000" dirty="0"/>
              <a:t>Client: </a:t>
            </a:r>
            <a:r>
              <a:rPr lang="en-US" sz="2000" b="0" dirty="0"/>
              <a:t>“You think I am selling the bus passes you give me to get to my appointments for cash!”</a:t>
            </a:r>
          </a:p>
          <a:p>
            <a:pPr lvl="1" indent="-342900">
              <a:spcBef>
                <a:spcPts val="1800"/>
              </a:spcBef>
            </a:pPr>
            <a:r>
              <a:rPr lang="en-US" sz="2000" dirty="0"/>
              <a:t>CHW: </a:t>
            </a:r>
            <a:r>
              <a:rPr lang="en-US" sz="2000" b="0" dirty="0"/>
              <a:t>“I am sorry you think that. Please know that I am here to help with any barriers that prevent you from making your appointments. I am here to help if you with other resources you may need. How can I help?”</a:t>
            </a:r>
          </a:p>
          <a:p>
            <a:pPr marL="0" indent="0">
              <a:buNone/>
            </a:pPr>
            <a:endParaRPr lang="en-US" sz="2000" b="0" dirty="0"/>
          </a:p>
        </p:txBody>
      </p:sp>
      <p:sp>
        <p:nvSpPr>
          <p:cNvPr id="4" name="Footer Placeholder 3">
            <a:extLst>
              <a:ext uri="{FF2B5EF4-FFF2-40B4-BE49-F238E27FC236}">
                <a16:creationId xmlns:a16="http://schemas.microsoft.com/office/drawing/2014/main" xmlns="" id="{371BF04C-06CC-4891-83C8-EA88CE3787F0}"/>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762849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Playing Dumb</a:t>
            </a:r>
          </a:p>
        </p:txBody>
      </p:sp>
      <p:sp>
        <p:nvSpPr>
          <p:cNvPr id="3" name="Content Placeholder 2"/>
          <p:cNvSpPr>
            <a:spLocks noGrp="1"/>
          </p:cNvSpPr>
          <p:nvPr>
            <p:ph idx="1"/>
          </p:nvPr>
        </p:nvSpPr>
        <p:spPr>
          <a:xfrm>
            <a:off x="609600" y="1741714"/>
            <a:ext cx="7924800" cy="3744686"/>
          </a:xfrm>
        </p:spPr>
        <p:txBody>
          <a:bodyPr>
            <a:normAutofit/>
          </a:bodyPr>
          <a:lstStyle/>
          <a:p>
            <a:pPr>
              <a:spcBef>
                <a:spcPts val="1800"/>
              </a:spcBef>
            </a:pPr>
            <a:r>
              <a:rPr lang="en-US" sz="2000" b="1" dirty="0"/>
              <a:t>Purpose: </a:t>
            </a:r>
            <a:r>
              <a:rPr lang="en-US" sz="2000" dirty="0"/>
              <a:t>T</a:t>
            </a:r>
            <a:r>
              <a:rPr lang="en-US" sz="2000" b="0" dirty="0"/>
              <a:t>o buy time, gather information, and help the client to focus.</a:t>
            </a:r>
          </a:p>
          <a:p>
            <a:pPr>
              <a:spcBef>
                <a:spcPts val="1800"/>
              </a:spcBef>
            </a:pPr>
            <a:r>
              <a:rPr lang="en-US" sz="2000" b="1" dirty="0"/>
              <a:t>Example:</a:t>
            </a:r>
          </a:p>
          <a:p>
            <a:pPr lvl="1" indent="-342900">
              <a:spcBef>
                <a:spcPts val="1800"/>
              </a:spcBef>
            </a:pPr>
            <a:r>
              <a:rPr lang="en-US" sz="2000" dirty="0"/>
              <a:t>Client: </a:t>
            </a:r>
            <a:r>
              <a:rPr lang="en-US" sz="2000" b="0" dirty="0"/>
              <a:t>“My case manager did not submit my application for emergency utility assistance because she thinks I spent my SSDI check on a T.V.”</a:t>
            </a:r>
            <a:endParaRPr lang="en-US" sz="2000" dirty="0"/>
          </a:p>
          <a:p>
            <a:pPr lvl="1" indent="-342900">
              <a:spcBef>
                <a:spcPts val="1800"/>
              </a:spcBef>
            </a:pPr>
            <a:r>
              <a:rPr lang="en-US" sz="2000" dirty="0"/>
              <a:t>CHW: </a:t>
            </a:r>
            <a:r>
              <a:rPr lang="en-US" sz="2000" b="0" dirty="0"/>
              <a:t>“I don’t know anything about this. Tell me more.”</a:t>
            </a:r>
            <a:endParaRPr lang="en-US" sz="2000" dirty="0"/>
          </a:p>
          <a:p>
            <a:pPr marL="342900" indent="-342900">
              <a:buFont typeface="Arial" panose="020B0604020202020204" pitchFamily="34" charset="0"/>
              <a:buChar char="•"/>
            </a:pPr>
            <a:endParaRPr lang="en-US" sz="2000" dirty="0"/>
          </a:p>
        </p:txBody>
      </p:sp>
      <p:sp>
        <p:nvSpPr>
          <p:cNvPr id="4" name="Footer Placeholder 3">
            <a:extLst>
              <a:ext uri="{FF2B5EF4-FFF2-40B4-BE49-F238E27FC236}">
                <a16:creationId xmlns:a16="http://schemas.microsoft.com/office/drawing/2014/main" xmlns="" id="{E01AF638-DF26-4BB7-B65F-15BF284B02E4}"/>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130282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altLang="en-US" dirty="0"/>
              <a:t>Addressing Aggressive Behavior</a:t>
            </a:r>
          </a:p>
        </p:txBody>
      </p:sp>
      <p:sp>
        <p:nvSpPr>
          <p:cNvPr id="4" name="Footer Placeholder 3">
            <a:extLst>
              <a:ext uri="{FF2B5EF4-FFF2-40B4-BE49-F238E27FC236}">
                <a16:creationId xmlns:a16="http://schemas.microsoft.com/office/drawing/2014/main" xmlns="" id="{88E9F879-226F-4D70-BC6B-DD1DB7892058}"/>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
        <p:nvSpPr>
          <p:cNvPr id="3" name="AutoShape 2" descr="data:image/jpeg;base64,/9j/4AAQSkZJRgABAQAAAQABAAD/2wCEAAkGBxIQEBUPEBAVDxUVFg8XFRUVFQ8VEBAVFRUXFhUVFRUYHSggGBolGxUVITEiJSkrLi4uFx8zODMsNygtLisBCgoKBQUFDgUFDisZExkrKysrKysrKysrKysrKysrKysrKysrKysrKysrKysrKysrKysrKysrKysrKysrKysrK//AABEIALcBEwMBIgACEQEDEQH/xAAcAAABBQEBAQAAAAAAAAAAAAACAAEFBgcDBAj/xAA/EAABAwIFAQYEAwQIBwAAAAABAAIDBBEFBhIhMUETIlFhcYEHMpGhI7HBFFJy0RVCYmOCorLwFiQzksLh8f/EABQBAQAAAAAAAAAAAAAAAAAAAAD/xAAUEQEAAAAAAAAAAAAAAAAAAAAA/9oADAMBAAIRAxEAPwDIKuhkbu9rhfgkbFcqemJPgOpU1Fi82rRJpmZffULG3kWkLrNQiaX8IOsdw0McT42APCCPpg1z2hwu0f5rfzKnoaPtp3SMaHABoaCDp4uTbwUtheU+ydG+oBa14k2O7gQ24B8SbFcsvu1dpE0aLvJceoZYd0fVBEYzQyvcJA0uA7uwAB/hAXmq8O7NjXue3foDcj2Wq4dhrnyB7QNLRpZtcDxsOp81JS5Up4x+0Sxte8HUdggwmYvNgGEj0K9eHYLUPcHMhcf8JK3vAsIYWmR8TdR34GwPA9gpqKjY07NA9LIMfwvJtRLd8zS3bqN1PUGS9ILdI9XDdaQ4eSEM6oM0rsoaWOs1psD0t9FSqjCnMd32kfkt6nZqBFlXcSw1t/luN/ugzKmw3WNQt5r0S4c0bEAHx6EqYr8MMUl2DTfp0K6xRCQWcLePqgz7GMI73Av0/koUxBrC1zTzsRf8itEr6cF2k9Oqr+YcOMbdYdfYX46E/MOtiDugqLduDdSmFY1JA5r4n2ewggG1h9f/AIot5u7i3p+iY+hv0PBKD6N+H+Px10BkALZAbSA32Prx1VtCyj4L4bPGJJni0UrGFp6Ocx72kEdHAfUEe2sNQOknToGSKeySACE1kaEhANkrIkyBrJiESZyACEJCMJnBB53hcyuzwuZCAUk9kkHzLRne9rb8HhbBk2njfE15HeFrEc+/8li9I67gLrbsiR/ggHpz4AoLPUYc1w1fM4G4v+X0uFQosLENU9trNkuW9LOZy33BFvQrSolEZgw/XZ7Rv19uD68oJHL1LohbcWNuPBe6spxKwsPVDROOhurY2C9TUHKKAtsB0XRo3XYFIhAJCCyJyQCDgOV5KtgK9rhuvJMN7oK3itIXfzXlbSERm4sSrHMAQQVHVLAduQgqOJU408Xt/u6qmMT2GlwJsOPI9Fd8VGgXPpdUPMnV1/0ugp9XHpdtuDe3outGwkjbUPytuUm2fdp56fkutJII3DUzWARcXs7xIQb18KmPGHN1tLfxJSwHnQTcK6NVTyJmiKtiDGgMe0bxgkmNoNhqNlbWoCSSSQOmRJkDJiiTFAKSdMgZM5EgcgFIpkig5vCCy6OQIBskjToPlahj7wW6ZEjLaVpPLhf6rI8u4X2j7u25PkAOSVuGCsa2NjG7aWhBNMOwXUNDtiuMQXriagUUenZdmpWTt9UHQFIuCG3hugcLIHm4XOCS6d+4HqFzLQx3PKDvMF4alwC9czrH0soiqdfW49EDTPFtl5Hm+yKkY93eLSAV2fHpuUFRzUwkd3p9FRcYgJicT0Wi44Ljdp9bbKkYzFaCX+E+yDPC6xJHmvXDJqG9j63uvLpvdT2WMBmnlj0MLhqF7W1AAgu562N7INB+FMEuvUXFrPBrWntDawBdyALeS1tqhsuYK2kj0NcXDkamtDh5XCmQgJOknQJJOmQJMU6RQAkiTFAKFyNA5BzSKRTIBKFOUyBJ0ydB884fXd4MDtI2Lulw3YNv4E6j/iWx5aOuFj/Iee3qsRxGidTzaXAj5SehJtx9/utyymwCkit+4378oJXXZJ9eGDcrzVzi1vkqFmjMT4W206iTZoHJKC61eZY4/mKj2Z3hJ0g2PrysbxSXEH3fIx8Q72xGnZrS87nnugnbwUVUHTKGR1H7QC2MlzA9ukuALm2PJBNrjZB9E0+ZmnqB7heqDMMbzpvv9l841Ek8DrFzh5G9166XMczOHH6oPoeTEg94ijO/JPQBeqpqom7lwuPNY9kzGKqokLGt+bl3UBXPG8uOMetz3RuAuCHdfMIJz+mWuvvunbisW5uCsVxTMcsOqA94tNtQ6+6g5szTEaQ4i6DZ8Szq1hLQPyUMc723cQB4X/VY7NicruXmy609M+Rhe0nblBrM+dw8adIeD0BH3Kisbe2Smlc1oH4bjYXtxdZ7QVzmusdvTqr3hMgmhe3YEsLSPbZBQaBmo254919E5dytFDoka3SQBvv3+rXH0BssJy/U/ssrZTE2YtcwhriQ27Te5t6BfRuAYq2rp2TtGnUN286XDkIJIIwhCIICThMnQOknSQMknTFAKYp0xQMhKIoSg5uQlGUBQCUKMhNZAySdJBivxJpy6aKYCzXaAefnJ3B8P/S0/LrbQRgcaW/kqZmlrq58lD2YgedDoTe7Xuad9/H+at+WWlsLGOvcNAN+RbbdBJzwaxYqKiypCZhUSDtHN+QH5WeYHirJGxddCCvY1hlPUs7KoYHNG/XY+RHCptJkSgp5TIyR/OwLmmwve24Wl1NEHjcE/ZRv/DUZdfR9SSgo+Zsu09a7UNes7XbuD67KGwj4Uyl+p8gYy/mXn26LYIsLYzz+tvovTcDYIIXLOWYqFmmMXJ5ceSpmeMEEFGChe5Bj3xNym+SUS07dTjy0WGqw6LKqyjkidpkYWHzC+k8xQOeA5psWm6rdC2CuL4pYQ/SQDqG4PkUGGxUhdwp7B8PdYsLw0G1/E9LLTqr4ZU570LizyO49jympPh2WHuyn6oM2xHCu7swttwSLEqYye4iSx62BWif8IgN0SO1j639+irlTgP7NMHNB0kjn+rugpWJw9jLIByHyAeVnEfktk+FTLYZGSblzpj/nKyPMUuuonFgNMknv3rLaPh3SmPDYARa7S7/uJcPzQWYIgmCIIHCdJJA6SSSBJinTFAyYp0xQCUxTlCUAlAUZQlAKVk9kkDJkSZBFUVAzt+2cBcXDfEeaaMaZXDzP5qSmhLRcepUUXguuPFBMU716QVGU0q9QmQevWn7ReTtUetAqqcNBJK8FFV9oNXAJNvMKHx+sc97YGHdxsofP009HTtdB8oGknwPigv7Xg8FKVwHVY1lDPFWHaaqNzmdJAD3fVWaszewd4vACC3YhI0NJPFiqZhGKQGpIjIDn3Dh4kKpZsz85zDHF12uqjg+IvY8Sg7tIKD6OifsjfNYKFy/jDKmASt8Nx1BXDEcS0A32/RBIVddbYmyq1ZWdo63XjyKisRzEQ49eVGUlfqlvfYDc+gv+iCt1EgdVzgG4c+U/Uk/qvorA2gUsIHHZRf6Qvn/CMP1g2/6nP8VzuPuvojDoOzhjjP8AVYwfQBB6AiCQToEnSSQJJJJAkydJAKZOkgEhCUZQlABCEoyhKAUJTkoSUCukgunQRf8ATTB+FUAxO32ftf0PBHovNBUwveWwEENsHAcAndSOY4XSUkzWBrnmOTQHAEa7HT91lvwmkcJqlrgRfs3WJ1WN3DY+/wBkGnsbsk2U2XSMIxFdA1O7Uu1Q6zSUMUdigxI92w6oI/A6UPkdO/ps39V7sW0vYWOaHA9CLhDG4Na2MbW5XUQkjc/VBU8RAZEdDBpsdgAsYxuoeHkX2ubeS+iKzCmPHeOn04VUxH4fU8t9+eott5oMKLieV7aCSyuuIfDORpPZStePPYqHqMn1MRsYyfNu4KCayFjBglMJPcfxfgKUzbXFriAefPlUmma6KRtxYg8HkeqsOZ5C9rH+LfdBXpaguJXuwklxcAC4lklgLkk6SAAB1UXpKsGSnaa2A/3sX3cEFz+G2TpWObVVTDGALxxu2e4/vOb0A8DutPuuYKMIDCdCE6B0kySAk1010yAkroUkDpk10xKAiUJSQlALihKdxQkoGKAlOSgcUDXToLpIPQ8bLLcmQdniFYBwHkdP3jbYDbYLU1Ro6IwVk7tWoSO18AEWPB8eUFqgXqiUfSyXXuY5B2PK8Vc46v8Aey9ce681T8x3Qc4wGjWfuqVmvPYhOhhUvmCrle0x07C5x+gv4lZFmTJ9eJNb2aw48tN9PqEEw7O1XJsNgF0OcKvToAte+68mG/C6ufG2QTsjLgNjrv6EhNP8NMUaSWysfbr2jwfu1BylzLVNO7l3wnOD+HOvdVvFss1sTvxu8TwQ4m6m8o/Dmqn0zyf8uzkBwJkcP4egQe7FGsqu+waXDnzXWqh10UcnVpLT5KRGXp4JHDQ5zbWDxbTY7eyOsozFSyxng6ZG/WxCCmSR7EqUyW3VWwD+9j+xBXhleC2w8fsp34cUpfXxf2S5x/wtJH3sg21pXQLk1dWoCCJCE4QOmSKZA6ZJNdA6SG6SB0ya6a6AkJSuhcUAuKElM4oSUCJXNxTuK5uKBEpLndJB7QVCY3TfiB42uCD/ADUk+qa35nBt+L9VwnqI5QNLg8XINunQgoIbD6+508EbH1HKsEcl1SMwF1NKJx8jiGu/sP6E+ot/sqfwyvD2g35CCbimsVG1E2uSw3HVDWSWFwePBeKhrGuJtdp80E5SxNYDYbnc+aUmh+zh9VHOrSDYLw19U8i4BI8ggscbbABp2HCF8rrEWBusqxnMVRHcMcWEX2IJVcOe6xp3cbDyQbY+giJD5Gglo2vwF5MYzDDTsuXgeW1/QLE6jO1XJs6QgeSjJK6SV1yXPPS90GrUuZjVPO+ljemwuojHcXYWOibcgE8m9vTyUJRU8jIHFzbF3PQ28QoCSU9oW9EHuvdah8K8K0skqXD5u430G7j/AKR7FZ1g1A6eVsbBdziAPU/p/JbzhlE2nhZAzhjQPU9T7m5Qexq6hcWrqEBXRBBdOCgIpkkJKBFMkShugK6V0N010BEobpiUN0B3QuKa6FxQC5CSncVzJQJxXF5ROK5PKBi5JASkg+dsdkqYpXPkkkJD3Au1P2e35mnwPXzBWz5JhLaNhffWQHOJNySd7lQOdsJaJhUSDVBJ2bakblrNJvHNt+6dj5FXHBpWPjcG7Ft2ub1aRx7Ebg9QQg9NZTMkYWyNDmuGl4PHkVnz6s4dUOp3OJZe7CdyGngX6rRqV1235B5VM+JOC9pEJWi7o7+pZ19wg9sWONeNiDceKPCpQH3cRba3mscgxSSI7k/qFLU2YpGua/VcbXCDcIYWkkheoRt07qjYJm6OQBpcAbceKm3YwH90eCCQrKCB25Y0+eyr0mFwPeW9kwjzAsutbiGhupxsLKDZjbQ75r/pugmmZVpesLL+g3ShwamY4BsLQb3NgF0p68Eag8cb7+Cj3YmG3e43FzY+A8Sg8GfqlsbQ0ANPtf2WbQtLn8G69+aMXM85ANxewU9kGjb/AEhAxwDz3nm+4Fmkt9+Cgvnw/wAs/ssYnmbaV42B5iaf/I/bjxVyCBEEHRq6Bcmo0D3RAoE4QGShJSKAlA5KElMShJQFdNqQ3TXQESmuhJQ3QHqQlyG6YoESuZKIoCgYrm5GUDkHMpJFJBS8lZhFZEaOoAM8bbP12LZo+NY6HwPmvDVxzUMzWQuDiNQhJ1BtVELudSSH95tyWO9fO9BixAteHNc6OaIjs3noBtocPDpZaRhVS3GKY37rgbOF+9BI2xDmEfUOCCx5WxaOoi7SMmxLhY/Mw3+Vw6EcKXqog9paRcEWKyjD3z0Fc8SOA1Fom5DCDsyqA/dJ2eOh3WpU9RcboMdz3lk07zIwXjcTb+yfBU+N1tjwvoDFqRsrSxwuDzfcELHc1YC6lk4ux19J/Q+aCIjqS03BVkw/MjrAXO3nufdVI+HhwhbIQgvc+aGkaHHXuCSfyUXV4myR+oHRfkA8ed1V3P8AdCCgvH9NN07G3Q+J4UNieOOkHZtFhfooRkhC6MQe/CacGQF2+6vPw4HaYoXgfKyY+2zR+apmHnSC7wBWh/Bmmu6eYjhrGA+pJP5BBpyIISnCDo1EgaiugdEFzunugIlCSmJTXQIoSnJQkoEmKSYlAigJTkoSUDpimumJQIoCiJQEoEVzciJQOQASkmTIPn2vqNM/aaARu148TxcKRwnEzh9QypiP4cm0jf3m88eI5Hpbqkkg0LN9GauAVMLWh8Qc9hdxIwj8SNw/dc3oeq8WV8cs2KPXqa6PVEXB2vQ2wdE49SwkAE8i3mkkgtvbBw24PVQ+O4Y2eN0b+vB6g9Ckkgx7FqF0Mjo3cgqOenSQc7pr2SSQdmrvEEkkEiXWjt4q0ZBzgKCZtM9t4piNRHzMdwD5hJJBteq+46pApJIDBT3SSQK6bUnSQDdK6dJAxKElJJA10xKSSASUBKSSBrpEpJIBJQkpJIAJQEpJIAJTpJ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1981200" y="1828800"/>
            <a:ext cx="4923853" cy="3276600"/>
          </a:xfrm>
          <a:prstGeom prst="rect">
            <a:avLst/>
          </a:prstGeom>
        </p:spPr>
      </p:pic>
    </p:spTree>
    <p:extLst>
      <p:ext uri="{BB962C8B-B14F-4D97-AF65-F5344CB8AC3E}">
        <p14:creationId xmlns:p14="http://schemas.microsoft.com/office/powerpoint/2010/main" val="2325717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Avoid Trying to Reason and Explain</a:t>
            </a:r>
          </a:p>
        </p:txBody>
      </p:sp>
      <p:sp>
        <p:nvSpPr>
          <p:cNvPr id="3" name="Content Placeholder 2"/>
          <p:cNvSpPr>
            <a:spLocks noGrp="1"/>
          </p:cNvSpPr>
          <p:nvPr>
            <p:ph idx="1"/>
          </p:nvPr>
        </p:nvSpPr>
        <p:spPr>
          <a:xfrm>
            <a:off x="609600" y="1785257"/>
            <a:ext cx="7924800" cy="3701143"/>
          </a:xfrm>
        </p:spPr>
        <p:txBody>
          <a:bodyPr>
            <a:noAutofit/>
          </a:bodyPr>
          <a:lstStyle/>
          <a:p>
            <a:pPr>
              <a:spcBef>
                <a:spcPts val="1800"/>
              </a:spcBef>
            </a:pPr>
            <a:r>
              <a:rPr lang="en-US" sz="2000" b="1" dirty="0"/>
              <a:t>Purpose: </a:t>
            </a:r>
            <a:r>
              <a:rPr lang="en-US" sz="2000" b="0" dirty="0"/>
              <a:t>If your client has </a:t>
            </a:r>
            <a:r>
              <a:rPr lang="en-US" sz="2000" dirty="0"/>
              <a:t>sensory distortions or cognitive delays due to a developmental disability, traumatic brain injury, or the effects of trauma.</a:t>
            </a:r>
            <a:endParaRPr lang="en-US" sz="2000" b="0" dirty="0">
              <a:highlight>
                <a:srgbClr val="FFFF00"/>
              </a:highlight>
            </a:endParaRPr>
          </a:p>
          <a:p>
            <a:pPr>
              <a:spcBef>
                <a:spcPts val="1800"/>
              </a:spcBef>
            </a:pPr>
            <a:r>
              <a:rPr lang="en-US" sz="2000" b="1" dirty="0"/>
              <a:t>Example: </a:t>
            </a:r>
          </a:p>
          <a:p>
            <a:pPr lvl="1">
              <a:spcBef>
                <a:spcPts val="1800"/>
              </a:spcBef>
            </a:pPr>
            <a:r>
              <a:rPr lang="en-US" sz="2000" dirty="0"/>
              <a:t>Client: </a:t>
            </a:r>
            <a:r>
              <a:rPr lang="en-US" sz="2000" b="0" dirty="0"/>
              <a:t>“Dr. Lee doesn’t believe that I’ve been taking my medications because I’m not virally suppressed after taking my meds faithfully for the past 6 months.”</a:t>
            </a:r>
          </a:p>
          <a:p>
            <a:pPr lvl="1">
              <a:spcBef>
                <a:spcPts val="1800"/>
              </a:spcBef>
            </a:pPr>
            <a:r>
              <a:rPr lang="en-US" sz="2000" dirty="0"/>
              <a:t>CHW: “</a:t>
            </a:r>
            <a:r>
              <a:rPr lang="en-US" sz="2000" b="0" dirty="0"/>
              <a:t>I don’t understand it, but I believe you. Let’s meet with the doctor to get a better understanding.”</a:t>
            </a:r>
          </a:p>
        </p:txBody>
      </p:sp>
      <p:sp>
        <p:nvSpPr>
          <p:cNvPr id="4" name="Footer Placeholder 3">
            <a:extLst>
              <a:ext uri="{FF2B5EF4-FFF2-40B4-BE49-F238E27FC236}">
                <a16:creationId xmlns:a16="http://schemas.microsoft.com/office/drawing/2014/main" xmlns="" id="{93BC13E9-4218-458F-ADEA-2D41B5F8C117}"/>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3887177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 Away</a:t>
            </a:r>
          </a:p>
        </p:txBody>
      </p:sp>
      <p:sp>
        <p:nvSpPr>
          <p:cNvPr id="3" name="Content Placeholder 2"/>
          <p:cNvSpPr>
            <a:spLocks noGrp="1"/>
          </p:cNvSpPr>
          <p:nvPr>
            <p:ph idx="1"/>
          </p:nvPr>
        </p:nvSpPr>
        <p:spPr/>
        <p:txBody>
          <a:bodyPr>
            <a:normAutofit/>
          </a:bodyPr>
          <a:lstStyle/>
          <a:p>
            <a:pPr>
              <a:spcBef>
                <a:spcPts val="1800"/>
              </a:spcBef>
            </a:pPr>
            <a:r>
              <a:rPr lang="en-US" sz="2000" b="1" dirty="0"/>
              <a:t>Purpose</a:t>
            </a:r>
            <a:r>
              <a:rPr lang="en-US" sz="2000" dirty="0"/>
              <a:t>: </a:t>
            </a:r>
            <a:r>
              <a:rPr lang="en-US" sz="2000" b="0" dirty="0"/>
              <a:t>To help diffuse the situation, let time </a:t>
            </a:r>
            <a:r>
              <a:rPr lang="en-US" sz="2000" b="0" dirty="0" smtClean="0"/>
              <a:t>heal.</a:t>
            </a:r>
            <a:endParaRPr lang="en-US" sz="2000" b="0" dirty="0"/>
          </a:p>
          <a:p>
            <a:pPr>
              <a:spcBef>
                <a:spcPts val="1800"/>
              </a:spcBef>
            </a:pPr>
            <a:r>
              <a:rPr lang="en-US" sz="2000" b="1" dirty="0"/>
              <a:t>Example:  </a:t>
            </a:r>
          </a:p>
          <a:p>
            <a:pPr lvl="1">
              <a:spcBef>
                <a:spcPts val="1800"/>
              </a:spcBef>
            </a:pPr>
            <a:r>
              <a:rPr lang="en-US" sz="2000" dirty="0"/>
              <a:t>Client: “</a:t>
            </a:r>
            <a:r>
              <a:rPr lang="en-US" sz="2000" b="0" dirty="0"/>
              <a:t>I got suspended from my job yesterday because you did not get the doctor to give me the medical excuse for not going to work.”</a:t>
            </a:r>
          </a:p>
          <a:p>
            <a:pPr lvl="1">
              <a:spcBef>
                <a:spcPts val="1800"/>
              </a:spcBef>
            </a:pPr>
            <a:r>
              <a:rPr lang="en-US" sz="2000" dirty="0"/>
              <a:t>CHW: </a:t>
            </a:r>
            <a:r>
              <a:rPr lang="en-US" sz="2000" b="0" dirty="0"/>
              <a:t>“I need to cool down a bit. I’ll get my supervisor to help you.”</a:t>
            </a:r>
          </a:p>
        </p:txBody>
      </p:sp>
      <p:sp>
        <p:nvSpPr>
          <p:cNvPr id="4" name="Footer Placeholder 3">
            <a:extLst>
              <a:ext uri="{FF2B5EF4-FFF2-40B4-BE49-F238E27FC236}">
                <a16:creationId xmlns:a16="http://schemas.microsoft.com/office/drawing/2014/main" xmlns="" id="{B3693199-7C7C-4D52-9F14-2F9A28122A23}"/>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3824042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dirty="0"/>
              <a:t>Special Considerations</a:t>
            </a:r>
          </a:p>
        </p:txBody>
      </p:sp>
      <p:sp>
        <p:nvSpPr>
          <p:cNvPr id="17411" name="Rectangle 3"/>
          <p:cNvSpPr>
            <a:spLocks noGrp="1" noChangeArrowheads="1"/>
          </p:cNvSpPr>
          <p:nvPr>
            <p:ph idx="1"/>
          </p:nvPr>
        </p:nvSpPr>
        <p:spPr/>
        <p:txBody>
          <a:bodyPr/>
          <a:lstStyle/>
          <a:p>
            <a:pPr eaLnBrk="1" hangingPunct="1">
              <a:lnSpc>
                <a:spcPct val="90000"/>
              </a:lnSpc>
              <a:buFont typeface="Wingdings" panose="05000000000000000000" pitchFamily="2" charset="2"/>
              <a:buNone/>
            </a:pPr>
            <a:r>
              <a:rPr lang="en-US" altLang="en-US" sz="2800" b="1" dirty="0"/>
              <a:t>Physical aggression</a:t>
            </a:r>
          </a:p>
          <a:p>
            <a:pPr eaLnBrk="1" hangingPunct="1">
              <a:lnSpc>
                <a:spcPct val="90000"/>
              </a:lnSpc>
            </a:pPr>
            <a:r>
              <a:rPr lang="en-US" altLang="en-US" sz="2800" b="0" dirty="0"/>
              <a:t>Step back</a:t>
            </a:r>
          </a:p>
          <a:p>
            <a:pPr eaLnBrk="1" hangingPunct="1">
              <a:lnSpc>
                <a:spcPct val="90000"/>
              </a:lnSpc>
            </a:pPr>
            <a:r>
              <a:rPr lang="en-US" altLang="en-US" sz="2800" b="0" dirty="0"/>
              <a:t>Use care in body language</a:t>
            </a:r>
          </a:p>
          <a:p>
            <a:pPr eaLnBrk="1" hangingPunct="1">
              <a:lnSpc>
                <a:spcPct val="90000"/>
              </a:lnSpc>
            </a:pPr>
            <a:r>
              <a:rPr lang="en-US" altLang="en-US" sz="2800" b="0" dirty="0"/>
              <a:t>Be alert</a:t>
            </a:r>
          </a:p>
          <a:p>
            <a:pPr eaLnBrk="1" hangingPunct="1">
              <a:lnSpc>
                <a:spcPct val="90000"/>
              </a:lnSpc>
            </a:pPr>
            <a:r>
              <a:rPr lang="en-US" altLang="en-US" sz="2800" b="0" dirty="0"/>
              <a:t>Get help </a:t>
            </a:r>
          </a:p>
          <a:p>
            <a:pPr eaLnBrk="1" hangingPunct="1">
              <a:lnSpc>
                <a:spcPct val="90000"/>
              </a:lnSpc>
            </a:pPr>
            <a:r>
              <a:rPr lang="en-US" altLang="en-US" sz="2800" b="0" dirty="0"/>
              <a:t>Act defensively</a:t>
            </a:r>
          </a:p>
          <a:p>
            <a:pPr eaLnBrk="1" hangingPunct="1">
              <a:lnSpc>
                <a:spcPct val="90000"/>
              </a:lnSpc>
            </a:pPr>
            <a:endParaRPr lang="en-US" altLang="en-US" sz="2000" dirty="0"/>
          </a:p>
        </p:txBody>
      </p:sp>
      <p:sp>
        <p:nvSpPr>
          <p:cNvPr id="5" name="Footer Placeholder 3">
            <a:extLst>
              <a:ext uri="{FF2B5EF4-FFF2-40B4-BE49-F238E27FC236}">
                <a16:creationId xmlns:a16="http://schemas.microsoft.com/office/drawing/2014/main" xmlns="" id="{E7F01878-0248-4F0C-A7CA-8E6C3982F816}"/>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1452549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a:t>
            </a:r>
          </a:p>
        </p:txBody>
      </p:sp>
      <p:sp>
        <p:nvSpPr>
          <p:cNvPr id="3" name="Content Placeholder 2"/>
          <p:cNvSpPr>
            <a:spLocks noGrp="1"/>
          </p:cNvSpPr>
          <p:nvPr>
            <p:ph idx="1"/>
          </p:nvPr>
        </p:nvSpPr>
        <p:spPr/>
        <p:txBody>
          <a:bodyPr>
            <a:normAutofit/>
          </a:bodyPr>
          <a:lstStyle/>
          <a:p>
            <a:pPr>
              <a:spcBef>
                <a:spcPts val="1200"/>
              </a:spcBef>
            </a:pPr>
            <a:r>
              <a:rPr lang="en-US" sz="2000" b="0" dirty="0"/>
              <a:t>Mary is a 33 year old trans woman with a significant trauma history. She is diagnosed with PTSD and she has some cognitive delays due to the a traumatic brain injury she sustained when she was assaulted several years ago.  </a:t>
            </a:r>
          </a:p>
          <a:p>
            <a:pPr>
              <a:spcBef>
                <a:spcPts val="1200"/>
              </a:spcBef>
            </a:pPr>
            <a:r>
              <a:rPr lang="en-US" sz="2000" b="0" dirty="0"/>
              <a:t>Each time Mary comes to the office she seems calm at first, but then starts yelling at the receptionist if she has to wait longer that 15 minutes.  </a:t>
            </a:r>
          </a:p>
          <a:p>
            <a:pPr>
              <a:spcBef>
                <a:spcPts val="1200"/>
              </a:spcBef>
            </a:pPr>
            <a:r>
              <a:rPr lang="en-US" sz="2000" b="0" dirty="0"/>
              <a:t>Sometimes the receptionist is able to get her to calm down, but often times Mary is asked to leave.</a:t>
            </a:r>
          </a:p>
        </p:txBody>
      </p:sp>
      <p:sp>
        <p:nvSpPr>
          <p:cNvPr id="4" name="Footer Placeholder 3">
            <a:extLst>
              <a:ext uri="{FF2B5EF4-FFF2-40B4-BE49-F238E27FC236}">
                <a16:creationId xmlns:a16="http://schemas.microsoft.com/office/drawing/2014/main" xmlns="" id="{EC3E5C9F-CB45-4709-9B5D-6AAA76DB2F2C}"/>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1625427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a:t>
            </a:r>
          </a:p>
        </p:txBody>
      </p:sp>
      <p:sp>
        <p:nvSpPr>
          <p:cNvPr id="3" name="Content Placeholder 2"/>
          <p:cNvSpPr>
            <a:spLocks noGrp="1"/>
          </p:cNvSpPr>
          <p:nvPr>
            <p:ph idx="1"/>
          </p:nvPr>
        </p:nvSpPr>
        <p:spPr>
          <a:xfrm>
            <a:off x="762000" y="1600199"/>
            <a:ext cx="7620000" cy="3957321"/>
          </a:xfrm>
        </p:spPr>
        <p:txBody>
          <a:bodyPr/>
          <a:lstStyle/>
          <a:p>
            <a:pPr marL="0" indent="0">
              <a:spcBef>
                <a:spcPts val="1200"/>
              </a:spcBef>
              <a:buNone/>
            </a:pPr>
            <a:r>
              <a:rPr lang="en-US" sz="2000" dirty="0"/>
              <a:t>In this example, what things would you want to consider in addressing Mary’s aggression?</a:t>
            </a:r>
          </a:p>
          <a:p>
            <a:pPr marL="457200" indent="-457200">
              <a:spcBef>
                <a:spcPts val="1200"/>
              </a:spcBef>
              <a:buFont typeface="+mj-lt"/>
              <a:buAutoNum type="arabicPeriod"/>
            </a:pPr>
            <a:r>
              <a:rPr lang="en-US" sz="2000" b="0" dirty="0"/>
              <a:t>Mary’s trauma history. Is the environment making her feel unsafe? Is her aggression a means by which she attempts to regain safety?</a:t>
            </a:r>
          </a:p>
          <a:p>
            <a:pPr marL="457200" indent="-457200">
              <a:spcBef>
                <a:spcPts val="1200"/>
              </a:spcBef>
              <a:buFont typeface="+mj-lt"/>
              <a:buAutoNum type="arabicPeriod"/>
            </a:pPr>
            <a:r>
              <a:rPr lang="en-US" sz="2000" b="0" dirty="0"/>
              <a:t>Mary’s cognitive needs. Does Mary perceive time the same way? Does time seem to slow down or speed up? Does she feel overwhelmed at her appointments?</a:t>
            </a:r>
          </a:p>
          <a:p>
            <a:pPr marL="457200" indent="-457200">
              <a:spcBef>
                <a:spcPts val="1200"/>
              </a:spcBef>
              <a:buFont typeface="+mj-lt"/>
              <a:buAutoNum type="arabicPeriod"/>
            </a:pPr>
            <a:r>
              <a:rPr lang="en-US" sz="2000" b="0" dirty="0"/>
              <a:t>Gender responsiveness. Is the environment affirming her gender identity and is she being respected? </a:t>
            </a:r>
          </a:p>
          <a:p>
            <a:pPr marL="457200" indent="-457200">
              <a:buFont typeface="+mj-lt"/>
              <a:buAutoNum type="arabicPeriod"/>
            </a:pPr>
            <a:endParaRPr lang="en-US" b="0" dirty="0"/>
          </a:p>
        </p:txBody>
      </p:sp>
      <p:sp>
        <p:nvSpPr>
          <p:cNvPr id="4" name="Footer Placeholder 3">
            <a:extLst>
              <a:ext uri="{FF2B5EF4-FFF2-40B4-BE49-F238E27FC236}">
                <a16:creationId xmlns:a16="http://schemas.microsoft.com/office/drawing/2014/main" xmlns="" id="{158AE268-802F-4E9D-8F6E-A6368E01E38E}"/>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517838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Managing the Situation</a:t>
            </a:r>
          </a:p>
        </p:txBody>
      </p:sp>
      <p:sp>
        <p:nvSpPr>
          <p:cNvPr id="6" name="Footer Placeholder 3">
            <a:extLst>
              <a:ext uri="{FF2B5EF4-FFF2-40B4-BE49-F238E27FC236}">
                <a16:creationId xmlns:a16="http://schemas.microsoft.com/office/drawing/2014/main" xmlns="" id="{63C370FE-4082-49BF-A17D-03F490B0CDF9}"/>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753279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t>Variables to Control</a:t>
            </a:r>
          </a:p>
        </p:txBody>
      </p:sp>
      <p:sp>
        <p:nvSpPr>
          <p:cNvPr id="19459" name="Rectangle 3"/>
          <p:cNvSpPr>
            <a:spLocks noGrp="1" noChangeArrowheads="1"/>
          </p:cNvSpPr>
          <p:nvPr>
            <p:ph idx="1"/>
          </p:nvPr>
        </p:nvSpPr>
        <p:spPr/>
        <p:txBody>
          <a:bodyPr>
            <a:normAutofit/>
          </a:bodyPr>
          <a:lstStyle/>
          <a:p>
            <a:pPr marL="514350" indent="-514350" eaLnBrk="1" hangingPunct="1">
              <a:buFont typeface="+mj-lt"/>
              <a:buAutoNum type="arabicPeriod"/>
            </a:pPr>
            <a:r>
              <a:rPr lang="en-US" altLang="en-US" dirty="0"/>
              <a:t>Yourself</a:t>
            </a:r>
          </a:p>
          <a:p>
            <a:pPr marL="514350" indent="-514350" eaLnBrk="1" hangingPunct="1">
              <a:buFont typeface="+mj-lt"/>
              <a:buAutoNum type="arabicPeriod"/>
            </a:pPr>
            <a:r>
              <a:rPr lang="en-US" altLang="en-US" dirty="0"/>
              <a:t>The aggressive client</a:t>
            </a:r>
          </a:p>
          <a:p>
            <a:pPr marL="514350" indent="-514350" eaLnBrk="1" hangingPunct="1">
              <a:buFont typeface="+mj-lt"/>
              <a:buAutoNum type="arabicPeriod"/>
            </a:pPr>
            <a:r>
              <a:rPr lang="en-US" altLang="en-US" dirty="0"/>
              <a:t>Other people</a:t>
            </a:r>
          </a:p>
          <a:p>
            <a:pPr marL="514350" indent="-514350" eaLnBrk="1" hangingPunct="1">
              <a:buFont typeface="+mj-lt"/>
              <a:buAutoNum type="arabicPeriod"/>
            </a:pPr>
            <a:r>
              <a:rPr lang="en-US" altLang="en-US" dirty="0"/>
              <a:t>The environment</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09057"/>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a:extLst>
              <a:ext uri="{FF2B5EF4-FFF2-40B4-BE49-F238E27FC236}">
                <a16:creationId xmlns:a16="http://schemas.microsoft.com/office/drawing/2014/main" xmlns="" id="{51B6233C-C163-417F-BF57-5A9B01251A46}"/>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169544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09057"/>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Title 1"/>
          <p:cNvSpPr>
            <a:spLocks noGrp="1"/>
          </p:cNvSpPr>
          <p:nvPr>
            <p:ph type="title"/>
          </p:nvPr>
        </p:nvSpPr>
        <p:spPr/>
        <p:txBody>
          <a:bodyPr/>
          <a:lstStyle/>
          <a:p>
            <a:pPr algn="l" eaLnBrk="1" hangingPunct="1"/>
            <a:r>
              <a:rPr lang="en-US" altLang="en-US" dirty="0"/>
              <a:t>Yourself</a:t>
            </a:r>
          </a:p>
        </p:txBody>
      </p:sp>
      <p:sp>
        <p:nvSpPr>
          <p:cNvPr id="20483" name="Content Placeholder 2"/>
          <p:cNvSpPr>
            <a:spLocks noGrp="1"/>
          </p:cNvSpPr>
          <p:nvPr>
            <p:ph idx="1"/>
          </p:nvPr>
        </p:nvSpPr>
        <p:spPr/>
        <p:txBody>
          <a:bodyPr>
            <a:normAutofit/>
          </a:bodyPr>
          <a:lstStyle/>
          <a:p>
            <a:pPr eaLnBrk="1" hangingPunct="1"/>
            <a:r>
              <a:rPr lang="en-US" altLang="en-US" sz="2000" b="0" dirty="0"/>
              <a:t>Self-care</a:t>
            </a:r>
          </a:p>
          <a:p>
            <a:pPr eaLnBrk="1" hangingPunct="1"/>
            <a:r>
              <a:rPr lang="en-US" altLang="en-US" sz="2000" b="0" dirty="0"/>
              <a:t>Calming and grounding techniques</a:t>
            </a:r>
          </a:p>
          <a:p>
            <a:pPr eaLnBrk="1" hangingPunct="1"/>
            <a:r>
              <a:rPr lang="en-US" altLang="en-US" sz="2000" b="0" dirty="0"/>
              <a:t>Knowing your limits, strengths, resources</a:t>
            </a:r>
          </a:p>
          <a:p>
            <a:pPr lvl="1"/>
            <a:r>
              <a:rPr lang="en-US" altLang="en-US" sz="2000" dirty="0"/>
              <a:t>Refer to proper services or expert</a:t>
            </a:r>
            <a:endParaRPr lang="en-US" altLang="en-US" sz="2000" b="0" dirty="0"/>
          </a:p>
          <a:p>
            <a:pPr eaLnBrk="1" hangingPunct="1"/>
            <a:r>
              <a:rPr lang="en-US" altLang="en-US" sz="2000" b="0" dirty="0"/>
              <a:t>Understanding of trauma</a:t>
            </a:r>
          </a:p>
          <a:p>
            <a:pPr eaLnBrk="1" hangingPunct="1"/>
            <a:r>
              <a:rPr lang="en-US" altLang="en-US" sz="2000" b="0" dirty="0"/>
              <a:t>Clothing and appearance</a:t>
            </a:r>
          </a:p>
          <a:p>
            <a:pPr eaLnBrk="1" hangingPunct="1"/>
            <a:r>
              <a:rPr lang="en-US" altLang="en-US" sz="2000" b="0" dirty="0"/>
              <a:t>Body language and movement</a:t>
            </a:r>
          </a:p>
          <a:p>
            <a:pPr marL="342900" indent="-342900" eaLnBrk="1" hangingPunct="1">
              <a:buFont typeface="Arial" panose="020B0604020202020204" pitchFamily="34" charset="0"/>
              <a:buChar char="•"/>
            </a:pPr>
            <a:endParaRPr lang="en-US" altLang="en-US" sz="2000" dirty="0"/>
          </a:p>
        </p:txBody>
      </p:sp>
      <p:sp>
        <p:nvSpPr>
          <p:cNvPr id="2" name="TextBox 1"/>
          <p:cNvSpPr txBox="1"/>
          <p:nvPr/>
        </p:nvSpPr>
        <p:spPr>
          <a:xfrm>
            <a:off x="7630886" y="1461181"/>
            <a:ext cx="740229" cy="707886"/>
          </a:xfrm>
          <a:prstGeom prst="rect">
            <a:avLst/>
          </a:prstGeom>
          <a:noFill/>
        </p:spPr>
        <p:txBody>
          <a:bodyPr wrap="square" rtlCol="0">
            <a:spAutoFit/>
          </a:bodyPr>
          <a:lstStyle/>
          <a:p>
            <a:pPr algn="ctr"/>
            <a:r>
              <a:rPr lang="en-US" sz="4000" dirty="0"/>
              <a:t>1</a:t>
            </a:r>
          </a:p>
        </p:txBody>
      </p:sp>
      <p:sp>
        <p:nvSpPr>
          <p:cNvPr id="6" name="Footer Placeholder 3">
            <a:extLst>
              <a:ext uri="{FF2B5EF4-FFF2-40B4-BE49-F238E27FC236}">
                <a16:creationId xmlns:a16="http://schemas.microsoft.com/office/drawing/2014/main" xmlns="" id="{595E75EE-10FB-4BE5-995B-D5A7CC0FF23C}"/>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883258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eaLnBrk="1" hangingPunct="1"/>
            <a:r>
              <a:rPr lang="en-US" altLang="en-US" dirty="0"/>
              <a:t>The Client</a:t>
            </a:r>
          </a:p>
        </p:txBody>
      </p:sp>
      <p:sp>
        <p:nvSpPr>
          <p:cNvPr id="3" name="Content Placeholder 2"/>
          <p:cNvSpPr>
            <a:spLocks noGrp="1"/>
          </p:cNvSpPr>
          <p:nvPr>
            <p:ph idx="1"/>
          </p:nvPr>
        </p:nvSpPr>
        <p:spPr>
          <a:xfrm>
            <a:off x="457200" y="2057400"/>
            <a:ext cx="5595257" cy="3429000"/>
          </a:xfrm>
        </p:spPr>
        <p:txBody>
          <a:bodyPr/>
          <a:lstStyle/>
          <a:p>
            <a:pPr eaLnBrk="1" hangingPunct="1">
              <a:defRPr/>
            </a:pPr>
            <a:r>
              <a:rPr lang="en-US" sz="2000" b="0" dirty="0"/>
              <a:t>History of past aggression</a:t>
            </a:r>
          </a:p>
          <a:p>
            <a:pPr eaLnBrk="1" hangingPunct="1">
              <a:defRPr/>
            </a:pPr>
            <a:r>
              <a:rPr lang="en-US" sz="2000" b="0" dirty="0"/>
              <a:t>Demographics (including body size and strength)</a:t>
            </a:r>
          </a:p>
          <a:p>
            <a:pPr eaLnBrk="1" hangingPunct="1">
              <a:defRPr/>
            </a:pPr>
            <a:r>
              <a:rPr lang="en-US" sz="2000" b="0" dirty="0"/>
              <a:t>History of past trauma</a:t>
            </a:r>
          </a:p>
          <a:p>
            <a:pPr eaLnBrk="1" hangingPunct="1">
              <a:defRPr/>
            </a:pPr>
            <a:r>
              <a:rPr lang="en-US" sz="2000" b="0" dirty="0"/>
              <a:t>Type of drug used</a:t>
            </a:r>
          </a:p>
          <a:p>
            <a:pPr eaLnBrk="1" hangingPunct="1">
              <a:defRPr/>
            </a:pPr>
            <a:r>
              <a:rPr lang="en-US" sz="2000" b="0" dirty="0"/>
              <a:t>Mental health status</a:t>
            </a:r>
          </a:p>
          <a:p>
            <a:pPr marL="0" indent="0" eaLnBrk="1" hangingPunct="1">
              <a:buFont typeface="Arial" charset="0"/>
              <a:buNone/>
              <a:defRPr/>
            </a:pPr>
            <a:endParaRPr lang="en-US" sz="20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09057"/>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60771" y="1349514"/>
            <a:ext cx="740229" cy="707886"/>
          </a:xfrm>
          <a:prstGeom prst="rect">
            <a:avLst/>
          </a:prstGeom>
          <a:noFill/>
        </p:spPr>
        <p:txBody>
          <a:bodyPr wrap="square" rtlCol="0">
            <a:spAutoFit/>
          </a:bodyPr>
          <a:lstStyle/>
          <a:p>
            <a:pPr algn="ctr"/>
            <a:r>
              <a:rPr lang="en-US" sz="4000" dirty="0"/>
              <a:t>2</a:t>
            </a:r>
          </a:p>
        </p:txBody>
      </p:sp>
      <p:sp>
        <p:nvSpPr>
          <p:cNvPr id="6" name="Footer Placeholder 3">
            <a:extLst>
              <a:ext uri="{FF2B5EF4-FFF2-40B4-BE49-F238E27FC236}">
                <a16:creationId xmlns:a16="http://schemas.microsoft.com/office/drawing/2014/main" xmlns="" id="{25BC4033-D3DD-48E2-B66B-ACA806E31A75}"/>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302336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eaLnBrk="1" hangingPunct="1"/>
            <a:r>
              <a:rPr lang="en-US" altLang="en-US" dirty="0"/>
              <a:t>Other People</a:t>
            </a:r>
          </a:p>
        </p:txBody>
      </p:sp>
      <p:sp>
        <p:nvSpPr>
          <p:cNvPr id="3" name="Content Placeholder 2"/>
          <p:cNvSpPr>
            <a:spLocks noGrp="1"/>
          </p:cNvSpPr>
          <p:nvPr>
            <p:ph idx="1"/>
          </p:nvPr>
        </p:nvSpPr>
        <p:spPr>
          <a:xfrm>
            <a:off x="457200" y="1930400"/>
            <a:ext cx="8229600" cy="3556000"/>
          </a:xfrm>
        </p:spPr>
        <p:txBody>
          <a:bodyPr>
            <a:normAutofit/>
          </a:bodyPr>
          <a:lstStyle/>
          <a:p>
            <a:pPr eaLnBrk="1" hangingPunct="1">
              <a:defRPr/>
            </a:pPr>
            <a:r>
              <a:rPr lang="en-US" sz="2000" b="0" dirty="0"/>
              <a:t>How does witnessing aggression affect others?</a:t>
            </a:r>
          </a:p>
          <a:p>
            <a:pPr eaLnBrk="1" hangingPunct="1">
              <a:defRPr/>
            </a:pPr>
            <a:r>
              <a:rPr lang="en-US" sz="2000" b="0" dirty="0"/>
              <a:t>Is it possible to have them relocate?</a:t>
            </a:r>
          </a:p>
          <a:p>
            <a:pPr eaLnBrk="1" hangingPunct="1">
              <a:defRPr/>
            </a:pPr>
            <a:r>
              <a:rPr lang="en-US" sz="2000" b="0" dirty="0"/>
              <a:t>Are witnesses causing aggression to escalate?</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5419" y="2586038"/>
            <a:ext cx="2986380" cy="313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08371" y="2103438"/>
            <a:ext cx="740229" cy="707886"/>
          </a:xfrm>
          <a:prstGeom prst="rect">
            <a:avLst/>
          </a:prstGeom>
          <a:noFill/>
        </p:spPr>
        <p:txBody>
          <a:bodyPr wrap="square" rtlCol="0">
            <a:spAutoFit/>
          </a:bodyPr>
          <a:lstStyle/>
          <a:p>
            <a:pPr algn="ctr"/>
            <a:r>
              <a:rPr lang="en-US" sz="4000" dirty="0"/>
              <a:t>3</a:t>
            </a:r>
          </a:p>
        </p:txBody>
      </p:sp>
      <p:sp>
        <p:nvSpPr>
          <p:cNvPr id="7" name="Footer Placeholder 3">
            <a:extLst>
              <a:ext uri="{FF2B5EF4-FFF2-40B4-BE49-F238E27FC236}">
                <a16:creationId xmlns:a16="http://schemas.microsoft.com/office/drawing/2014/main" xmlns="" id="{3ACD4421-ECF9-4251-8141-1EC26EDF16B3}"/>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14399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altLang="en-US" dirty="0"/>
              <a:t>Definition and Types of Aggression</a:t>
            </a:r>
          </a:p>
        </p:txBody>
      </p:sp>
      <p:sp>
        <p:nvSpPr>
          <p:cNvPr id="8195" name="Rectangle 3"/>
          <p:cNvSpPr>
            <a:spLocks noGrp="1" noChangeArrowheads="1"/>
          </p:cNvSpPr>
          <p:nvPr>
            <p:ph idx="1"/>
          </p:nvPr>
        </p:nvSpPr>
        <p:spPr>
          <a:xfrm>
            <a:off x="609600" y="1524000"/>
            <a:ext cx="7924800" cy="3886200"/>
          </a:xfrm>
        </p:spPr>
        <p:txBody>
          <a:bodyPr>
            <a:normAutofit/>
          </a:bodyPr>
          <a:lstStyle/>
          <a:p>
            <a:pPr eaLnBrk="1" hangingPunct="1">
              <a:lnSpc>
                <a:spcPct val="90000"/>
              </a:lnSpc>
              <a:spcBef>
                <a:spcPts val="1800"/>
              </a:spcBef>
              <a:buFont typeface="Wingdings" panose="05000000000000000000" pitchFamily="2" charset="2"/>
              <a:buNone/>
            </a:pPr>
            <a:r>
              <a:rPr lang="en-US" altLang="en-US" sz="2000" b="0" dirty="0"/>
              <a:t>An aggressive patient is one who has the potential to harm or is harming themselves or others.</a:t>
            </a:r>
          </a:p>
          <a:p>
            <a:pPr eaLnBrk="1" hangingPunct="1">
              <a:lnSpc>
                <a:spcPct val="90000"/>
              </a:lnSpc>
              <a:spcBef>
                <a:spcPts val="1800"/>
              </a:spcBef>
              <a:buFont typeface="Wingdings" panose="05000000000000000000" pitchFamily="2" charset="2"/>
              <a:buNone/>
            </a:pPr>
            <a:r>
              <a:rPr lang="en-US" altLang="en-US" sz="2000" b="1" dirty="0"/>
              <a:t>Aggression can be:</a:t>
            </a:r>
          </a:p>
          <a:p>
            <a:pPr eaLnBrk="1" hangingPunct="1">
              <a:lnSpc>
                <a:spcPct val="90000"/>
              </a:lnSpc>
              <a:spcBef>
                <a:spcPts val="1800"/>
              </a:spcBef>
            </a:pPr>
            <a:r>
              <a:rPr lang="en-US" altLang="en-US" sz="2000" b="0" dirty="0"/>
              <a:t>Verbal</a:t>
            </a:r>
          </a:p>
          <a:p>
            <a:pPr eaLnBrk="1" hangingPunct="1">
              <a:lnSpc>
                <a:spcPct val="90000"/>
              </a:lnSpc>
              <a:spcBef>
                <a:spcPts val="1800"/>
              </a:spcBef>
            </a:pPr>
            <a:r>
              <a:rPr lang="en-US" altLang="en-US" sz="2000" b="0" dirty="0"/>
              <a:t>Physical</a:t>
            </a:r>
          </a:p>
          <a:p>
            <a:pPr eaLnBrk="1" hangingPunct="1">
              <a:lnSpc>
                <a:spcPct val="90000"/>
              </a:lnSpc>
              <a:spcBef>
                <a:spcPts val="1800"/>
              </a:spcBef>
              <a:buFont typeface="Wingdings" panose="05000000000000000000" pitchFamily="2" charset="2"/>
              <a:buNone/>
            </a:pPr>
            <a:r>
              <a:rPr lang="en-US" altLang="en-US" sz="2000" b="1" dirty="0"/>
              <a:t>Motivation for aggression:</a:t>
            </a:r>
          </a:p>
          <a:p>
            <a:pPr eaLnBrk="1" hangingPunct="1">
              <a:lnSpc>
                <a:spcPct val="90000"/>
              </a:lnSpc>
              <a:spcBef>
                <a:spcPts val="1800"/>
              </a:spcBef>
            </a:pPr>
            <a:r>
              <a:rPr lang="en-US" altLang="en-US" sz="2000" b="0" dirty="0"/>
              <a:t>Affective/emotional</a:t>
            </a:r>
          </a:p>
          <a:p>
            <a:pPr eaLnBrk="1" hangingPunct="1">
              <a:lnSpc>
                <a:spcPct val="90000"/>
              </a:lnSpc>
              <a:spcBef>
                <a:spcPts val="1800"/>
              </a:spcBef>
            </a:pPr>
            <a:r>
              <a:rPr lang="en-US" altLang="en-US" sz="2000" b="0" dirty="0"/>
              <a:t>Instrumental/proactive</a:t>
            </a:r>
          </a:p>
        </p:txBody>
      </p:sp>
      <p:sp>
        <p:nvSpPr>
          <p:cNvPr id="4" name="Footer Placeholder 3">
            <a:extLst>
              <a:ext uri="{FF2B5EF4-FFF2-40B4-BE49-F238E27FC236}">
                <a16:creationId xmlns:a16="http://schemas.microsoft.com/office/drawing/2014/main" xmlns="" id="{39F98692-19CA-462B-8326-EB876C58930F}"/>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570053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eaLnBrk="1" hangingPunct="1"/>
            <a:r>
              <a:rPr lang="en-US" altLang="en-US" dirty="0"/>
              <a:t>Environment</a:t>
            </a:r>
          </a:p>
        </p:txBody>
      </p:sp>
      <p:sp>
        <p:nvSpPr>
          <p:cNvPr id="23555" name="Content Placeholder 2"/>
          <p:cNvSpPr>
            <a:spLocks noGrp="1"/>
          </p:cNvSpPr>
          <p:nvPr>
            <p:ph idx="1"/>
          </p:nvPr>
        </p:nvSpPr>
        <p:spPr>
          <a:xfrm>
            <a:off x="457200" y="1417639"/>
            <a:ext cx="8229600" cy="4139882"/>
          </a:xfrm>
        </p:spPr>
        <p:txBody>
          <a:bodyPr>
            <a:normAutofit/>
          </a:bodyPr>
          <a:lstStyle/>
          <a:p>
            <a:pPr eaLnBrk="1" hangingPunct="1"/>
            <a:r>
              <a:rPr lang="en-US" altLang="en-US" sz="2000" b="0" dirty="0"/>
              <a:t>Layout, lighting, access to exits</a:t>
            </a:r>
          </a:p>
          <a:p>
            <a:pPr eaLnBrk="1" hangingPunct="1"/>
            <a:r>
              <a:rPr lang="en-US" altLang="en-US" sz="2000" b="0" dirty="0"/>
              <a:t>“Could that be used as a weapon?”</a:t>
            </a:r>
          </a:p>
          <a:p>
            <a:pPr eaLnBrk="1" hangingPunct="1"/>
            <a:r>
              <a:rPr lang="en-US" altLang="en-US" sz="2000" b="0" dirty="0"/>
              <a:t>Staffing </a:t>
            </a:r>
          </a:p>
          <a:p>
            <a:pPr eaLnBrk="1" hangingPunct="1"/>
            <a:r>
              <a:rPr lang="en-US" altLang="en-US" sz="2000" b="0" dirty="0"/>
              <a:t>Availability of back-up or security staff</a:t>
            </a:r>
          </a:p>
          <a:p>
            <a:pPr lvl="1"/>
            <a:r>
              <a:rPr lang="en-US" altLang="en-US" sz="2000" dirty="0"/>
              <a:t>Use code word. Example: “Nine!”</a:t>
            </a:r>
            <a:endParaRPr lang="en-US" altLang="en-US" sz="2000" b="0" dirty="0"/>
          </a:p>
          <a:p>
            <a:pPr eaLnBrk="1" hangingPunct="1"/>
            <a:r>
              <a:rPr lang="en-US" altLang="en-US" sz="2000" b="0" dirty="0" smtClean="0"/>
              <a:t>Trauma-informed organization</a:t>
            </a:r>
            <a:endParaRPr lang="en-US" altLang="en-US" sz="2000" b="0" dirty="0"/>
          </a:p>
          <a:p>
            <a:pPr eaLnBrk="1" hangingPunct="1"/>
            <a:r>
              <a:rPr lang="en-US" altLang="en-US" sz="2000" b="0" dirty="0"/>
              <a:t>Community settings:</a:t>
            </a:r>
          </a:p>
          <a:p>
            <a:pPr lvl="1"/>
            <a:r>
              <a:rPr lang="en-US" altLang="en-US" sz="2000" dirty="0"/>
              <a:t>Client’s home</a:t>
            </a:r>
          </a:p>
          <a:p>
            <a:pPr lvl="1"/>
            <a:r>
              <a:rPr lang="en-US" altLang="en-US" sz="2000" b="0" dirty="0"/>
              <a:t>Public spaces</a:t>
            </a:r>
          </a:p>
          <a:p>
            <a:pPr lvl="1"/>
            <a:endParaRPr lang="en-US" altLang="en-US" sz="20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09057"/>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55228" y="1709057"/>
            <a:ext cx="740229" cy="707886"/>
          </a:xfrm>
          <a:prstGeom prst="rect">
            <a:avLst/>
          </a:prstGeom>
          <a:noFill/>
        </p:spPr>
        <p:txBody>
          <a:bodyPr wrap="square" rtlCol="0">
            <a:spAutoFit/>
          </a:bodyPr>
          <a:lstStyle/>
          <a:p>
            <a:pPr algn="ctr"/>
            <a:r>
              <a:rPr lang="en-US" sz="4000" dirty="0"/>
              <a:t>4</a:t>
            </a:r>
          </a:p>
        </p:txBody>
      </p:sp>
      <p:sp>
        <p:nvSpPr>
          <p:cNvPr id="6" name="Footer Placeholder 3">
            <a:extLst>
              <a:ext uri="{FF2B5EF4-FFF2-40B4-BE49-F238E27FC236}">
                <a16:creationId xmlns:a16="http://schemas.microsoft.com/office/drawing/2014/main" xmlns="" id="{23249B0C-C16B-4D99-8E3C-B5DF0F3610B2}"/>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3678446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a:t>Phases of an Aggressive Incident</a:t>
            </a:r>
          </a:p>
        </p:txBody>
      </p:sp>
      <p:sp>
        <p:nvSpPr>
          <p:cNvPr id="24579" name="Content Placeholder 2"/>
          <p:cNvSpPr>
            <a:spLocks noGrp="1"/>
          </p:cNvSpPr>
          <p:nvPr>
            <p:ph idx="1"/>
          </p:nvPr>
        </p:nvSpPr>
        <p:spPr>
          <a:xfrm>
            <a:off x="718457" y="1714500"/>
            <a:ext cx="3918857" cy="3429000"/>
          </a:xfrm>
        </p:spPr>
        <p:txBody>
          <a:bodyPr>
            <a:normAutofit/>
          </a:bodyPr>
          <a:lstStyle/>
          <a:p>
            <a:pPr marL="457200" indent="-457200" eaLnBrk="1" hangingPunct="1">
              <a:buFont typeface="+mj-lt"/>
              <a:buAutoNum type="arabicPeriod"/>
            </a:pPr>
            <a:r>
              <a:rPr lang="en-US" altLang="en-US" b="0" dirty="0"/>
              <a:t>Preparation</a:t>
            </a:r>
          </a:p>
          <a:p>
            <a:pPr marL="457200" indent="-457200" eaLnBrk="1" hangingPunct="1">
              <a:buFont typeface="+mj-lt"/>
              <a:buAutoNum type="arabicPeriod"/>
            </a:pPr>
            <a:r>
              <a:rPr lang="en-US" altLang="en-US" b="0" dirty="0"/>
              <a:t>Intervention</a:t>
            </a:r>
          </a:p>
          <a:p>
            <a:pPr marL="457200" indent="-457200" eaLnBrk="1" hangingPunct="1">
              <a:buFont typeface="+mj-lt"/>
              <a:buAutoNum type="arabicPeriod"/>
            </a:pPr>
            <a:r>
              <a:rPr lang="en-US" altLang="en-US" b="0" dirty="0"/>
              <a:t>Documentation</a:t>
            </a:r>
          </a:p>
          <a:p>
            <a:pPr marL="457200" indent="-457200" eaLnBrk="1" hangingPunct="1">
              <a:buFont typeface="+mj-lt"/>
              <a:buAutoNum type="arabicPeriod"/>
            </a:pPr>
            <a:r>
              <a:rPr lang="en-US" altLang="en-US" b="0" dirty="0"/>
              <a:t>Processing</a:t>
            </a:r>
          </a:p>
          <a:p>
            <a:pPr marL="457200" indent="-457200" eaLnBrk="1" hangingPunct="1">
              <a:buFont typeface="+mj-lt"/>
              <a:buAutoNum type="arabicPeriod"/>
            </a:pPr>
            <a:r>
              <a:rPr lang="en-US" altLang="en-US" b="0" dirty="0"/>
              <a:t>Monitoring</a:t>
            </a:r>
          </a:p>
          <a:p>
            <a:pPr marL="457200" indent="-457200" eaLnBrk="1" hangingPunct="1">
              <a:buFont typeface="+mj-lt"/>
              <a:buAutoNum type="arabicPeriod"/>
            </a:pPr>
            <a:endParaRPr lang="en-US" altLang="en-US" sz="2000" dirty="0"/>
          </a:p>
        </p:txBody>
      </p:sp>
      <p:sp>
        <p:nvSpPr>
          <p:cNvPr id="3" name="Up Arrow 2"/>
          <p:cNvSpPr/>
          <p:nvPr/>
        </p:nvSpPr>
        <p:spPr>
          <a:xfrm>
            <a:off x="5138056" y="1801585"/>
            <a:ext cx="1045029" cy="26996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Down Arrow 5"/>
          <p:cNvSpPr/>
          <p:nvPr/>
        </p:nvSpPr>
        <p:spPr>
          <a:xfrm>
            <a:off x="6379029" y="1959428"/>
            <a:ext cx="1055914" cy="25418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xmlns="" id="{D1F10C27-9431-46D7-A4F8-B6AD59C47EAC}"/>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778101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pPr algn="l" eaLnBrk="1" hangingPunct="1"/>
            <a:r>
              <a:rPr lang="en-US" altLang="en-US" sz="3100" dirty="0"/>
              <a:t>Preparation</a:t>
            </a:r>
            <a:r>
              <a:rPr lang="en-US" altLang="en-US" dirty="0"/>
              <a:t/>
            </a:r>
            <a:br>
              <a:rPr lang="en-US" altLang="en-US" dirty="0"/>
            </a:br>
            <a:endParaRPr lang="en-US" altLang="en-US" dirty="0"/>
          </a:p>
        </p:txBody>
      </p:sp>
      <p:sp>
        <p:nvSpPr>
          <p:cNvPr id="25603" name="Content Placeholder 2"/>
          <p:cNvSpPr>
            <a:spLocks noGrp="1"/>
          </p:cNvSpPr>
          <p:nvPr>
            <p:ph idx="1"/>
          </p:nvPr>
        </p:nvSpPr>
        <p:spPr/>
        <p:txBody>
          <a:bodyPr>
            <a:normAutofit/>
          </a:bodyPr>
          <a:lstStyle/>
          <a:p>
            <a:pPr marL="0" indent="0" eaLnBrk="1" hangingPunct="1">
              <a:buNone/>
            </a:pPr>
            <a:r>
              <a:rPr lang="en-US" altLang="en-US" b="0" dirty="0"/>
              <a:t>The best way to reduce aggression is to prepare:</a:t>
            </a:r>
          </a:p>
          <a:p>
            <a:pPr eaLnBrk="1" hangingPunct="1"/>
            <a:r>
              <a:rPr lang="en-US" altLang="en-US" b="0" dirty="0"/>
              <a:t>Know yourself </a:t>
            </a:r>
          </a:p>
          <a:p>
            <a:pPr eaLnBrk="1" hangingPunct="1"/>
            <a:r>
              <a:rPr lang="en-US" altLang="en-US" b="0" dirty="0" smtClean="0"/>
              <a:t>Know </a:t>
            </a:r>
            <a:r>
              <a:rPr lang="en-US" altLang="en-US" b="0" dirty="0"/>
              <a:t>your client </a:t>
            </a:r>
            <a:endParaRPr lang="en-US" altLang="en-US" b="0" dirty="0" smtClean="0"/>
          </a:p>
          <a:p>
            <a:pPr eaLnBrk="1" hangingPunct="1"/>
            <a:r>
              <a:rPr lang="en-US" altLang="en-US" b="0" dirty="0" smtClean="0"/>
              <a:t>Know </a:t>
            </a:r>
            <a:r>
              <a:rPr lang="en-US" altLang="en-US" b="0" dirty="0"/>
              <a:t>your resources</a:t>
            </a:r>
          </a:p>
          <a:p>
            <a:pPr eaLnBrk="1" hangingPunct="1"/>
            <a:endParaRPr lang="en-US" altLang="en-US" sz="2000" dirty="0"/>
          </a:p>
        </p:txBody>
      </p:sp>
      <p:sp>
        <p:nvSpPr>
          <p:cNvPr id="4" name="Footer Placeholder 3">
            <a:extLst>
              <a:ext uri="{FF2B5EF4-FFF2-40B4-BE49-F238E27FC236}">
                <a16:creationId xmlns:a16="http://schemas.microsoft.com/office/drawing/2014/main" xmlns="" id="{35D1CDC7-7E20-4D13-A950-7FE2990282F3}"/>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602605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69900"/>
            <a:ext cx="8229600" cy="1143000"/>
          </a:xfrm>
        </p:spPr>
        <p:txBody>
          <a:bodyPr>
            <a:normAutofit fontScale="90000"/>
          </a:bodyPr>
          <a:lstStyle/>
          <a:p>
            <a:pPr algn="l" eaLnBrk="1" hangingPunct="1"/>
            <a:r>
              <a:rPr lang="en-US" altLang="en-US" dirty="0"/>
              <a:t/>
            </a:r>
            <a:br>
              <a:rPr lang="en-US" altLang="en-US" dirty="0"/>
            </a:br>
            <a:r>
              <a:rPr lang="en-US" altLang="en-US" sz="3600" dirty="0"/>
              <a:t>Intervention</a:t>
            </a:r>
            <a:br>
              <a:rPr lang="en-US" altLang="en-US" sz="3600" dirty="0"/>
            </a:br>
            <a:endParaRPr lang="en-US" altLang="en-US" dirty="0"/>
          </a:p>
        </p:txBody>
      </p:sp>
      <p:sp>
        <p:nvSpPr>
          <p:cNvPr id="3" name="Content Placeholder 2"/>
          <p:cNvSpPr>
            <a:spLocks noGrp="1"/>
          </p:cNvSpPr>
          <p:nvPr>
            <p:ph idx="1"/>
          </p:nvPr>
        </p:nvSpPr>
        <p:spPr/>
        <p:txBody>
          <a:bodyPr/>
          <a:lstStyle/>
          <a:p>
            <a:pPr eaLnBrk="1" hangingPunct="1">
              <a:defRPr/>
            </a:pPr>
            <a:r>
              <a:rPr lang="en-US" sz="2800" b="0" dirty="0"/>
              <a:t>Body language </a:t>
            </a:r>
          </a:p>
          <a:p>
            <a:pPr eaLnBrk="1" hangingPunct="1">
              <a:defRPr/>
            </a:pPr>
            <a:r>
              <a:rPr lang="en-US" sz="2800" b="0" dirty="0"/>
              <a:t>De-escalation skills</a:t>
            </a:r>
          </a:p>
          <a:p>
            <a:pPr marL="0" indent="0" eaLnBrk="1" hangingPunct="1">
              <a:buFont typeface="Arial" charset="0"/>
              <a:buNone/>
              <a:defRPr/>
            </a:pPr>
            <a:endParaRPr lang="en-US" sz="2000" dirty="0"/>
          </a:p>
        </p:txBody>
      </p:sp>
      <p:sp>
        <p:nvSpPr>
          <p:cNvPr id="5" name="Footer Placeholder 3">
            <a:extLst>
              <a:ext uri="{FF2B5EF4-FFF2-40B4-BE49-F238E27FC236}">
                <a16:creationId xmlns:a16="http://schemas.microsoft.com/office/drawing/2014/main" xmlns="" id="{4D65D272-CE7F-4700-B763-8F967EF418A7}"/>
              </a:ext>
            </a:extLst>
          </p:cNvPr>
          <p:cNvSpPr>
            <a:spLocks noGrp="1"/>
          </p:cNvSpPr>
          <p:nvPr>
            <p:ph type="ftr" sz="quarter" idx="10"/>
          </p:nvPr>
        </p:nvSpPr>
        <p:spPr>
          <a:xfrm>
            <a:off x="457200" y="381000"/>
            <a:ext cx="5105400" cy="304800"/>
          </a:xfrm>
        </p:spPr>
        <p:txBody>
          <a:bodyPr/>
          <a:lstStyle/>
          <a:p>
            <a:pPr>
              <a:defRPr/>
            </a:pPr>
            <a:r>
              <a:rPr lang="en-US" altLang="en-US" dirty="0"/>
              <a:t>De-escalation in the Workplace</a:t>
            </a:r>
          </a:p>
        </p:txBody>
      </p:sp>
      <p:pic>
        <p:nvPicPr>
          <p:cNvPr id="6146" name="Picture 2" descr="Image result for arms cros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1612900"/>
            <a:ext cx="3742266" cy="280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96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l" eaLnBrk="1" hangingPunct="1"/>
            <a:r>
              <a:rPr lang="en-US" altLang="en-US" dirty="0"/>
              <a:t>Intervention: De-escalation </a:t>
            </a:r>
          </a:p>
        </p:txBody>
      </p:sp>
      <p:sp>
        <p:nvSpPr>
          <p:cNvPr id="3" name="Content Placeholder 2"/>
          <p:cNvSpPr>
            <a:spLocks noGrp="1"/>
          </p:cNvSpPr>
          <p:nvPr>
            <p:ph idx="1"/>
          </p:nvPr>
        </p:nvSpPr>
        <p:spPr>
          <a:xfrm>
            <a:off x="533400" y="1447800"/>
            <a:ext cx="7772400" cy="4678363"/>
          </a:xfrm>
        </p:spPr>
        <p:txBody>
          <a:bodyPr/>
          <a:lstStyle/>
          <a:p>
            <a:pPr marL="342900" indent="-342900" eaLnBrk="1" hangingPunct="1">
              <a:buFont typeface="Arial" panose="020B0604020202020204" pitchFamily="34" charset="0"/>
              <a:buChar char="•"/>
              <a:defRPr/>
            </a:pPr>
            <a:r>
              <a:rPr lang="en-US" sz="2000" b="0" dirty="0"/>
              <a:t>Simply listening </a:t>
            </a:r>
          </a:p>
          <a:p>
            <a:pPr marL="342900" indent="-342900" eaLnBrk="1" hangingPunct="1">
              <a:buFont typeface="Arial" panose="020B0604020202020204" pitchFamily="34" charset="0"/>
              <a:buChar char="•"/>
              <a:defRPr/>
            </a:pPr>
            <a:r>
              <a:rPr lang="en-US" sz="2000" b="0" dirty="0"/>
              <a:t>Distracting the other person</a:t>
            </a:r>
          </a:p>
          <a:p>
            <a:pPr marL="342900" indent="-342900" eaLnBrk="1" hangingPunct="1">
              <a:buFont typeface="Arial" panose="020B0604020202020204" pitchFamily="34" charset="0"/>
              <a:buChar char="•"/>
              <a:defRPr/>
            </a:pPr>
            <a:r>
              <a:rPr lang="en-US" sz="2000" b="0" dirty="0"/>
              <a:t>Re-focusing the other person on something positive</a:t>
            </a:r>
          </a:p>
          <a:p>
            <a:pPr marL="342900" indent="-342900" eaLnBrk="1" hangingPunct="1">
              <a:buFont typeface="Arial" panose="020B0604020202020204" pitchFamily="34" charset="0"/>
              <a:buChar char="•"/>
              <a:defRPr/>
            </a:pPr>
            <a:r>
              <a:rPr lang="en-US" sz="2000" b="0" dirty="0"/>
              <a:t>Changing the subject</a:t>
            </a:r>
          </a:p>
          <a:p>
            <a:pPr marL="342900" indent="-342900" eaLnBrk="1" hangingPunct="1">
              <a:buFont typeface="Arial" panose="020B0604020202020204" pitchFamily="34" charset="0"/>
              <a:buChar char="•"/>
              <a:defRPr/>
            </a:pPr>
            <a:r>
              <a:rPr lang="en-US" sz="2000" b="0" dirty="0"/>
              <a:t>Use humor (sparingly) to lighten the mood (be very careful with this!)</a:t>
            </a:r>
          </a:p>
          <a:p>
            <a:pPr marL="342900" indent="-342900" eaLnBrk="1" hangingPunct="1">
              <a:buFont typeface="Arial" panose="020B0604020202020204" pitchFamily="34" charset="0"/>
              <a:buChar char="•"/>
              <a:defRPr/>
            </a:pPr>
            <a:r>
              <a:rPr lang="en-US" sz="2000" b="0" dirty="0"/>
              <a:t>Motivating the other person </a:t>
            </a:r>
          </a:p>
          <a:p>
            <a:pPr marL="342900" indent="-342900" eaLnBrk="1" hangingPunct="1">
              <a:buFont typeface="Arial" panose="020B0604020202020204" pitchFamily="34" charset="0"/>
              <a:buChar char="•"/>
              <a:defRPr/>
            </a:pPr>
            <a:r>
              <a:rPr lang="en-US" sz="2000" b="0" dirty="0"/>
              <a:t>Empathizing with the other person</a:t>
            </a:r>
          </a:p>
          <a:p>
            <a:pPr marL="342900" indent="-342900" eaLnBrk="1" hangingPunct="1">
              <a:buFont typeface="Arial" panose="020B0604020202020204" pitchFamily="34" charset="0"/>
              <a:buChar char="•"/>
              <a:defRPr/>
            </a:pPr>
            <a:r>
              <a:rPr lang="en-US" sz="2000" b="0" dirty="0"/>
              <a:t>Giving choices</a:t>
            </a:r>
          </a:p>
          <a:p>
            <a:pPr marL="342900" indent="-342900" eaLnBrk="1" hangingPunct="1">
              <a:buFont typeface="Arial" panose="020B0604020202020204" pitchFamily="34" charset="0"/>
              <a:buChar char="•"/>
              <a:defRPr/>
            </a:pPr>
            <a:r>
              <a:rPr lang="en-US" sz="2000" b="0" dirty="0"/>
              <a:t>Setting limits</a:t>
            </a:r>
          </a:p>
          <a:p>
            <a:pPr marL="0" indent="0" eaLnBrk="1" hangingPunct="1">
              <a:buFont typeface="Arial" charset="0"/>
              <a:buNone/>
              <a:defRPr/>
            </a:pPr>
            <a:endParaRPr lang="en-US" sz="2000" dirty="0"/>
          </a:p>
        </p:txBody>
      </p:sp>
      <p:sp>
        <p:nvSpPr>
          <p:cNvPr id="4" name="Footer Placeholder 3">
            <a:extLst>
              <a:ext uri="{FF2B5EF4-FFF2-40B4-BE49-F238E27FC236}">
                <a16:creationId xmlns:a16="http://schemas.microsoft.com/office/drawing/2014/main" xmlns="" id="{C9CBFE22-EE20-4C26-AFCE-1E65C8E327C8}"/>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525615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l" eaLnBrk="1" hangingPunct="1"/>
            <a:r>
              <a:rPr lang="en-US" altLang="en-US" dirty="0"/>
              <a:t>Intervention: De-escalation </a:t>
            </a:r>
          </a:p>
        </p:txBody>
      </p:sp>
      <p:sp>
        <p:nvSpPr>
          <p:cNvPr id="28675" name="Content Placeholder 2"/>
          <p:cNvSpPr>
            <a:spLocks noGrp="1"/>
          </p:cNvSpPr>
          <p:nvPr>
            <p:ph idx="1"/>
          </p:nvPr>
        </p:nvSpPr>
        <p:spPr>
          <a:xfrm>
            <a:off x="609600" y="1417638"/>
            <a:ext cx="8077200" cy="4068762"/>
          </a:xfrm>
        </p:spPr>
        <p:txBody>
          <a:bodyPr>
            <a:normAutofit/>
          </a:bodyPr>
          <a:lstStyle/>
          <a:p>
            <a:pPr marL="0" indent="0" eaLnBrk="1" hangingPunct="1">
              <a:buNone/>
            </a:pPr>
            <a:r>
              <a:rPr lang="en-US" altLang="en-US" sz="2000" dirty="0"/>
              <a:t>Communication and empathy barriers: </a:t>
            </a:r>
          </a:p>
          <a:p>
            <a:pPr eaLnBrk="1" hangingPunct="1"/>
            <a:r>
              <a:rPr lang="en-US" altLang="en-US" sz="2000" dirty="0"/>
              <a:t>Pre-judging</a:t>
            </a:r>
          </a:p>
          <a:p>
            <a:pPr eaLnBrk="1" hangingPunct="1"/>
            <a:r>
              <a:rPr lang="en-US" altLang="en-US" sz="2000" dirty="0"/>
              <a:t>Not listening</a:t>
            </a:r>
          </a:p>
          <a:p>
            <a:pPr eaLnBrk="1" hangingPunct="1"/>
            <a:r>
              <a:rPr lang="en-US" altLang="en-US" sz="2000" dirty="0"/>
              <a:t>Criticizing</a:t>
            </a:r>
          </a:p>
          <a:p>
            <a:pPr eaLnBrk="1" hangingPunct="1"/>
            <a:r>
              <a:rPr lang="en-US" altLang="en-US" sz="2000" dirty="0"/>
              <a:t>Name-calling</a:t>
            </a:r>
          </a:p>
          <a:p>
            <a:pPr eaLnBrk="1" hangingPunct="1"/>
            <a:r>
              <a:rPr lang="en-US" altLang="en-US" sz="2000" dirty="0"/>
              <a:t>Engaging in power struggles</a:t>
            </a:r>
          </a:p>
          <a:p>
            <a:pPr eaLnBrk="1" hangingPunct="1"/>
            <a:r>
              <a:rPr lang="en-US" altLang="en-US" sz="2000" dirty="0"/>
              <a:t>Ordering—telling the client what to do</a:t>
            </a:r>
          </a:p>
          <a:p>
            <a:pPr eaLnBrk="1" hangingPunct="1"/>
            <a:r>
              <a:rPr lang="en-US" altLang="en-US" sz="2000" dirty="0"/>
              <a:t>Threatening</a:t>
            </a:r>
          </a:p>
          <a:p>
            <a:pPr eaLnBrk="1" hangingPunct="1"/>
            <a:r>
              <a:rPr lang="en-US" altLang="en-US" sz="2000" dirty="0"/>
              <a:t>Minimizing what the client says</a:t>
            </a:r>
          </a:p>
          <a:p>
            <a:pPr eaLnBrk="1" hangingPunct="1"/>
            <a:r>
              <a:rPr lang="en-US" altLang="en-US" sz="2000" dirty="0"/>
              <a:t>Arguing</a:t>
            </a:r>
          </a:p>
          <a:p>
            <a:pPr eaLnBrk="1" hangingPunct="1"/>
            <a:endParaRPr lang="en-US" altLang="en-US" sz="2000" dirty="0"/>
          </a:p>
        </p:txBody>
      </p:sp>
      <p:sp>
        <p:nvSpPr>
          <p:cNvPr id="4" name="Footer Placeholder 3">
            <a:extLst>
              <a:ext uri="{FF2B5EF4-FFF2-40B4-BE49-F238E27FC236}">
                <a16:creationId xmlns:a16="http://schemas.microsoft.com/office/drawing/2014/main" xmlns="" id="{FD26AD09-0F00-4135-A38F-8CF875FF93E4}"/>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3229148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478318-55F8-4081-B8F1-57DAC3E79857}"/>
              </a:ext>
            </a:extLst>
          </p:cNvPr>
          <p:cNvSpPr>
            <a:spLocks noGrp="1"/>
          </p:cNvSpPr>
          <p:nvPr>
            <p:ph type="title"/>
          </p:nvPr>
        </p:nvSpPr>
        <p:spPr/>
        <p:txBody>
          <a:bodyPr/>
          <a:lstStyle/>
          <a:p>
            <a:r>
              <a:rPr lang="en-US" dirty="0"/>
              <a:t>Documentation, Processing, Monitoring</a:t>
            </a:r>
          </a:p>
        </p:txBody>
      </p:sp>
      <p:sp>
        <p:nvSpPr>
          <p:cNvPr id="3" name="Content Placeholder 2">
            <a:extLst>
              <a:ext uri="{FF2B5EF4-FFF2-40B4-BE49-F238E27FC236}">
                <a16:creationId xmlns:a16="http://schemas.microsoft.com/office/drawing/2014/main" xmlns="" id="{C0724E33-8A99-457B-86E4-32E6AB7F53F7}"/>
              </a:ext>
            </a:extLst>
          </p:cNvPr>
          <p:cNvSpPr>
            <a:spLocks noGrp="1"/>
          </p:cNvSpPr>
          <p:nvPr>
            <p:ph idx="1"/>
          </p:nvPr>
        </p:nvSpPr>
        <p:spPr>
          <a:xfrm>
            <a:off x="609600" y="1417638"/>
            <a:ext cx="7924800" cy="4068762"/>
          </a:xfrm>
        </p:spPr>
        <p:txBody>
          <a:bodyPr/>
          <a:lstStyle/>
          <a:p>
            <a:pPr marL="0" indent="0">
              <a:buNone/>
            </a:pPr>
            <a:r>
              <a:rPr lang="en-US" sz="2000" b="1" dirty="0"/>
              <a:t>Documentation</a:t>
            </a:r>
          </a:p>
          <a:p>
            <a:pPr marL="400050" lvl="1" indent="0">
              <a:buNone/>
            </a:pPr>
            <a:r>
              <a:rPr lang="en-US" sz="2000" dirty="0"/>
              <a:t>Incident forms—agencies must have a policy in place to manage difficult situations and forms that can be used to explain the situation and solution.</a:t>
            </a:r>
          </a:p>
          <a:p>
            <a:pPr marL="0" indent="0">
              <a:buNone/>
            </a:pPr>
            <a:r>
              <a:rPr lang="en-US" sz="2000" b="1" dirty="0"/>
              <a:t>Processing</a:t>
            </a:r>
          </a:p>
          <a:p>
            <a:pPr marL="400050" lvl="1" indent="0">
              <a:buNone/>
            </a:pPr>
            <a:r>
              <a:rPr lang="en-US" sz="2000" dirty="0"/>
              <a:t>Who processes/reviews the incident forms? Forms must be reviewed to ensure understanding of the situation and opportunity to learn and better manage future situations.</a:t>
            </a:r>
          </a:p>
          <a:p>
            <a:pPr marL="0" indent="0">
              <a:buNone/>
            </a:pPr>
            <a:r>
              <a:rPr lang="en-US" sz="2000" b="1" dirty="0"/>
              <a:t>Monitoring</a:t>
            </a:r>
          </a:p>
          <a:p>
            <a:pPr marL="400050" lvl="1" indent="0">
              <a:buNone/>
            </a:pPr>
            <a:r>
              <a:rPr lang="en-US" sz="2000" dirty="0"/>
              <a:t>Agency staff must participate in annual training to ensure that they are prepared to manage challenging client situations and are clear on the agency policy and procedures. </a:t>
            </a:r>
          </a:p>
        </p:txBody>
      </p:sp>
      <p:sp>
        <p:nvSpPr>
          <p:cNvPr id="4" name="Footer Placeholder 3">
            <a:extLst>
              <a:ext uri="{FF2B5EF4-FFF2-40B4-BE49-F238E27FC236}">
                <a16:creationId xmlns:a16="http://schemas.microsoft.com/office/drawing/2014/main" xmlns="" id="{7E115B55-1B3F-451D-B5A2-654557D25715}"/>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81072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dirty="0"/>
              <a:t>Working in Teams</a:t>
            </a:r>
          </a:p>
        </p:txBody>
      </p:sp>
      <p:sp>
        <p:nvSpPr>
          <p:cNvPr id="30723" name="Rectangle 3"/>
          <p:cNvSpPr>
            <a:spLocks noGrp="1" noChangeArrowheads="1"/>
          </p:cNvSpPr>
          <p:nvPr>
            <p:ph idx="1"/>
          </p:nvPr>
        </p:nvSpPr>
        <p:spPr/>
        <p:txBody>
          <a:bodyPr/>
          <a:lstStyle/>
          <a:p>
            <a:pPr eaLnBrk="1" hangingPunct="1"/>
            <a:r>
              <a:rPr lang="en-US" altLang="en-US" sz="2000" b="0" dirty="0"/>
              <a:t>Teams of two to three people works best. One person working alone is at a major disadvantage. Teams larger than three may cause additional confusion.</a:t>
            </a:r>
          </a:p>
          <a:p>
            <a:pPr eaLnBrk="1" hangingPunct="1"/>
            <a:r>
              <a:rPr lang="en-US" altLang="en-US" sz="2000" b="0" dirty="0"/>
              <a:t>Procedures for working as a team include non-physical and physical elements.</a:t>
            </a:r>
          </a:p>
        </p:txBody>
      </p:sp>
      <p:sp>
        <p:nvSpPr>
          <p:cNvPr id="4" name="Footer Placeholder 3">
            <a:extLst>
              <a:ext uri="{FF2B5EF4-FFF2-40B4-BE49-F238E27FC236}">
                <a16:creationId xmlns:a16="http://schemas.microsoft.com/office/drawing/2014/main" xmlns="" id="{B7B5B435-9121-42FC-8C65-CFB6D134128E}"/>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1035300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a:t>Working in Teams</a:t>
            </a:r>
          </a:p>
        </p:txBody>
      </p:sp>
      <p:sp>
        <p:nvSpPr>
          <p:cNvPr id="31747" name="Rectangle 3"/>
          <p:cNvSpPr>
            <a:spLocks noGrp="1" noChangeArrowheads="1"/>
          </p:cNvSpPr>
          <p:nvPr>
            <p:ph idx="1"/>
          </p:nvPr>
        </p:nvSpPr>
        <p:spPr>
          <a:xfrm>
            <a:off x="609600" y="1417638"/>
            <a:ext cx="8077200" cy="4068762"/>
          </a:xfrm>
        </p:spPr>
        <p:txBody>
          <a:bodyPr>
            <a:normAutofit/>
          </a:bodyPr>
          <a:lstStyle/>
          <a:p>
            <a:pPr eaLnBrk="1" hangingPunct="1">
              <a:lnSpc>
                <a:spcPct val="80000"/>
              </a:lnSpc>
              <a:buFont typeface="Wingdings" panose="05000000000000000000" pitchFamily="2" charset="2"/>
              <a:buNone/>
            </a:pPr>
            <a:r>
              <a:rPr lang="en-US" altLang="en-US" dirty="0"/>
              <a:t>Non-Physical Elements</a:t>
            </a:r>
          </a:p>
          <a:p>
            <a:pPr eaLnBrk="1" hangingPunct="1">
              <a:lnSpc>
                <a:spcPct val="80000"/>
              </a:lnSpc>
            </a:pPr>
            <a:r>
              <a:rPr lang="en-US" altLang="en-US" sz="2200" dirty="0"/>
              <a:t>Male-female teams work best</a:t>
            </a:r>
          </a:p>
          <a:p>
            <a:pPr eaLnBrk="1" hangingPunct="1">
              <a:lnSpc>
                <a:spcPct val="80000"/>
              </a:lnSpc>
            </a:pPr>
            <a:r>
              <a:rPr lang="en-US" altLang="en-US" sz="2200" dirty="0"/>
              <a:t>Get help whenever possible</a:t>
            </a:r>
          </a:p>
          <a:p>
            <a:pPr eaLnBrk="1" hangingPunct="1">
              <a:lnSpc>
                <a:spcPct val="80000"/>
              </a:lnSpc>
            </a:pPr>
            <a:r>
              <a:rPr lang="en-US" altLang="en-US" sz="2200" dirty="0"/>
              <a:t>Negotiate—don’t give in, but go half way</a:t>
            </a:r>
          </a:p>
          <a:p>
            <a:pPr eaLnBrk="1" hangingPunct="1">
              <a:lnSpc>
                <a:spcPct val="80000"/>
              </a:lnSpc>
            </a:pPr>
            <a:r>
              <a:rPr lang="en-US" altLang="en-US" sz="2200" dirty="0"/>
              <a:t>Don’t make promises you can’t keep</a:t>
            </a:r>
          </a:p>
          <a:p>
            <a:pPr eaLnBrk="1" hangingPunct="1">
              <a:lnSpc>
                <a:spcPct val="80000"/>
              </a:lnSpc>
            </a:pPr>
            <a:r>
              <a:rPr lang="en-US" altLang="en-US" sz="2200" dirty="0"/>
              <a:t>Don’t lie to the person</a:t>
            </a:r>
          </a:p>
          <a:p>
            <a:pPr eaLnBrk="1" hangingPunct="1">
              <a:lnSpc>
                <a:spcPct val="80000"/>
              </a:lnSpc>
            </a:pPr>
            <a:r>
              <a:rPr lang="en-US" altLang="en-US" sz="2200" dirty="0"/>
              <a:t>Avoid plays for power and control</a:t>
            </a:r>
          </a:p>
          <a:p>
            <a:pPr eaLnBrk="1" hangingPunct="1">
              <a:lnSpc>
                <a:spcPct val="80000"/>
              </a:lnSpc>
            </a:pPr>
            <a:r>
              <a:rPr lang="en-US" altLang="en-US" sz="2200" dirty="0"/>
              <a:t>Distraction and redirection are good options</a:t>
            </a:r>
          </a:p>
          <a:p>
            <a:pPr eaLnBrk="1" hangingPunct="1">
              <a:lnSpc>
                <a:spcPct val="80000"/>
              </a:lnSpc>
            </a:pPr>
            <a:r>
              <a:rPr lang="en-US" altLang="en-US" sz="2200" dirty="0"/>
              <a:t>Communicate</a:t>
            </a:r>
          </a:p>
          <a:p>
            <a:pPr eaLnBrk="1" hangingPunct="1">
              <a:lnSpc>
                <a:spcPct val="80000"/>
              </a:lnSpc>
            </a:pPr>
            <a:r>
              <a:rPr lang="en-US" altLang="en-US" sz="2200" dirty="0"/>
              <a:t>Agree to disagree</a:t>
            </a:r>
          </a:p>
        </p:txBody>
      </p:sp>
      <p:sp>
        <p:nvSpPr>
          <p:cNvPr id="4" name="Footer Placeholder 3">
            <a:extLst>
              <a:ext uri="{FF2B5EF4-FFF2-40B4-BE49-F238E27FC236}">
                <a16:creationId xmlns:a16="http://schemas.microsoft.com/office/drawing/2014/main" xmlns="" id="{03F50E59-752D-4BB7-8950-92F541E1AA03}"/>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068636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a:t>Working in Teams</a:t>
            </a:r>
          </a:p>
        </p:txBody>
      </p:sp>
      <p:sp>
        <p:nvSpPr>
          <p:cNvPr id="32771" name="Rectangle 3"/>
          <p:cNvSpPr>
            <a:spLocks noGrp="1" noChangeArrowheads="1"/>
          </p:cNvSpPr>
          <p:nvPr>
            <p:ph idx="1"/>
          </p:nvPr>
        </p:nvSpPr>
        <p:spPr>
          <a:xfrm>
            <a:off x="609600" y="1676400"/>
            <a:ext cx="8077200" cy="3810000"/>
          </a:xfrm>
        </p:spPr>
        <p:txBody>
          <a:bodyPr/>
          <a:lstStyle/>
          <a:p>
            <a:pPr eaLnBrk="1" hangingPunct="1">
              <a:buFont typeface="Wingdings" panose="05000000000000000000" pitchFamily="2" charset="2"/>
              <a:buNone/>
            </a:pPr>
            <a:r>
              <a:rPr lang="en-US" altLang="en-US" dirty="0"/>
              <a:t>Physical elements:</a:t>
            </a:r>
          </a:p>
          <a:p>
            <a:pPr eaLnBrk="1" hangingPunct="1"/>
            <a:r>
              <a:rPr lang="en-US" altLang="en-US" b="0" dirty="0"/>
              <a:t>Establish a leader</a:t>
            </a:r>
          </a:p>
          <a:p>
            <a:pPr eaLnBrk="1" hangingPunct="1"/>
            <a:r>
              <a:rPr lang="en-US" altLang="en-US" b="0" dirty="0"/>
              <a:t>Prepare environment, know your exits</a:t>
            </a:r>
          </a:p>
          <a:p>
            <a:pPr eaLnBrk="1" hangingPunct="1"/>
            <a:r>
              <a:rPr lang="en-US" altLang="en-US" b="0" dirty="0"/>
              <a:t>Stay out of close range</a:t>
            </a:r>
          </a:p>
          <a:p>
            <a:pPr eaLnBrk="1" hangingPunct="1"/>
            <a:r>
              <a:rPr lang="en-US" altLang="en-US" b="0" dirty="0"/>
              <a:t>Keep your stance (T Stance) </a:t>
            </a:r>
          </a:p>
        </p:txBody>
      </p:sp>
      <p:sp>
        <p:nvSpPr>
          <p:cNvPr id="4" name="Footer Placeholder 3">
            <a:extLst>
              <a:ext uri="{FF2B5EF4-FFF2-40B4-BE49-F238E27FC236}">
                <a16:creationId xmlns:a16="http://schemas.microsoft.com/office/drawing/2014/main" xmlns="" id="{6CA791E9-DB8A-44FC-B384-7276141244DB}"/>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396152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ABA3786-A344-4C6C-B046-8A593A3BB4FF}"/>
              </a:ext>
            </a:extLst>
          </p:cNvPr>
          <p:cNvPicPr>
            <a:picLocks noChangeAspect="1"/>
          </p:cNvPicPr>
          <p:nvPr/>
        </p:nvPicPr>
        <p:blipFill>
          <a:blip r:embed="rId3"/>
          <a:stretch>
            <a:fillRect/>
          </a:stretch>
        </p:blipFill>
        <p:spPr>
          <a:xfrm>
            <a:off x="762000" y="381000"/>
            <a:ext cx="5108891" cy="323116"/>
          </a:xfrm>
          <a:prstGeom prst="rect">
            <a:avLst/>
          </a:prstGeom>
        </p:spPr>
      </p:pic>
      <p:pic>
        <p:nvPicPr>
          <p:cNvPr id="2050" name="Picture 2" descr="Woman Sitting in Front of Mac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90600"/>
            <a:ext cx="5791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864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Summary</a:t>
            </a:r>
          </a:p>
        </p:txBody>
      </p:sp>
      <p:sp>
        <p:nvSpPr>
          <p:cNvPr id="34819" name="Rectangle 3"/>
          <p:cNvSpPr>
            <a:spLocks noGrp="1" noChangeArrowheads="1"/>
          </p:cNvSpPr>
          <p:nvPr>
            <p:ph idx="1"/>
          </p:nvPr>
        </p:nvSpPr>
        <p:spPr/>
        <p:txBody>
          <a:bodyPr>
            <a:normAutofit fontScale="92500" lnSpcReduction="20000"/>
          </a:bodyPr>
          <a:lstStyle/>
          <a:p>
            <a:pPr eaLnBrk="1" hangingPunct="1"/>
            <a:r>
              <a:rPr lang="en-US" altLang="en-US" sz="2600" b="0" dirty="0" smtClean="0"/>
              <a:t>Aggressive </a:t>
            </a:r>
            <a:r>
              <a:rPr lang="en-US" altLang="en-US" sz="2600" b="0" dirty="0"/>
              <a:t>behavior is common in mental health and health care settings</a:t>
            </a:r>
          </a:p>
          <a:p>
            <a:pPr eaLnBrk="1" hangingPunct="1"/>
            <a:r>
              <a:rPr lang="en-US" altLang="en-US" sz="2600" b="0" dirty="0"/>
              <a:t>Incidents of aggression put you and the patient at risk</a:t>
            </a:r>
          </a:p>
          <a:p>
            <a:pPr eaLnBrk="1" hangingPunct="1"/>
            <a:r>
              <a:rPr lang="en-US" altLang="en-US" sz="2600" b="0" dirty="0"/>
              <a:t>Preparation is the best defense</a:t>
            </a:r>
          </a:p>
          <a:p>
            <a:pPr eaLnBrk="1" hangingPunct="1"/>
            <a:r>
              <a:rPr lang="en-US" altLang="en-US" sz="2600" b="0" dirty="0"/>
              <a:t>Good self-care and a trauma-informed environment can help manage the impact and reduce aggressive incidents</a:t>
            </a:r>
          </a:p>
          <a:p>
            <a:pPr eaLnBrk="1" hangingPunct="1"/>
            <a:r>
              <a:rPr lang="en-US" altLang="en-US" sz="2600" b="0" dirty="0"/>
              <a:t>Maintaining good verbal and physical communication skills will help reduce the likelihood of aggressive incidents and decrease the risk of injury when they do occur</a:t>
            </a:r>
          </a:p>
          <a:p>
            <a:pPr marL="0" indent="0" eaLnBrk="1" hangingPunct="1">
              <a:buNone/>
            </a:pPr>
            <a:endParaRPr lang="en-US" altLang="en-US" sz="2000" dirty="0"/>
          </a:p>
        </p:txBody>
      </p:sp>
      <p:sp>
        <p:nvSpPr>
          <p:cNvPr id="4" name="Footer Placeholder 3">
            <a:extLst>
              <a:ext uri="{FF2B5EF4-FFF2-40B4-BE49-F238E27FC236}">
                <a16:creationId xmlns:a16="http://schemas.microsoft.com/office/drawing/2014/main" xmlns="" id="{0D3F5446-102C-41C0-B6AB-D8CE0F61302C}"/>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1910754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dirty="0"/>
              <a:t>References</a:t>
            </a:r>
          </a:p>
        </p:txBody>
      </p:sp>
      <p:sp>
        <p:nvSpPr>
          <p:cNvPr id="31747" name="Rectangle 3"/>
          <p:cNvSpPr>
            <a:spLocks noGrp="1" noChangeArrowheads="1"/>
          </p:cNvSpPr>
          <p:nvPr>
            <p:ph idx="1"/>
          </p:nvPr>
        </p:nvSpPr>
        <p:spPr>
          <a:xfrm>
            <a:off x="609600" y="1447800"/>
            <a:ext cx="7924800" cy="4038600"/>
          </a:xfrm>
        </p:spPr>
        <p:txBody>
          <a:bodyPr/>
          <a:lstStyle/>
          <a:p>
            <a:pPr marL="0" indent="0">
              <a:spcBef>
                <a:spcPts val="400"/>
              </a:spcBef>
              <a:buClr>
                <a:srgbClr val="5091CD"/>
              </a:buClr>
              <a:buFont typeface="Arial" charset="0"/>
              <a:buNone/>
              <a:defRPr/>
            </a:pPr>
            <a:r>
              <a:rPr lang="en-US" sz="1600" kern="900" dirty="0">
                <a:latin typeface="+mj-lt"/>
              </a:rPr>
              <a:t>Occupational Health &amp; Safety Agency for Healthcare in BC (2005).  Preventing Violent and Aggressive Behaviour in Healthcare: A literature review.  Vancouver, BC.</a:t>
            </a:r>
          </a:p>
          <a:p>
            <a:pPr marL="0" indent="0">
              <a:spcBef>
                <a:spcPts val="400"/>
              </a:spcBef>
              <a:buClr>
                <a:srgbClr val="5091CD"/>
              </a:buClr>
              <a:buFont typeface="Arial" charset="0"/>
              <a:buNone/>
              <a:defRPr/>
            </a:pPr>
            <a:r>
              <a:rPr lang="en-US" sz="1600" kern="900" dirty="0">
                <a:latin typeface="+mj-lt"/>
              </a:rPr>
              <a:t>Tardiff, K ., Marzuk, P.M., Leon, A.C., Portera, B.A, &amp; Weiner, C. (1997). Violence by patients admitted to a privatepsychiatric hospital.  American Journal of Psychioatry, 154(1), 88-93.</a:t>
            </a:r>
          </a:p>
          <a:p>
            <a:pPr marL="0" indent="0">
              <a:spcBef>
                <a:spcPts val="400"/>
              </a:spcBef>
              <a:buClr>
                <a:srgbClr val="5091CD"/>
              </a:buClr>
              <a:buFont typeface="Arial" charset="0"/>
              <a:buNone/>
              <a:defRPr/>
            </a:pPr>
            <a:r>
              <a:rPr lang="en-US" sz="1600" kern="900" dirty="0">
                <a:latin typeface="+mj-lt"/>
              </a:rPr>
              <a:t>Tateno, A., Jorge, R., &amp; Robinson, R. (2003). Clinical correlates of aggressive behavior after traumatic brain injury.  Journal of Neuropsychiatry, 15(2), 155-160.</a:t>
            </a:r>
          </a:p>
          <a:p>
            <a:pPr marL="0" indent="0">
              <a:spcBef>
                <a:spcPts val="400"/>
              </a:spcBef>
              <a:buClr>
                <a:srgbClr val="5091CD"/>
              </a:buClr>
              <a:buFont typeface="Arial" charset="0"/>
              <a:buNone/>
              <a:defRPr/>
            </a:pPr>
            <a:r>
              <a:rPr lang="en-US" sz="1600" kern="900" dirty="0">
                <a:latin typeface="+mj-lt"/>
              </a:rPr>
              <a:t>El-Badri, S.M., &amp; Mellsop, G. (2006). Aggressive behavior in an acute general adult psychiatric unit.  Psychiatric Bulletin,2006(30), 166-168.</a:t>
            </a:r>
          </a:p>
          <a:p>
            <a:pPr marL="0" indent="0">
              <a:spcBef>
                <a:spcPts val="400"/>
              </a:spcBef>
              <a:buClr>
                <a:srgbClr val="5091CD"/>
              </a:buClr>
              <a:buFont typeface="Arial" charset="0"/>
              <a:buNone/>
              <a:defRPr/>
            </a:pPr>
            <a:r>
              <a:rPr lang="en-US" sz="1600" kern="900" dirty="0">
                <a:latin typeface="+mj-lt"/>
              </a:rPr>
              <a:t>Carvalho, H.B., &amp; Seibel, S.D. (2009).  Crack cocaine use and its relationship with violence and HIV. Clinics,  64(9),857-866</a:t>
            </a:r>
          </a:p>
          <a:p>
            <a:pPr marL="0" indent="0">
              <a:spcBef>
                <a:spcPts val="400"/>
              </a:spcBef>
              <a:buClr>
                <a:srgbClr val="5091CD"/>
              </a:buClr>
              <a:buFont typeface="Arial" charset="0"/>
              <a:buNone/>
              <a:defRPr/>
            </a:pPr>
            <a:r>
              <a:rPr lang="en-US" sz="1600" kern="900" dirty="0">
                <a:latin typeface="+mj-lt"/>
              </a:rPr>
              <a:t>Soyka, M. (2000). Substance misuse, psychiatric disorder and violent and disturbed behaviour. British Journal of Psychiatry, 176, 345-350.</a:t>
            </a:r>
          </a:p>
          <a:p>
            <a:pPr marL="0" indent="0">
              <a:spcBef>
                <a:spcPts val="400"/>
              </a:spcBef>
              <a:buClr>
                <a:srgbClr val="5091CD"/>
              </a:buClr>
              <a:buFont typeface="Arial" charset="0"/>
              <a:buNone/>
              <a:defRPr/>
            </a:pPr>
            <a:r>
              <a:rPr lang="en-US" sz="1600" kern="900" dirty="0">
                <a:latin typeface="+mj-lt"/>
              </a:rPr>
              <a:t>Amore, M et al. (2008). Predictors of violent behavior among acute psychiatric patients: Clinical study. Psychiatry and Clinical Neurosciences, 62, 247-255.</a:t>
            </a:r>
          </a:p>
          <a:p>
            <a:pPr marL="0" indent="0">
              <a:spcBef>
                <a:spcPts val="400"/>
              </a:spcBef>
              <a:buClr>
                <a:srgbClr val="5091CD"/>
              </a:buClr>
              <a:buFont typeface="Arial" charset="0"/>
              <a:buNone/>
              <a:defRPr/>
            </a:pPr>
            <a:endParaRPr lang="en-US" sz="1600" kern="900" dirty="0">
              <a:latin typeface="+mj-lt"/>
            </a:endParaRPr>
          </a:p>
          <a:p>
            <a:pPr marL="609600" indent="-609600" eaLnBrk="1" hangingPunct="1">
              <a:lnSpc>
                <a:spcPct val="80000"/>
              </a:lnSpc>
              <a:spcBef>
                <a:spcPts val="400"/>
              </a:spcBef>
              <a:buFont typeface="Arial" charset="0"/>
              <a:buChar char="•"/>
              <a:defRPr/>
            </a:pPr>
            <a:endParaRPr lang="en-US" altLang="en-US" sz="1600" dirty="0">
              <a:latin typeface="+mj-lt"/>
            </a:endParaRPr>
          </a:p>
        </p:txBody>
      </p:sp>
      <p:sp>
        <p:nvSpPr>
          <p:cNvPr id="4" name="Footer Placeholder 3">
            <a:extLst>
              <a:ext uri="{FF2B5EF4-FFF2-40B4-BE49-F238E27FC236}">
                <a16:creationId xmlns:a16="http://schemas.microsoft.com/office/drawing/2014/main" xmlns="" id="{662E5E2F-C11B-42A1-A749-C96D06A6506D}"/>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411701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a:t>Relevant Factors</a:t>
            </a:r>
          </a:p>
        </p:txBody>
      </p:sp>
      <p:sp>
        <p:nvSpPr>
          <p:cNvPr id="9219" name="Content Placeholder 2"/>
          <p:cNvSpPr>
            <a:spLocks noGrp="1"/>
          </p:cNvSpPr>
          <p:nvPr>
            <p:ph idx="1"/>
          </p:nvPr>
        </p:nvSpPr>
        <p:spPr>
          <a:xfrm>
            <a:off x="457200" y="1600201"/>
            <a:ext cx="7696200" cy="3809999"/>
          </a:xfrm>
        </p:spPr>
        <p:txBody>
          <a:bodyPr>
            <a:normAutofit/>
          </a:bodyPr>
          <a:lstStyle/>
          <a:p>
            <a:pPr eaLnBrk="1" hangingPunct="1"/>
            <a:r>
              <a:rPr lang="en-US" altLang="en-US" sz="2000" b="0" dirty="0"/>
              <a:t>Mental illness</a:t>
            </a:r>
          </a:p>
          <a:p>
            <a:pPr eaLnBrk="1" hangingPunct="1"/>
            <a:r>
              <a:rPr lang="en-US" altLang="en-US" sz="2000" b="0" dirty="0"/>
              <a:t>Traumatic brain </a:t>
            </a:r>
            <a:r>
              <a:rPr lang="en-US" altLang="en-US" sz="2000" dirty="0"/>
              <a:t>i</a:t>
            </a:r>
            <a:r>
              <a:rPr lang="en-US" altLang="en-US" sz="2000" b="0" dirty="0"/>
              <a:t>njury</a:t>
            </a:r>
          </a:p>
          <a:p>
            <a:pPr eaLnBrk="1" hangingPunct="1"/>
            <a:r>
              <a:rPr lang="en-US" altLang="en-US" sz="2000" b="0" dirty="0"/>
              <a:t>Trauma history</a:t>
            </a:r>
          </a:p>
          <a:p>
            <a:pPr eaLnBrk="1" hangingPunct="1"/>
            <a:r>
              <a:rPr lang="en-US" altLang="en-US" sz="2000" b="0" dirty="0"/>
              <a:t>Developmental disorder</a:t>
            </a:r>
          </a:p>
          <a:p>
            <a:pPr eaLnBrk="1" hangingPunct="1"/>
            <a:r>
              <a:rPr lang="en-US" altLang="en-US" sz="2000" b="0" dirty="0"/>
              <a:t>Substance use disorder</a:t>
            </a:r>
          </a:p>
        </p:txBody>
      </p:sp>
      <p:sp>
        <p:nvSpPr>
          <p:cNvPr id="5" name="Footer Placeholder 3">
            <a:extLst>
              <a:ext uri="{FF2B5EF4-FFF2-40B4-BE49-F238E27FC236}">
                <a16:creationId xmlns:a16="http://schemas.microsoft.com/office/drawing/2014/main" xmlns="" id="{AE09CD0D-A437-4A4A-95F7-6F91FC68110A}"/>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42093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a:t>Causes of Aggression</a:t>
            </a:r>
          </a:p>
        </p:txBody>
      </p:sp>
      <p:sp>
        <p:nvSpPr>
          <p:cNvPr id="27651" name="Rectangle 3"/>
          <p:cNvSpPr>
            <a:spLocks noGrp="1" noChangeArrowheads="1"/>
          </p:cNvSpPr>
          <p:nvPr>
            <p:ph idx="1"/>
          </p:nvPr>
        </p:nvSpPr>
        <p:spPr>
          <a:xfrm>
            <a:off x="457200" y="1417639"/>
            <a:ext cx="8229600" cy="4139882"/>
          </a:xfrm>
        </p:spPr>
        <p:txBody>
          <a:bodyPr rtlCol="0">
            <a:noAutofit/>
          </a:bodyPr>
          <a:lstStyle/>
          <a:p>
            <a:pPr eaLnBrk="1" fontAlgn="auto" hangingPunct="1">
              <a:lnSpc>
                <a:spcPct val="80000"/>
              </a:lnSpc>
              <a:spcBef>
                <a:spcPts val="600"/>
              </a:spcBef>
              <a:spcAft>
                <a:spcPts val="0"/>
              </a:spcAft>
              <a:defRPr/>
            </a:pPr>
            <a:r>
              <a:rPr lang="en-US" altLang="en-US" sz="2000" b="0" dirty="0"/>
              <a:t>Confusion</a:t>
            </a:r>
          </a:p>
          <a:p>
            <a:pPr eaLnBrk="1" fontAlgn="auto" hangingPunct="1">
              <a:lnSpc>
                <a:spcPct val="80000"/>
              </a:lnSpc>
              <a:spcBef>
                <a:spcPts val="600"/>
              </a:spcBef>
              <a:spcAft>
                <a:spcPts val="0"/>
              </a:spcAft>
              <a:defRPr/>
            </a:pPr>
            <a:r>
              <a:rPr lang="en-US" altLang="en-US" sz="2000" b="0" dirty="0"/>
              <a:t>Pain</a:t>
            </a:r>
          </a:p>
          <a:p>
            <a:pPr eaLnBrk="1" fontAlgn="auto" hangingPunct="1">
              <a:lnSpc>
                <a:spcPct val="80000"/>
              </a:lnSpc>
              <a:spcBef>
                <a:spcPts val="600"/>
              </a:spcBef>
              <a:spcAft>
                <a:spcPts val="0"/>
              </a:spcAft>
              <a:defRPr/>
            </a:pPr>
            <a:r>
              <a:rPr lang="en-US" altLang="en-US" sz="2000" b="0" dirty="0"/>
              <a:t>Previous learning or lack thereof </a:t>
            </a:r>
          </a:p>
          <a:p>
            <a:pPr eaLnBrk="1" fontAlgn="auto" hangingPunct="1">
              <a:lnSpc>
                <a:spcPct val="80000"/>
              </a:lnSpc>
              <a:spcBef>
                <a:spcPts val="600"/>
              </a:spcBef>
              <a:spcAft>
                <a:spcPts val="0"/>
              </a:spcAft>
              <a:defRPr/>
            </a:pPr>
            <a:r>
              <a:rPr lang="en-US" altLang="en-US" sz="2000" b="0" dirty="0"/>
              <a:t>Modeling and imitation</a:t>
            </a:r>
          </a:p>
          <a:p>
            <a:pPr eaLnBrk="1" fontAlgn="auto" hangingPunct="1">
              <a:lnSpc>
                <a:spcPct val="80000"/>
              </a:lnSpc>
              <a:spcBef>
                <a:spcPts val="600"/>
              </a:spcBef>
              <a:spcAft>
                <a:spcPts val="0"/>
              </a:spcAft>
              <a:defRPr/>
            </a:pPr>
            <a:r>
              <a:rPr lang="en-US" altLang="en-US" sz="2000" b="0" dirty="0"/>
              <a:t>Medication</a:t>
            </a:r>
          </a:p>
          <a:p>
            <a:pPr eaLnBrk="1" fontAlgn="auto" hangingPunct="1">
              <a:lnSpc>
                <a:spcPct val="80000"/>
              </a:lnSpc>
              <a:spcBef>
                <a:spcPts val="600"/>
              </a:spcBef>
              <a:spcAft>
                <a:spcPts val="0"/>
              </a:spcAft>
              <a:defRPr/>
            </a:pPr>
            <a:r>
              <a:rPr lang="en-US" altLang="en-US" sz="2000" b="0" dirty="0"/>
              <a:t>Loss</a:t>
            </a:r>
          </a:p>
          <a:p>
            <a:pPr eaLnBrk="1" fontAlgn="auto" hangingPunct="1">
              <a:lnSpc>
                <a:spcPct val="80000"/>
              </a:lnSpc>
              <a:spcBef>
                <a:spcPts val="600"/>
              </a:spcBef>
              <a:spcAft>
                <a:spcPts val="0"/>
              </a:spcAft>
              <a:defRPr/>
            </a:pPr>
            <a:r>
              <a:rPr lang="en-US" altLang="en-US" sz="2000" b="0" dirty="0"/>
              <a:t>Environment</a:t>
            </a:r>
          </a:p>
          <a:p>
            <a:pPr eaLnBrk="1" fontAlgn="auto" hangingPunct="1">
              <a:lnSpc>
                <a:spcPct val="80000"/>
              </a:lnSpc>
              <a:spcBef>
                <a:spcPts val="600"/>
              </a:spcBef>
              <a:spcAft>
                <a:spcPts val="0"/>
              </a:spcAft>
              <a:defRPr/>
            </a:pPr>
            <a:r>
              <a:rPr lang="en-US" altLang="en-US" sz="2000" b="0" dirty="0"/>
              <a:t>Frustration</a:t>
            </a:r>
          </a:p>
          <a:p>
            <a:pPr eaLnBrk="1" fontAlgn="auto" hangingPunct="1">
              <a:lnSpc>
                <a:spcPct val="80000"/>
              </a:lnSpc>
              <a:spcBef>
                <a:spcPts val="600"/>
              </a:spcBef>
              <a:spcAft>
                <a:spcPts val="0"/>
              </a:spcAft>
              <a:defRPr/>
            </a:pPr>
            <a:r>
              <a:rPr lang="en-US" altLang="en-US" sz="2000" b="0" dirty="0"/>
              <a:t>Delusions or hallucinations</a:t>
            </a:r>
          </a:p>
          <a:p>
            <a:pPr eaLnBrk="1" fontAlgn="auto" hangingPunct="1">
              <a:lnSpc>
                <a:spcPct val="80000"/>
              </a:lnSpc>
              <a:spcBef>
                <a:spcPts val="600"/>
              </a:spcBef>
              <a:spcAft>
                <a:spcPts val="0"/>
              </a:spcAft>
              <a:defRPr/>
            </a:pPr>
            <a:r>
              <a:rPr lang="en-US" altLang="en-US" sz="2000" b="0" dirty="0"/>
              <a:t>Sexual or physical abuse</a:t>
            </a:r>
          </a:p>
          <a:p>
            <a:pPr eaLnBrk="1" fontAlgn="auto" hangingPunct="1">
              <a:lnSpc>
                <a:spcPct val="80000"/>
              </a:lnSpc>
              <a:spcBef>
                <a:spcPts val="600"/>
              </a:spcBef>
              <a:spcAft>
                <a:spcPts val="0"/>
              </a:spcAft>
              <a:defRPr/>
            </a:pPr>
            <a:r>
              <a:rPr lang="en-US" altLang="en-US" sz="2000" b="0" dirty="0"/>
              <a:t>Lack of internal control</a:t>
            </a:r>
          </a:p>
          <a:p>
            <a:pPr eaLnBrk="1" fontAlgn="auto" hangingPunct="1">
              <a:lnSpc>
                <a:spcPct val="80000"/>
              </a:lnSpc>
              <a:spcBef>
                <a:spcPts val="600"/>
              </a:spcBef>
              <a:spcAft>
                <a:spcPts val="0"/>
              </a:spcAft>
              <a:defRPr/>
            </a:pPr>
            <a:endParaRPr lang="en-US" altLang="en-US" sz="2000" dirty="0"/>
          </a:p>
        </p:txBody>
      </p:sp>
      <p:sp>
        <p:nvSpPr>
          <p:cNvPr id="6" name="Footer Placeholder 3">
            <a:extLst>
              <a:ext uri="{FF2B5EF4-FFF2-40B4-BE49-F238E27FC236}">
                <a16:creationId xmlns:a16="http://schemas.microsoft.com/office/drawing/2014/main" xmlns="" id="{6605183D-F59F-4C68-9678-83497DD77CAF}"/>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072701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Verbal Interaction Guidelines</a:t>
            </a:r>
          </a:p>
        </p:txBody>
      </p:sp>
      <p:sp>
        <p:nvSpPr>
          <p:cNvPr id="4" name="Footer Placeholder 3">
            <a:extLst>
              <a:ext uri="{FF2B5EF4-FFF2-40B4-BE49-F238E27FC236}">
                <a16:creationId xmlns:a16="http://schemas.microsoft.com/office/drawing/2014/main" xmlns="" id="{4B4A699B-BEF8-4B30-BE6A-33E344CE6023}"/>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909090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altLang="en-US" b="0" dirty="0"/>
              <a:t>Show </a:t>
            </a:r>
            <a:r>
              <a:rPr lang="en-US" altLang="en-US" b="0" dirty="0" smtClean="0"/>
              <a:t>Respect </a:t>
            </a:r>
            <a:r>
              <a:rPr lang="en-US" altLang="en-US" b="0" dirty="0"/>
              <a:t>and </a:t>
            </a:r>
            <a:r>
              <a:rPr lang="en-US" altLang="en-US" b="0" dirty="0" smtClean="0"/>
              <a:t>Model Calm Interactions</a:t>
            </a:r>
            <a:endParaRPr lang="en-US" altLang="en-US" dirty="0"/>
          </a:p>
        </p:txBody>
      </p:sp>
      <p:sp>
        <p:nvSpPr>
          <p:cNvPr id="13315" name="Rectangle 3"/>
          <p:cNvSpPr>
            <a:spLocks noGrp="1" noChangeArrowheads="1"/>
          </p:cNvSpPr>
          <p:nvPr>
            <p:ph idx="1"/>
          </p:nvPr>
        </p:nvSpPr>
        <p:spPr>
          <a:xfrm>
            <a:off x="609600" y="1600201"/>
            <a:ext cx="5190699" cy="3957319"/>
          </a:xfrm>
        </p:spPr>
        <p:txBody>
          <a:bodyPr>
            <a:normAutofit/>
          </a:bodyPr>
          <a:lstStyle/>
          <a:p>
            <a:pPr marL="0" indent="0">
              <a:lnSpc>
                <a:spcPct val="90000"/>
              </a:lnSpc>
              <a:buNone/>
            </a:pPr>
            <a:r>
              <a:rPr lang="en-US" altLang="en-US" dirty="0"/>
              <a:t>Examples: </a:t>
            </a:r>
          </a:p>
          <a:p>
            <a:pPr>
              <a:lnSpc>
                <a:spcPct val="90000"/>
              </a:lnSpc>
            </a:pPr>
            <a:r>
              <a:rPr lang="en-US" altLang="en-US" b="0" dirty="0"/>
              <a:t>Forward lean </a:t>
            </a:r>
          </a:p>
          <a:p>
            <a:pPr>
              <a:lnSpc>
                <a:spcPct val="90000"/>
              </a:lnSpc>
            </a:pPr>
            <a:r>
              <a:rPr lang="en-US" altLang="en-US" b="0" dirty="0"/>
              <a:t>Good eye contact </a:t>
            </a:r>
          </a:p>
          <a:p>
            <a:pPr>
              <a:lnSpc>
                <a:spcPct val="90000"/>
              </a:lnSpc>
            </a:pPr>
            <a:r>
              <a:rPr lang="en-US" altLang="en-US" b="0" dirty="0"/>
              <a:t>Lower tone of voice</a:t>
            </a:r>
          </a:p>
          <a:p>
            <a:pPr>
              <a:lnSpc>
                <a:spcPct val="90000"/>
              </a:lnSpc>
            </a:pPr>
            <a:r>
              <a:rPr lang="en-US" altLang="en-US" b="0" dirty="0"/>
              <a:t>Keep your promises</a:t>
            </a:r>
          </a:p>
          <a:p>
            <a:pPr>
              <a:lnSpc>
                <a:spcPct val="90000"/>
              </a:lnSpc>
            </a:pPr>
            <a:r>
              <a:rPr lang="en-US" altLang="en-US" dirty="0" smtClean="0"/>
              <a:t>Use correct </a:t>
            </a:r>
            <a:r>
              <a:rPr lang="en-US" altLang="en-US" b="0" dirty="0" smtClean="0"/>
              <a:t>pronouns</a:t>
            </a:r>
            <a:endParaRPr lang="en-US" altLang="en-US" b="0" dirty="0"/>
          </a:p>
          <a:p>
            <a:pPr>
              <a:lnSpc>
                <a:spcPct val="90000"/>
              </a:lnSpc>
            </a:pPr>
            <a:r>
              <a:rPr lang="en-US" altLang="en-US" b="0" dirty="0"/>
              <a:t>Be the calm you want to </a:t>
            </a:r>
            <a:r>
              <a:rPr lang="en-US" altLang="en-US" b="0" dirty="0" smtClean="0"/>
              <a:t>see</a:t>
            </a:r>
            <a:endParaRPr lang="en-US" altLang="en-US" sz="2000" b="0" dirty="0"/>
          </a:p>
          <a:p>
            <a:pPr>
              <a:lnSpc>
                <a:spcPct val="90000"/>
              </a:lnSpc>
            </a:pPr>
            <a:endParaRPr lang="en-US" altLang="en-US" sz="2000" b="0" dirty="0"/>
          </a:p>
        </p:txBody>
      </p:sp>
      <p:sp>
        <p:nvSpPr>
          <p:cNvPr id="5" name="Footer Placeholder 3">
            <a:extLst>
              <a:ext uri="{FF2B5EF4-FFF2-40B4-BE49-F238E27FC236}">
                <a16:creationId xmlns:a16="http://schemas.microsoft.com/office/drawing/2014/main" xmlns="" id="{CB315250-5197-471B-8590-601E25AA04F2}"/>
              </a:ext>
            </a:extLst>
          </p:cNvPr>
          <p:cNvSpPr>
            <a:spLocks noGrp="1"/>
          </p:cNvSpPr>
          <p:nvPr>
            <p:ph type="ftr" sz="quarter" idx="10"/>
          </p:nvPr>
        </p:nvSpPr>
        <p:spPr>
          <a:xfrm>
            <a:off x="609600" y="381000"/>
            <a:ext cx="5105400" cy="304800"/>
          </a:xfrm>
        </p:spPr>
        <p:txBody>
          <a:bodyPr/>
          <a:lstStyle/>
          <a:p>
            <a:pPr>
              <a:defRPr/>
            </a:pPr>
            <a:r>
              <a:rPr lang="en-US" altLang="en-US" dirty="0"/>
              <a:t>De-escalation in the Workplace</a:t>
            </a:r>
          </a:p>
        </p:txBody>
      </p:sp>
    </p:spTree>
    <p:extLst>
      <p:ext uri="{BB962C8B-B14F-4D97-AF65-F5344CB8AC3E}">
        <p14:creationId xmlns:p14="http://schemas.microsoft.com/office/powerpoint/2010/main" val="2904201024"/>
      </p:ext>
    </p:extLst>
  </p:cSld>
  <p:clrMapOvr>
    <a:masterClrMapping/>
  </p:clrMapOvr>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00000"/>
      </a:accent1>
      <a:accent2>
        <a:srgbClr val="808080"/>
      </a:accent2>
      <a:accent3>
        <a:srgbClr val="FFFFFF"/>
      </a:accent3>
      <a:accent4>
        <a:srgbClr val="000000"/>
      </a:accent4>
      <a:accent5>
        <a:srgbClr val="D8D8D8"/>
      </a:accent5>
      <a:accent6>
        <a:srgbClr val="BFBFBF"/>
      </a:accent6>
      <a:hlink>
        <a:srgbClr val="FF0000"/>
      </a:hlink>
      <a:folHlink>
        <a:srgbClr val="FF00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1090</TotalTime>
  <Words>4156</Words>
  <Application>Microsoft Office PowerPoint</Application>
  <PresentationFormat>On-screen Show (4:3)</PresentationFormat>
  <Paragraphs>517</Paragraphs>
  <Slides>51</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Arial Bold</vt:lpstr>
      <vt:lpstr>Calibri</vt:lpstr>
      <vt:lpstr>Osaka</vt:lpstr>
      <vt:lpstr>Wingdings</vt:lpstr>
      <vt:lpstr>Blank Presentation</vt:lpstr>
      <vt:lpstr>De-Escalation in the Workplace</vt:lpstr>
      <vt:lpstr>Objectives</vt:lpstr>
      <vt:lpstr>Addressing Aggressive Behavior</vt:lpstr>
      <vt:lpstr>Definition and Types of Aggression</vt:lpstr>
      <vt:lpstr>PowerPoint Presentation</vt:lpstr>
      <vt:lpstr>Relevant Factors</vt:lpstr>
      <vt:lpstr>Causes of Aggression</vt:lpstr>
      <vt:lpstr>Verbal Interaction Guidelines</vt:lpstr>
      <vt:lpstr>Show Respect and Model Calm Interactions</vt:lpstr>
      <vt:lpstr>Explain Your Role and Explain the Rules</vt:lpstr>
      <vt:lpstr>Listen, Take Your Time, Restate Your Understanding of the Situation</vt:lpstr>
      <vt:lpstr>Do not Allow Yourself to be Induced into Their Emotional State</vt:lpstr>
      <vt:lpstr>Form an Agreement with the Client about the Issue, Validate the Difficulty</vt:lpstr>
      <vt:lpstr>Explore Options</vt:lpstr>
      <vt:lpstr>Bridge to the Next Person or Activity</vt:lpstr>
      <vt:lpstr>Verbal Response Options</vt:lpstr>
      <vt:lpstr>Clarification</vt:lpstr>
      <vt:lpstr>Paraphrase</vt:lpstr>
      <vt:lpstr>Reflection</vt:lpstr>
      <vt:lpstr>Summarization</vt:lpstr>
      <vt:lpstr>Action Responses</vt:lpstr>
      <vt:lpstr>Probe</vt:lpstr>
      <vt:lpstr>Confrontation</vt:lpstr>
      <vt:lpstr>Interpretation </vt:lpstr>
      <vt:lpstr>Information Giving</vt:lpstr>
      <vt:lpstr>Special Considerations:  Verbal Aggression</vt:lpstr>
      <vt:lpstr>Agreeing</vt:lpstr>
      <vt:lpstr>Apologizing</vt:lpstr>
      <vt:lpstr>Playing Dumb</vt:lpstr>
      <vt:lpstr>Avoid Trying to Reason and Explain</vt:lpstr>
      <vt:lpstr>Back Away</vt:lpstr>
      <vt:lpstr>Special Considerations</vt:lpstr>
      <vt:lpstr>Case Example</vt:lpstr>
      <vt:lpstr>Polling</vt:lpstr>
      <vt:lpstr>Managing the Situation</vt:lpstr>
      <vt:lpstr>Variables to Control</vt:lpstr>
      <vt:lpstr>Yourself</vt:lpstr>
      <vt:lpstr>The Client</vt:lpstr>
      <vt:lpstr>Other People</vt:lpstr>
      <vt:lpstr>Environment</vt:lpstr>
      <vt:lpstr>Phases of an Aggressive Incident</vt:lpstr>
      <vt:lpstr>Preparation </vt:lpstr>
      <vt:lpstr> Intervention </vt:lpstr>
      <vt:lpstr>Intervention: De-escalation </vt:lpstr>
      <vt:lpstr>Intervention: De-escalation </vt:lpstr>
      <vt:lpstr>Documentation, Processing, Monitoring</vt:lpstr>
      <vt:lpstr>Working in Teams</vt:lpstr>
      <vt:lpstr>Working in Teams</vt:lpstr>
      <vt:lpstr>Working in Teams</vt:lpstr>
      <vt:lpstr>Summary</vt:lpstr>
      <vt:lpstr>References</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Baughman, Allyson L</cp:lastModifiedBy>
  <cp:revision>80</cp:revision>
  <cp:lastPrinted>1904-01-01T00:00:00Z</cp:lastPrinted>
  <dcterms:created xsi:type="dcterms:W3CDTF">2008-01-28T19:49:47Z</dcterms:created>
  <dcterms:modified xsi:type="dcterms:W3CDTF">2020-01-14T20:32:07Z</dcterms:modified>
</cp:coreProperties>
</file>