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Josefin Sans" panose="020B0604020202020204" pitchFamily="2" charset="0"/>
      <p:regular r:id="rId15"/>
      <p:bold r:id="rId16"/>
      <p:italic r:id="rId17"/>
      <p:boldItalic r:id="rId18"/>
    </p:embeddedFont>
    <p:embeddedFont>
      <p:font typeface="Josefin Sans SemiBold" panose="020B0604020202020204"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3" roundtripDataSignature="AMtx7mjKgmTPedHdp9wFOmJ0UQHIPTQo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26" autoAdjust="0"/>
  </p:normalViewPr>
  <p:slideViewPr>
    <p:cSldViewPr snapToGrid="0">
      <p:cViewPr varScale="1">
        <p:scale>
          <a:sx n="71" d="100"/>
          <a:sy n="71" d="100"/>
        </p:scale>
        <p:origin x="26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23187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76049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
        <p:nvSpPr>
          <p:cNvPr id="129" name="Google Shape;12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Review the objectives. </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a:solidFill>
                  <a:srgbClr val="000000"/>
                </a:solidFill>
                <a:latin typeface="Arial"/>
                <a:ea typeface="Arial"/>
                <a:cs typeface="Arial"/>
                <a:sym typeface="Arial"/>
              </a:rPr>
              <a:t>Ask, “How do you define sexual health?”</a:t>
            </a:r>
            <a:endParaRPr/>
          </a:p>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61235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 lvl="0" indent="0" algn="l" rtl="0">
              <a:spcBef>
                <a:spcPts val="0"/>
              </a:spcBef>
              <a:spcAft>
                <a:spcPts val="0"/>
              </a:spcAft>
              <a:buClr>
                <a:srgbClr val="000000"/>
              </a:buClr>
              <a:buSzPts val="1200"/>
              <a:buFont typeface="Arial"/>
              <a:buNone/>
            </a:pPr>
            <a:r>
              <a:rPr lang="en-US" sz="1200" b="0" i="0" u="none" strike="noStrike">
                <a:solidFill>
                  <a:srgbClr val="000000"/>
                </a:solidFill>
                <a:latin typeface="Arial"/>
                <a:ea typeface="Arial"/>
                <a:cs typeface="Arial"/>
                <a:sym typeface="Arial"/>
              </a:rPr>
              <a:t>Share the WHO definition of sexual health on the slide.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Sexual health is the ability to embrace and enjoy our sexuality throughout our lives. It is an important part of our physical and emotional health. Being sexually healthy means:</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Understanding that sexuality is a natural part of life and involves more than sexual behavior.</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Recognizing and respecting the sexual rights we all share.</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Having access to sexual health information, education, and care.</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Making an effort to prevent unintended pregnancies and STIs and seek care and treatment when needed.</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Being able to experience sexual pleasure, satisfaction, and intimacy when desired.</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Being able to communicate about sexual health with others, including sexual partners and healthcare providers.</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Sexual health includes biological, psychological, social, and although it is not mentioned in the WHO definition, spiritual elements. We will explore aspects of sexual health as they relate to each of these areas.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Reference: </a:t>
            </a:r>
            <a:r>
              <a:rPr lang="en-US"/>
              <a:t>WHO (2006a). Defining sexual health: Report of a technical consultation on sexual health, 28–31 January 2002. Geneva, World Health Organization.</a:t>
            </a:r>
            <a:endParaRPr>
              <a:latin typeface="Arial"/>
              <a:ea typeface="Arial"/>
              <a:cs typeface="Arial"/>
              <a:sym typeface="Arial"/>
            </a:endParaRPr>
          </a:p>
        </p:txBody>
      </p:sp>
      <p:sp>
        <p:nvSpPr>
          <p:cNvPr id="140" name="Google Shape;140;p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6674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Sex education</a:t>
            </a:r>
            <a:endParaRPr dirty="0"/>
          </a:p>
          <a:p>
            <a:pPr marL="0" lvl="0" indent="0" algn="l" rtl="0">
              <a:spcBef>
                <a:spcPts val="0"/>
              </a:spcBef>
              <a:spcAft>
                <a:spcPts val="0"/>
              </a:spcAft>
              <a:buNone/>
            </a:pPr>
            <a:r>
              <a:rPr lang="en-US" dirty="0">
                <a:latin typeface="Arial"/>
                <a:ea typeface="Arial"/>
                <a:cs typeface="Arial"/>
                <a:sym typeface="Arial"/>
              </a:rPr>
              <a:t>Every sexually active adult should have at least a basic understanding of human sexual anatomy and the sexual response cycle. It is important not to assume that just because someone is sexually active that they have an understanding of these important topics.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For example, An HIV counselor who runs HIV education groups for men coming out of prison was amazed at how much the men didn’t know about sexual anatomy. In one group of about 40 men, only one was able to identify a clitoris. Most men were not even able to identify the urethra. He quickly realized that not only did he need to do HIV education, but he also had to do some basic sex ed. Part of sexual health is knowledge about the biology of sex.</a:t>
            </a:r>
            <a:endParaRPr dirty="0"/>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 healthy body is the foundation of healthy sexuality</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Another part is caring for one’s own body. Sex and sexuality are felt and expressed through the body. Therefore, taking care of ourselves, that is, remaining adherent to treatment, eating right, and exercising all support healthy sexuality. In some sense, it is the foundation of healthy sexuality.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Adherence reduces risk</a:t>
            </a:r>
            <a:endParaRPr dirty="0"/>
          </a:p>
          <a:p>
            <a:pPr marL="0" lvl="0" indent="0" algn="l" rtl="0">
              <a:spcBef>
                <a:spcPts val="0"/>
              </a:spcBef>
              <a:spcAft>
                <a:spcPts val="0"/>
              </a:spcAft>
              <a:buNone/>
            </a:pPr>
            <a:r>
              <a:rPr lang="en-US" dirty="0">
                <a:latin typeface="Arial"/>
                <a:ea typeface="Arial"/>
                <a:cs typeface="Arial"/>
                <a:sym typeface="Arial"/>
              </a:rPr>
              <a:t>Remaining adherent to treatment and taking care of one’s own body reduces the risk of transmitting HIV. Healthy sexuality means caring not just for one’s own well-being, but also the well-being of your partners. Many people with HIV are motivated to begin treatment and to adhere to it for that very reason.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Sexual health promotes safety</a:t>
            </a:r>
            <a:endParaRPr dirty="0"/>
          </a:p>
          <a:p>
            <a:pPr marL="0" lvl="0" indent="0" algn="l" rtl="0">
              <a:spcBef>
                <a:spcPts val="0"/>
              </a:spcBef>
              <a:spcAft>
                <a:spcPts val="0"/>
              </a:spcAft>
              <a:buNone/>
            </a:pPr>
            <a:r>
              <a:rPr lang="en-US" dirty="0">
                <a:latin typeface="Arial"/>
                <a:ea typeface="Arial"/>
                <a:cs typeface="Arial"/>
                <a:sym typeface="Arial"/>
              </a:rPr>
              <a:t>When working with clients, one question we might ask about sexual behavior is, is it consensual? If it is not, then it is not healthy and should be avoided. If it is consensual then we might ask, “is it safe for my body?” If it is hurting the body, then it is unhealthy. We might also ask if it seems to be helping or hurting. That is, is it strengthening the relationship between partners and leading to an increased sense of well-being or is it causing more problems and leading to feelings of shame or animosity? Asking these questions may help you and the client better sort out the complexities of sexual health as they relate to the body.  </a:t>
            </a:r>
            <a:endParaRPr dirty="0"/>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Discussion </a:t>
            </a:r>
            <a:endParaRPr dirty="0"/>
          </a:p>
          <a:p>
            <a:pPr marL="0" lvl="0" indent="0" algn="l" rtl="0">
              <a:spcBef>
                <a:spcPts val="0"/>
              </a:spcBef>
              <a:spcAft>
                <a:spcPts val="0"/>
              </a:spcAft>
              <a:buNone/>
            </a:pPr>
            <a:r>
              <a:rPr lang="en-US" dirty="0">
                <a:latin typeface="Arial"/>
                <a:ea typeface="Arial"/>
                <a:cs typeface="Arial"/>
                <a:sym typeface="Arial"/>
              </a:rPr>
              <a:t>Ask participants to briefly share their reflections on the suggested questions mentioned on this slide (2-3 quick responses).</a:t>
            </a:r>
            <a:endParaRPr dirty="0"/>
          </a:p>
        </p:txBody>
      </p:sp>
      <p:sp>
        <p:nvSpPr>
          <p:cNvPr id="148" name="Google Shape;148;p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8776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Complex mental health issues: depression, anxiety, trauma</a:t>
            </a:r>
            <a:endParaRPr dirty="0"/>
          </a:p>
          <a:p>
            <a:pPr marL="0" lvl="0" indent="0" algn="l" rtl="0">
              <a:spcBef>
                <a:spcPts val="0"/>
              </a:spcBef>
              <a:spcAft>
                <a:spcPts val="0"/>
              </a:spcAft>
              <a:buNone/>
            </a:pPr>
            <a:r>
              <a:rPr lang="en-US" dirty="0">
                <a:latin typeface="Arial"/>
                <a:ea typeface="Arial"/>
                <a:cs typeface="Arial"/>
                <a:sym typeface="Arial"/>
              </a:rPr>
              <a:t>The psychological aspects of sexual health are complex. People are complex and we all build on top of our basic drives and instincts layers of meaning and interpretation. There is the basic drive for sex, but also the complexities of human psychology that go along with it. Mental health issues such as depression and anxiety can have a major impact on sexual health and behavior.   </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Deepen sexual health through conscious awareness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Past experiences in life, good and bad, can influence sexual behavior. Individuals who have experienced sexual exploitation or trauma may need additional support in examining their sexual behavior and achieving sexual balance and wholeness. Some individuals may act out their past trauma, putting themselves into harm’s way repeatedly. While it is beyond the scope of this module to examine the how and why of this phenomenon, we can say that evaluating the safety of sexual behavior is key. If it is unsafe, then it may lead to additional trauma and exploitation. The first step in supporting victims of such experiences is to help them achieve safety. Asking whether the behavior is safe or not and whether it may lead to additional victimization is essential for trauma survivors. </a:t>
            </a:r>
            <a:endParaRPr dirty="0"/>
          </a:p>
          <a:p>
            <a:pPr marL="0" lvl="0" indent="0" algn="l" rtl="0">
              <a:spcBef>
                <a:spcPts val="0"/>
              </a:spcBef>
              <a:spcAft>
                <a:spcPts val="0"/>
              </a:spcAft>
              <a:buNone/>
            </a:pPr>
            <a:endParaRPr b="0" dirty="0">
              <a:latin typeface="Arial"/>
              <a:ea typeface="Arial"/>
              <a:cs typeface="Arial"/>
              <a:sym typeface="Arial"/>
            </a:endParaRPr>
          </a:p>
          <a:p>
            <a:pPr marL="0" lvl="0" indent="0" algn="l" rtl="0">
              <a:spcBef>
                <a:spcPts val="0"/>
              </a:spcBef>
              <a:spcAft>
                <a:spcPts val="0"/>
              </a:spcAft>
              <a:buNone/>
            </a:pPr>
            <a:r>
              <a:rPr lang="en-US" b="0" dirty="0">
                <a:latin typeface="Arial"/>
                <a:ea typeface="Arial"/>
                <a:cs typeface="Arial"/>
                <a:sym typeface="Arial"/>
              </a:rPr>
              <a:t>Question to consider…</a:t>
            </a:r>
            <a:endParaRPr dirty="0"/>
          </a:p>
          <a:p>
            <a:pPr marL="628650" lvl="1" indent="-171450" algn="l" rtl="0">
              <a:spcBef>
                <a:spcPts val="0"/>
              </a:spcBef>
              <a:spcAft>
                <a:spcPts val="0"/>
              </a:spcAft>
              <a:buClr>
                <a:schemeClr val="dk1"/>
              </a:buClr>
              <a:buSzPts val="1200"/>
              <a:buFont typeface="Arial"/>
              <a:buChar char="•"/>
            </a:pPr>
            <a:r>
              <a:rPr lang="en-US" b="0" dirty="0">
                <a:latin typeface="Arial"/>
                <a:ea typeface="Arial"/>
                <a:cs typeface="Arial"/>
                <a:sym typeface="Arial"/>
              </a:rPr>
              <a:t>What are the motives? What is my core need?</a:t>
            </a:r>
            <a:endParaRPr dirty="0"/>
          </a:p>
          <a:p>
            <a:pPr marL="628650" lvl="1" indent="-171450" algn="l" rtl="0">
              <a:spcBef>
                <a:spcPts val="0"/>
              </a:spcBef>
              <a:spcAft>
                <a:spcPts val="0"/>
              </a:spcAft>
              <a:buClr>
                <a:schemeClr val="dk1"/>
              </a:buClr>
              <a:buSzPts val="1200"/>
              <a:buFont typeface="Arial"/>
              <a:buChar char="•"/>
            </a:pPr>
            <a:r>
              <a:rPr lang="en-US" b="0" dirty="0">
                <a:latin typeface="Arial"/>
                <a:ea typeface="Arial"/>
                <a:cs typeface="Arial"/>
                <a:sym typeface="Arial"/>
              </a:rPr>
              <a:t>Is the sexual expression helping or hurting?</a:t>
            </a:r>
            <a:endParaRPr dirty="0"/>
          </a:p>
          <a:p>
            <a:pPr marL="628650" lvl="1" indent="-171450" algn="l" rtl="0">
              <a:spcBef>
                <a:spcPts val="0"/>
              </a:spcBef>
              <a:spcAft>
                <a:spcPts val="0"/>
              </a:spcAft>
              <a:buClr>
                <a:schemeClr val="dk1"/>
              </a:buClr>
              <a:buSzPts val="1200"/>
              <a:buFont typeface="Arial"/>
              <a:buChar char="•"/>
            </a:pPr>
            <a:r>
              <a:rPr lang="en-US" b="0" dirty="0">
                <a:latin typeface="Arial"/>
                <a:ea typeface="Arial"/>
                <a:cs typeface="Arial"/>
                <a:sym typeface="Arial"/>
              </a:rPr>
              <a:t>Sex? Intimacy? Or both?</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Often times people engage in sex not because they want sex, but because they want something else and sex is one way to achieve it. A person may be lonely and seek companionship. Others may be seeking intimacy with someone else to gain a deeper, more meaningful connection. Some may be trying to disconnect and retreat from others by having sex. It is important to explore the motives behind the behavior and evaluate whether the sexual behavior is truly meeting that core need or want and whether there might be a better, more direct way of attaining what they really want or need.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Discussion</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How can a discussion about the motives behind a person’s sexual behavior be useful in working with people with HIV? </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What things should you consider before asking a client about their motives? (e.g. is the relationship strong enough to support this level of probing?)</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156" name="Google Shape;156;p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1681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Healthy relationships vs. unhealthy relationships </a:t>
            </a:r>
            <a:endParaRPr dirty="0"/>
          </a:p>
          <a:p>
            <a:pPr marL="0" lvl="0" indent="0" algn="l" rtl="0">
              <a:spcBef>
                <a:spcPts val="0"/>
              </a:spcBef>
              <a:spcAft>
                <a:spcPts val="0"/>
              </a:spcAft>
              <a:buNone/>
            </a:pPr>
            <a:r>
              <a:rPr lang="en-US" dirty="0">
                <a:latin typeface="Arial"/>
                <a:ea typeface="Arial"/>
                <a:cs typeface="Arial"/>
                <a:sym typeface="Arial"/>
              </a:rPr>
              <a:t>Now let’s take a look at the social aspects of sexual health. The social aspects include engagement in healthy versus unhealthy relationships, how and when to disclose one’s HIV status, navigating HIV status, and the stigma of sex along with the stigma of HIV.</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0" dirty="0">
                <a:latin typeface="Arial"/>
                <a:ea typeface="Arial"/>
                <a:cs typeface="Arial"/>
                <a:sym typeface="Arial"/>
              </a:rPr>
              <a:t>Ask, “How do you know a relationship is healthy?”</a:t>
            </a:r>
            <a:endParaRPr dirty="0"/>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Researchers have come up with something called a mutually growth fostering relationship. This type of relationship is based on three things: mutuality, empathy, and authenticity. One way to asses whether a relationship is mutually growth fostering is to look at the results of that relationship. A healthy relationship should result in increased zest, action, clarity, a sense of worth, and a desire for more connection with others.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Unhealthy relationships leave you with diminished energy, diminished action, confusion, diminished sense of self-worth, and isolation.</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It may be helpful to explore these with your clients. When it comes to relationships, it is best to allow the one in the relationship to work through these questions rather than trying to tell them that they are in a bad relationship. It is best to simply ask some general questions rather than to make statements about the relationships they are engaged in. Asking these questions also helps the client begin to see for themselves what a healthy versus unhealthy relationship looks like and increases their self-efficacy in evaluating relationships in the future.</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Disclosing status: Laws? What do I have to tell? Navigating HIV statuses in relationship </a:t>
            </a:r>
            <a:endParaRPr dirty="0"/>
          </a:p>
          <a:p>
            <a:pPr marL="0" lvl="0" indent="0" algn="l" rtl="0">
              <a:spcBef>
                <a:spcPts val="0"/>
              </a:spcBef>
              <a:spcAft>
                <a:spcPts val="0"/>
              </a:spcAft>
              <a:buNone/>
            </a:pPr>
            <a:r>
              <a:rPr lang="en-US" dirty="0">
                <a:latin typeface="Arial"/>
                <a:ea typeface="Arial"/>
                <a:cs typeface="Arial"/>
                <a:sym typeface="Arial"/>
              </a:rPr>
              <a:t>It is beyond the scope of this session to examine in detail how and when to disclose one’s HIV status. In some states people with HIV must disclose their status to all sexual partners regardless of the sexual activity. In others they must disclose only for vaginal or anal sex. It is important to know what the legal requirements are in your state. Disclosure of status is a key issue related to sexual behavior and health. Navigating HIV statuses in relationships can feel threatening to some as they consider potential responses. The more comfortable and confident a person is in disclosing their status the more likely they will be to do so. Disclosing an HIV status when safe and appropriate can increase the level of honesty and intimacy within that relationship. But, it can also lead to rejection and victimization.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b="1" dirty="0">
                <a:latin typeface="Arial"/>
                <a:ea typeface="Arial"/>
                <a:cs typeface="Arial"/>
                <a:sym typeface="Arial"/>
              </a:rPr>
              <a:t>Stigma and sexuality</a:t>
            </a:r>
            <a:endParaRPr dirty="0"/>
          </a:p>
          <a:p>
            <a:pPr marL="0" lvl="0" indent="0" algn="l" rtl="0">
              <a:spcBef>
                <a:spcPts val="0"/>
              </a:spcBef>
              <a:spcAft>
                <a:spcPts val="0"/>
              </a:spcAft>
              <a:buNone/>
            </a:pPr>
            <a:r>
              <a:rPr lang="en-US" dirty="0">
                <a:latin typeface="Arial"/>
                <a:ea typeface="Arial"/>
                <a:cs typeface="Arial"/>
                <a:sym typeface="Arial"/>
              </a:rPr>
              <a:t>When talking about sexual health we have to acknowledge the stigma of HIV and the stigma of sex. Sex is all around us. It’s on TV, the radio, billboards, etc. We can’t escape it, but so few of us are willing to have open honest conversations about it. Often times one’s sexuality is treated like one’s HIV status, kept secret. But there is a time and a place for discussing both and failure to do so can lead to increased feelings of shame and isolation.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64" name="Google Shape;164;p6: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8860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Although it is not often addressed within current models of sexual health, spirituality is one aspect of sexual health we should consider. There is no doubt that religion and spirituality influence how we think about, and often times how we express, our sexuality.  </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Religion and spirituality influence sexual health</a:t>
            </a:r>
            <a:endParaRPr dirty="0"/>
          </a:p>
          <a:p>
            <a:pPr marL="0" lvl="0" indent="0" algn="l" rtl="0">
              <a:spcBef>
                <a:spcPts val="0"/>
              </a:spcBef>
              <a:spcAft>
                <a:spcPts val="0"/>
              </a:spcAft>
              <a:buNone/>
            </a:pPr>
            <a:r>
              <a:rPr lang="en-US" dirty="0">
                <a:latin typeface="Arial"/>
                <a:ea typeface="Arial"/>
                <a:cs typeface="Arial"/>
                <a:sym typeface="Arial"/>
              </a:rPr>
              <a:t>The relationship between religion, spirituality, and sex has often been problematic for many people with HIV. On one hand religion has been a tool of oppression and on the other a source of liberation.  </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Explore beliefs to create balance and harmony in one’s sexuality</a:t>
            </a:r>
            <a:endParaRPr dirty="0"/>
          </a:p>
          <a:p>
            <a:pPr marL="0" lvl="0" indent="0" algn="l" rtl="0">
              <a:spcBef>
                <a:spcPts val="0"/>
              </a:spcBef>
              <a:spcAft>
                <a:spcPts val="0"/>
              </a:spcAft>
              <a:buNone/>
            </a:pPr>
            <a:r>
              <a:rPr lang="en-US" dirty="0">
                <a:latin typeface="Arial"/>
                <a:ea typeface="Arial"/>
                <a:cs typeface="Arial"/>
                <a:sym typeface="Arial"/>
              </a:rPr>
              <a:t>It is important to find out what the client’s beliefs are. How do they view themselves and their sexuality in the context of their faith? This exploration may be beyond the scope or skill set of the CHW; however there may be opportunity to encourage the client to access supports to bring clarity to this area.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Discussion </a:t>
            </a:r>
            <a:endParaRPr dirty="0"/>
          </a:p>
          <a:p>
            <a:pPr marL="0" lvl="0" indent="0" algn="l" rtl="0">
              <a:spcBef>
                <a:spcPts val="0"/>
              </a:spcBef>
              <a:spcAft>
                <a:spcPts val="0"/>
              </a:spcAft>
              <a:buNone/>
            </a:pPr>
            <a:r>
              <a:rPr lang="en-US" b="0" dirty="0">
                <a:latin typeface="Arial"/>
                <a:ea typeface="Arial"/>
                <a:cs typeface="Arial"/>
                <a:sym typeface="Arial"/>
              </a:rPr>
              <a:t>Ask, “Why is it important to NOT impose your religious beliefs on the client? How can doing so harm the relationship?”</a:t>
            </a:r>
            <a:endParaRPr dirty="0"/>
          </a:p>
          <a:p>
            <a:pPr marL="0" lvl="0" indent="0" algn="l" rtl="0">
              <a:spcBef>
                <a:spcPts val="0"/>
              </a:spcBef>
              <a:spcAft>
                <a:spcPts val="0"/>
              </a:spcAft>
              <a:buNone/>
            </a:pPr>
            <a:r>
              <a:rPr lang="en-US" dirty="0">
                <a:latin typeface="Arial"/>
                <a:ea typeface="Arial"/>
                <a:cs typeface="Arial"/>
                <a:sym typeface="Arial"/>
              </a:rPr>
              <a:t>It is vital that during any discussion about this topic that you do not attempt to impose your views or beliefs on the client.  Exactly what each client takes up as their faith is not our concern. Our concern is with whether their beliefs are in harmony with the client’s sexuality.</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Sexuality and spirituality can work in harmony</a:t>
            </a:r>
            <a:endParaRPr dirty="0"/>
          </a:p>
          <a:p>
            <a:pPr marL="0" lvl="0" indent="0" algn="l" rtl="0">
              <a:spcBef>
                <a:spcPts val="0"/>
              </a:spcBef>
              <a:spcAft>
                <a:spcPts val="0"/>
              </a:spcAft>
              <a:buNone/>
            </a:pPr>
            <a:r>
              <a:rPr lang="en-US" dirty="0">
                <a:latin typeface="Arial"/>
                <a:ea typeface="Arial"/>
                <a:cs typeface="Arial"/>
                <a:sym typeface="Arial"/>
              </a:rPr>
              <a:t>Sexuality and spirituality can work together to bring a sense of meaning and balance to the lives of people with HIV. When one’s spiritual and religious beliefs clash with one’s sexual orientation and or behavior, a myriad of problems may arise. It is important, therefore, to be sure one’s religious and spiritual beliefs are in balance and harmony with one’s sexuality.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Summarize and transition to group activity</a:t>
            </a:r>
            <a:endParaRPr dirty="0"/>
          </a:p>
          <a:p>
            <a:pPr marL="0" lvl="0" indent="0" algn="l" rtl="0">
              <a:spcBef>
                <a:spcPts val="0"/>
              </a:spcBef>
              <a:spcAft>
                <a:spcPts val="0"/>
              </a:spcAft>
              <a:buNone/>
            </a:pPr>
            <a:endParaRPr b="1" dirty="0">
              <a:latin typeface="Arial"/>
              <a:ea typeface="Arial"/>
              <a:cs typeface="Arial"/>
              <a:sym typeface="Arial"/>
            </a:endParaRPr>
          </a:p>
          <a:p>
            <a:pPr marL="174708" lvl="0" indent="-174708" algn="l" rtl="0">
              <a:spcBef>
                <a:spcPts val="0"/>
              </a:spcBef>
              <a:spcAft>
                <a:spcPts val="0"/>
              </a:spcAft>
              <a:buClr>
                <a:schemeClr val="dk1"/>
              </a:buClr>
              <a:buSzPts val="1200"/>
              <a:buFont typeface="Arial"/>
              <a:buChar char="•"/>
            </a:pPr>
            <a:r>
              <a:rPr lang="en-US" dirty="0">
                <a:latin typeface="Arial"/>
                <a:ea typeface="Arial"/>
                <a:cs typeface="Arial"/>
                <a:sym typeface="Arial"/>
              </a:rPr>
              <a:t>“Sexual health requires a positive and respectful approach to sexuality and sexual relationships, as well as the possibility of having pleasurable and safe sexual experiences, free of coercion, discrimination and violence” (WHO, 2002).</a:t>
            </a:r>
            <a:endParaRPr dirty="0">
              <a:latin typeface="Arial"/>
              <a:ea typeface="Arial"/>
              <a:cs typeface="Arial"/>
              <a:sym typeface="Arial"/>
            </a:endParaRPr>
          </a:p>
          <a:p>
            <a:pPr marL="174708" lvl="0" indent="-174708" algn="l" rtl="0">
              <a:spcBef>
                <a:spcPts val="0"/>
              </a:spcBef>
              <a:spcAft>
                <a:spcPts val="0"/>
              </a:spcAft>
              <a:buClr>
                <a:schemeClr val="dk1"/>
              </a:buClr>
              <a:buSzPts val="1200"/>
              <a:buFont typeface="Arial"/>
              <a:buChar char="•"/>
            </a:pPr>
            <a:r>
              <a:rPr lang="en-US" dirty="0">
                <a:latin typeface="Arial"/>
                <a:ea typeface="Arial"/>
                <a:cs typeface="Arial"/>
                <a:sym typeface="Arial"/>
              </a:rPr>
              <a:t>Sexual health is far more expansive than a oversimplification of risk-reduction strategies. Sexual health takes into consideration biological, psychological, social, and spiritual factors that influence a person’s sexual wellbeing. </a:t>
            </a:r>
            <a:endParaRPr dirty="0"/>
          </a:p>
          <a:p>
            <a:pPr marL="174708" lvl="0" indent="-98508" algn="l" rtl="0">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endParaRPr b="0" dirty="0">
              <a:latin typeface="Arial"/>
              <a:ea typeface="Arial"/>
              <a:cs typeface="Arial"/>
              <a:sym typeface="Arial"/>
            </a:endParaRPr>
          </a:p>
        </p:txBody>
      </p:sp>
      <p:sp>
        <p:nvSpPr>
          <p:cNvPr id="172" name="Google Shape;172;p7: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9133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Introduce the activity by pointing out that many people may feel some discomfort talking about sex in public or with people they don’t know well. This exercise will introduce and help participants feel more comfortable with using language associated with sex, sexuality and the diversity of sexual orientations across genders. It will focus on language that participants may hear while working with clients and provide an opportunity to learn ways to respond in a sensitive, nonjudgmental way. </a:t>
            </a: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chemeClr val="dk1"/>
              </a:buClr>
              <a:buSzPts val="1200"/>
              <a:buFont typeface="Calibri"/>
              <a:buNone/>
            </a:pP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Keep the tone of this activity light; it should be fun as well as instructive.</a:t>
            </a:r>
            <a:endParaRPr dirty="0"/>
          </a:p>
          <a:p>
            <a:pPr marL="1270" lvl="0" indent="0" algn="l" rtl="0">
              <a:spcBef>
                <a:spcPts val="0"/>
              </a:spcBef>
              <a:spcAft>
                <a:spcPts val="0"/>
              </a:spcAft>
              <a:buClr>
                <a:schemeClr val="dk1"/>
              </a:buClr>
              <a:buSzPts val="1200"/>
              <a:buFont typeface="Calibri"/>
              <a:buNone/>
            </a:pP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Post the prepared flip chart sheet (each with one title listed below) around the room spacing them apart to allow for non-distracting discussion within the groups. </a:t>
            </a:r>
            <a:endParaRPr dirty="0"/>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Sexual body parts </a:t>
            </a:r>
            <a:r>
              <a:rPr lang="en-US" sz="1200" b="0" i="0" u="none" strike="noStrike" dirty="0">
                <a:solidFill>
                  <a:srgbClr val="000000"/>
                </a:solidFill>
                <a:latin typeface="Arial"/>
                <a:ea typeface="Arial"/>
                <a:cs typeface="Arial"/>
                <a:sym typeface="Arial"/>
              </a:rPr>
              <a:t>(can be combined with sexual activities to conserve time)</a:t>
            </a:r>
            <a:endParaRPr dirty="0"/>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Sexual activities</a:t>
            </a:r>
            <a:endParaRPr sz="1200" b="0" i="0" u="none" strike="noStrike" dirty="0">
              <a:solidFill>
                <a:srgbClr val="000000"/>
              </a:solidFill>
              <a:latin typeface="Arial"/>
              <a:ea typeface="Arial"/>
              <a:cs typeface="Arial"/>
              <a:sym typeface="Arial"/>
            </a:endParaRPr>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Labels that express sexual orientation/identity</a:t>
            </a:r>
            <a:endParaRPr sz="1200" b="0" i="0" u="none" strike="noStrike" dirty="0">
              <a:solidFill>
                <a:srgbClr val="000000"/>
              </a:solidFill>
              <a:latin typeface="Arial"/>
              <a:ea typeface="Arial"/>
              <a:cs typeface="Arial"/>
              <a:sym typeface="Arial"/>
            </a:endParaRPr>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Strategies that promote sexual health</a:t>
            </a:r>
            <a:endParaRPr dirty="0"/>
          </a:p>
          <a:p>
            <a:pPr marL="742950" lvl="1" indent="-209550" algn="l" rtl="0">
              <a:spcBef>
                <a:spcPts val="0"/>
              </a:spcBef>
              <a:spcAft>
                <a:spcPts val="0"/>
              </a:spcAft>
              <a:buClr>
                <a:schemeClr val="dk1"/>
              </a:buClr>
              <a:buSzPts val="1200"/>
              <a:buFont typeface="Arial"/>
              <a:buNone/>
            </a:pPr>
            <a:endParaRPr sz="1200" b="1"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Divide participants into four groups (ideally three to five people).</a:t>
            </a:r>
            <a:endParaRPr dirty="0"/>
          </a:p>
          <a:p>
            <a:pPr marL="127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Distribute a marker to each group and have them choose a volunteer to write their responses. </a:t>
            </a: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Assign each group to each one of the posted sheets.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Each group will brainstorm and write their responses on the posted newsprint for three minutes.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Instruct participants to rotate to the next sheet and allow one minute for them to review previous response. Then allow three minutes for brainstorming and adding new content to the list.</a:t>
            </a:r>
            <a:endParaRPr dirty="0"/>
          </a:p>
          <a:p>
            <a:pPr marL="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Continue this process until each group has visited each sheet.</a:t>
            </a:r>
            <a:endParaRPr dirty="0"/>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Bring the groups together for a large group discussion of the written responses.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Ask for volunteers to read responses from each list. Review one list at a time. Ask volunteers to review the meaning of the terms and responses.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Distribute Handout: “Glossary of LGBTQ+ Terms” as a reference resource. </a:t>
            </a:r>
            <a:endParaRPr b="0" dirty="0">
              <a:latin typeface="Arial"/>
              <a:ea typeface="Arial"/>
              <a:cs typeface="Arial"/>
              <a:sym typeface="Arial"/>
            </a:endParaRPr>
          </a:p>
          <a:p>
            <a:pPr marL="0" lvl="0" indent="0" algn="l" rtl="0">
              <a:spcBef>
                <a:spcPts val="0"/>
              </a:spcBef>
              <a:spcAft>
                <a:spcPts val="0"/>
              </a:spcAft>
              <a:buNone/>
            </a:pPr>
            <a:endParaRPr sz="1200" b="1" i="0" u="none" strike="noStrike" dirty="0">
              <a:solidFill>
                <a:srgbClr val="000000"/>
              </a:solidFill>
              <a:latin typeface="Arial"/>
              <a:ea typeface="Arial"/>
              <a:cs typeface="Arial"/>
              <a:sym typeface="Arial"/>
            </a:endParaRPr>
          </a:p>
          <a:p>
            <a:pPr marL="0" lvl="0" indent="0" algn="l" rtl="0">
              <a:spcBef>
                <a:spcPts val="0"/>
              </a:spcBef>
              <a:spcAft>
                <a:spcPts val="0"/>
              </a:spcAft>
              <a:buNone/>
            </a:pPr>
            <a:r>
              <a:rPr lang="en-US" sz="1200" b="1" i="0" u="none" strike="noStrike" dirty="0">
                <a:solidFill>
                  <a:srgbClr val="000000"/>
                </a:solidFill>
                <a:latin typeface="Arial"/>
                <a:ea typeface="Arial"/>
                <a:cs typeface="Arial"/>
                <a:sym typeface="Arial"/>
              </a:rPr>
              <a:t>Debrief questions</a:t>
            </a:r>
            <a:endParaRPr sz="1200" b="1" i="0" u="none" strike="noStrike" dirty="0">
              <a:solidFill>
                <a:schemeClr val="dk1"/>
              </a:solidFill>
              <a:latin typeface="Arial"/>
              <a:ea typeface="Arial"/>
              <a:cs typeface="Arial"/>
              <a:sym typeface="Arial"/>
            </a:endParaRPr>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Which aspects were most uncomfortable for you? Explain.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Which aspects were most comfortable? Explain.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Are there words or phrases that should never be used when working with a client? Explain.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What will you do to become more informed and comfortable discussing issues related to sexual health?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How do you think having done this exercise will help you become more effective in your role as a CHW? Explain. </a:t>
            </a:r>
            <a:endParaRPr dirty="0"/>
          </a:p>
          <a:p>
            <a:pPr marL="0" lvl="0" indent="0" algn="l" rtl="0">
              <a:spcBef>
                <a:spcPts val="0"/>
              </a:spcBef>
              <a:spcAft>
                <a:spcPts val="0"/>
              </a:spcAft>
              <a:buNone/>
            </a:pPr>
            <a:endParaRPr sz="1200" b="0" i="0" u="none"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Summarize and close.</a:t>
            </a:r>
            <a:endParaRPr dirty="0"/>
          </a:p>
          <a:p>
            <a:pPr marL="0" lvl="0" indent="0" algn="l" rtl="0">
              <a:spcBef>
                <a:spcPts val="0"/>
              </a:spcBef>
              <a:spcAft>
                <a:spcPts val="0"/>
              </a:spcAft>
              <a:buNone/>
            </a:pPr>
            <a:endParaRPr dirty="0"/>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189807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1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10"/>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10"/>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10"/>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1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1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7" name="Google Shape;77;p2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80"/>
        <p:cNvGrpSpPr/>
        <p:nvPr/>
      </p:nvGrpSpPr>
      <p:grpSpPr>
        <a:xfrm>
          <a:off x="0" y="0"/>
          <a:ext cx="0" cy="0"/>
          <a:chOff x="0" y="0"/>
          <a:chExt cx="0" cy="0"/>
        </a:xfrm>
      </p:grpSpPr>
      <p:sp>
        <p:nvSpPr>
          <p:cNvPr id="81" name="Google Shape;81;p21"/>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a:solidFill>
                <a:schemeClr val="lt2"/>
              </a:solidFill>
              <a:latin typeface="Arial"/>
              <a:ea typeface="Arial"/>
              <a:cs typeface="Arial"/>
              <a:sym typeface="Arial"/>
            </a:endParaRPr>
          </a:p>
        </p:txBody>
      </p:sp>
      <p:pic>
        <p:nvPicPr>
          <p:cNvPr id="82" name="Google Shape;82;p21"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3"/>
        <p:cNvGrpSpPr/>
        <p:nvPr/>
      </p:nvGrpSpPr>
      <p:grpSpPr>
        <a:xfrm>
          <a:off x="0" y="0"/>
          <a:ext cx="0" cy="0"/>
          <a:chOff x="0" y="0"/>
          <a:chExt cx="0" cy="0"/>
        </a:xfrm>
      </p:grpSpPr>
      <p:pic>
        <p:nvPicPr>
          <p:cNvPr id="84" name="Google Shape;84;p22"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85" name="Google Shape;85;p22"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86" name="Google Shape;86;p22"/>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87" name="Google Shape;87;p22"/>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22"/>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Josefin Sans"/>
                <a:ea typeface="Josefin Sans"/>
                <a:cs typeface="Josefin Sans"/>
                <a:sym typeface="Josefin Sans"/>
              </a:rPr>
              <a:t>Improving Outcomes Across the HIV</a:t>
            </a:r>
            <a:br>
              <a:rPr lang="en-US" sz="4000" b="1" dirty="0">
                <a:solidFill>
                  <a:srgbClr val="FFFFFF"/>
                </a:solidFill>
                <a:latin typeface="Josefin Sans"/>
                <a:ea typeface="Josefin Sans"/>
                <a:cs typeface="Josefin Sans"/>
                <a:sym typeface="Josefin Sans"/>
              </a:rPr>
            </a:br>
            <a:r>
              <a:rPr lang="en-US" sz="4000" b="1" dirty="0">
                <a:solidFill>
                  <a:srgbClr val="FFFFFF"/>
                </a:solidFill>
                <a:latin typeface="Josefin Sans"/>
                <a:ea typeface="Josefin Sans"/>
                <a:cs typeface="Josefin Sans"/>
                <a:sym typeface="Josefin Sans"/>
              </a:rPr>
              <a:t>Care Continuum through Successful</a:t>
            </a:r>
            <a:br>
              <a:rPr lang="en-US" sz="4000" b="1" dirty="0">
                <a:solidFill>
                  <a:srgbClr val="FFFFFF"/>
                </a:solidFill>
                <a:latin typeface="Josefin Sans"/>
                <a:ea typeface="Josefin Sans"/>
                <a:cs typeface="Josefin Sans"/>
                <a:sym typeface="Josefin Sans"/>
              </a:rPr>
            </a:br>
            <a:r>
              <a:rPr lang="en-US" sz="4000" b="1" dirty="0">
                <a:solidFill>
                  <a:srgbClr val="FFFFFF"/>
                </a:solidFill>
                <a:latin typeface="Josefin Sans"/>
                <a:ea typeface="Josefin Sans"/>
                <a:cs typeface="Josefin Sans"/>
                <a:sym typeface="Josefin Sans"/>
              </a:rPr>
              <a:t>Integration of Community Health Workers (CHWs)</a:t>
            </a:r>
            <a:endParaRPr dirty="0"/>
          </a:p>
          <a:p>
            <a:pPr marL="0" marR="0" lvl="0" indent="0" algn="ctr" rtl="0">
              <a:spcBef>
                <a:spcPts val="6600"/>
              </a:spcBef>
              <a:spcAft>
                <a:spcPts val="0"/>
              </a:spcAft>
              <a:buNone/>
            </a:pPr>
            <a:r>
              <a:rPr lang="en-US" sz="1800" dirty="0">
                <a:solidFill>
                  <a:srgbClr val="262626"/>
                </a:solidFill>
                <a:latin typeface="Josefin Sans SemiBold"/>
                <a:ea typeface="Josefin Sans SemiBold"/>
                <a:cs typeface="Josefin Sans SemiBold"/>
                <a:sym typeface="Josefin Sans SemiBold"/>
              </a:rPr>
              <a:t>Monday, September 11, 2017–Friday, September 15, 2017</a:t>
            </a:r>
            <a:endParaRPr dirty="0"/>
          </a:p>
          <a:p>
            <a:pPr marL="0" marR="0" lvl="0" indent="0" algn="ctr" rtl="0">
              <a:spcBef>
                <a:spcPts val="0"/>
              </a:spcBef>
              <a:spcAft>
                <a:spcPts val="0"/>
              </a:spcAft>
              <a:buNone/>
            </a:pPr>
            <a:r>
              <a:rPr lang="en-US" sz="1800" dirty="0">
                <a:solidFill>
                  <a:srgbClr val="262626"/>
                </a:solidFill>
                <a:latin typeface="Josefin Sans SemiBold"/>
                <a:ea typeface="Josefin Sans SemiBold"/>
                <a:cs typeface="Josefin Sans SemiBold"/>
                <a:sym typeface="Josefin Sans SemiBold"/>
              </a:rPr>
              <a:t>Boston, Massachusetts</a:t>
            </a:r>
            <a:endParaRPr dirty="0"/>
          </a:p>
        </p:txBody>
      </p:sp>
      <p:cxnSp>
        <p:nvCxnSpPr>
          <p:cNvPr id="89" name="Google Shape;89;p22"/>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sp>
        <p:nvSpPr>
          <p:cNvPr id="91" name="Google Shape;91;p23"/>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2" name="Google Shape;92;p23"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93" name="Google Shape;93;p23"/>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3"/>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96" name="Google Shape;96;p23"/>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3"/>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98"/>
        <p:cNvGrpSpPr/>
        <p:nvPr/>
      </p:nvGrpSpPr>
      <p:grpSpPr>
        <a:xfrm>
          <a:off x="0" y="0"/>
          <a:ext cx="0" cy="0"/>
          <a:chOff x="0" y="0"/>
          <a:chExt cx="0" cy="0"/>
        </a:xfrm>
      </p:grpSpPr>
      <p:pic>
        <p:nvPicPr>
          <p:cNvPr id="99" name="Google Shape;99;p2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0" name="Google Shape;100;p24"/>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24"/>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25"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25" descr="boston_univ_cmyk.eps"/>
          <p:cNvPicPr preferRelativeResize="0"/>
          <p:nvPr/>
        </p:nvPicPr>
        <p:blipFill rotWithShape="1">
          <a:blip r:embed="rId3">
            <a:alphaModFix/>
          </a:blip>
          <a:srcRect/>
          <a:stretch/>
        </p:blipFill>
        <p:spPr>
          <a:xfrm>
            <a:off x="520701" y="5871300"/>
            <a:ext cx="1282700" cy="576403"/>
          </a:xfrm>
          <a:prstGeom prst="rect">
            <a:avLst/>
          </a:prstGeom>
          <a:noFill/>
          <a:ln>
            <a:noFill/>
          </a:ln>
        </p:spPr>
      </p:pic>
      <p:sp>
        <p:nvSpPr>
          <p:cNvPr id="105" name="Google Shape;105;p25"/>
          <p:cNvSpPr txBox="1"/>
          <p:nvPr/>
        </p:nvSpPr>
        <p:spPr>
          <a:xfrm>
            <a:off x="1968501" y="615950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6" name="Google Shape;106;p25"/>
          <p:cNvSpPr/>
          <p:nvPr/>
        </p:nvSpPr>
        <p:spPr>
          <a:xfrm>
            <a:off x="0" y="-25399"/>
            <a:ext cx="9144000" cy="54609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7" name="Google Shape;107;p25"/>
          <p:cNvSpPr txBox="1"/>
          <p:nvPr/>
        </p:nvSpPr>
        <p:spPr>
          <a:xfrm>
            <a:off x="0" y="871709"/>
            <a:ext cx="9144000" cy="26725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FF"/>
                </a:solidFill>
                <a:latin typeface="Josefin Sans"/>
                <a:ea typeface="Josefin Sans"/>
                <a:cs typeface="Josefin Sans"/>
                <a:sym typeface="Josefin Sans"/>
              </a:rPr>
              <a:t>Improving Outcomes Across the HIV</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Care Continuum through Successful</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Integration of Community Health Workers (CHWs)</a:t>
            </a:r>
            <a:endParaRPr sz="3000" b="1">
              <a:solidFill>
                <a:srgbClr val="FFFFFF"/>
              </a:solidFill>
              <a:latin typeface="Josefin Sans"/>
              <a:ea typeface="Josefin Sans"/>
              <a:cs typeface="Josefin Sans"/>
              <a:sym typeface="Josefin Sans"/>
            </a:endParaRPr>
          </a:p>
          <a:p>
            <a:pPr marL="0" marR="0" lvl="0" indent="0" algn="ctr" rtl="0">
              <a:spcBef>
                <a:spcPts val="4950"/>
              </a:spcBef>
              <a:spcAft>
                <a:spcPts val="0"/>
              </a:spcAft>
              <a:buNone/>
            </a:pPr>
            <a:r>
              <a:rPr lang="en-US" sz="1800">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25"/>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rm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6"/>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6"/>
          <p:cNvSpPr txBox="1">
            <a:spLocks noGrp="1"/>
          </p:cNvSpPr>
          <p:nvPr>
            <p:ph type="dt" idx="10"/>
          </p:nvPr>
        </p:nvSpPr>
        <p:spPr>
          <a:xfrm>
            <a:off x="6553201" y="6280063"/>
            <a:ext cx="901700" cy="331932"/>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6"/>
          <p:cNvSpPr txBox="1">
            <a:spLocks noGrp="1"/>
          </p:cNvSpPr>
          <p:nvPr>
            <p:ph type="sldNum" idx="12"/>
          </p:nvPr>
        </p:nvSpPr>
        <p:spPr>
          <a:xfrm>
            <a:off x="6553200" y="634296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26"/>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26"/>
          <p:cNvSpPr/>
          <p:nvPr/>
        </p:nvSpPr>
        <p:spPr>
          <a:xfrm>
            <a:off x="0" y="3"/>
            <a:ext cx="9144000" cy="12064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16" name="Google Shape;116;p26" descr="restingslide.png"/>
          <p:cNvPicPr preferRelativeResize="0"/>
          <p:nvPr/>
        </p:nvPicPr>
        <p:blipFill rotWithShape="1">
          <a:blip r:embed="rId2">
            <a:alphaModFix/>
          </a:blip>
          <a:srcRect/>
          <a:stretch/>
        </p:blipFill>
        <p:spPr>
          <a:xfrm>
            <a:off x="0" y="774700"/>
            <a:ext cx="9144000" cy="60899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2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2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0" name="Google Shape;120;p27"/>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8" name="Google Shape;38;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pic>
        <p:nvPicPr>
          <p:cNvPr id="41" name="Google Shape;41;p1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2" name="Google Shape;42;p14"/>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 name="Google Shape;43;p14"/>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lt1"/>
                </a:solidFill>
                <a:latin typeface="Arial"/>
                <a:ea typeface="Arial"/>
                <a:cs typeface="Arial"/>
                <a:sym typeface="Arial"/>
              </a:rPr>
              <a:t>Resting or transition slide</a:t>
            </a:r>
            <a:endParaRPr/>
          </a:p>
        </p:txBody>
      </p:sp>
      <p:sp>
        <p:nvSpPr>
          <p:cNvPr id="44" name="Google Shape;44;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9"/>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9"/>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9"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2057400"/>
            <a:ext cx="7772400" cy="857250"/>
          </a:xfrm>
          <a:prstGeom prst="rect">
            <a:avLst/>
          </a:prstGeom>
          <a:noFill/>
          <a:ln>
            <a:noFill/>
          </a:ln>
        </p:spPr>
        <p:txBody>
          <a:bodyPr spcFirstLastPara="1" wrap="square" lIns="68550" tIns="34275" rIns="68550" bIns="34275" anchor="ctr" anchorCtr="0">
            <a:noAutofit/>
          </a:bodyPr>
          <a:lstStyle/>
          <a:p>
            <a:pPr marL="0" lvl="0" indent="0" algn="l" rtl="0">
              <a:spcBef>
                <a:spcPts val="0"/>
              </a:spcBef>
              <a:spcAft>
                <a:spcPts val="0"/>
              </a:spcAft>
              <a:buNone/>
            </a:pPr>
            <a:r>
              <a:rPr lang="en-US">
                <a:latin typeface="Arial"/>
                <a:ea typeface="Arial"/>
                <a:cs typeface="Arial"/>
                <a:sym typeface="Arial"/>
              </a:rPr>
              <a:t>Sexual Health Part II</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marR="0" lvl="0" indent="0" algn="r" rtl="0">
              <a:spcBef>
                <a:spcPts val="0"/>
              </a:spcBef>
              <a:spcAft>
                <a:spcPts val="0"/>
              </a:spcAft>
              <a:buNone/>
            </a:pPr>
            <a:r>
              <a:rPr lang="en-US" sz="1200" b="0" i="0" u="none" strike="noStrike" cap="none" baseline="30000">
                <a:solidFill>
                  <a:srgbClr val="FFFFFF"/>
                </a:solidFill>
                <a:latin typeface="Arial"/>
                <a:ea typeface="Arial"/>
                <a:cs typeface="Arial"/>
                <a:sym typeface="Arial"/>
              </a:rPr>
              <a:t>Supporting Clients with Disclosure</a:t>
            </a:r>
            <a:endParaRPr sz="1200" b="0" i="0" u="none" strike="noStrike" cap="none" baseline="30000">
              <a:solidFill>
                <a:schemeClr val="dk1"/>
              </a:solidFill>
              <a:latin typeface="Arial"/>
              <a:ea typeface="Arial"/>
              <a:cs typeface="Arial"/>
              <a:sym typeface="Arial"/>
            </a:endParaRPr>
          </a:p>
        </p:txBody>
      </p:sp>
      <p:sp>
        <p:nvSpPr>
          <p:cNvPr id="133" name="Google Shape;133;p2"/>
          <p:cNvSpPr txBox="1">
            <a:spLocks noGrp="1"/>
          </p:cNvSpPr>
          <p:nvPr>
            <p:ph type="title"/>
          </p:nvPr>
        </p:nvSpPr>
        <p:spPr>
          <a:xfrm>
            <a:off x="609599" y="914400"/>
            <a:ext cx="7924800" cy="514350"/>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None/>
            </a:pPr>
            <a:r>
              <a:rPr lang="en-US" b="1">
                <a:latin typeface="Arial"/>
                <a:ea typeface="Arial"/>
                <a:cs typeface="Arial"/>
                <a:sym typeface="Arial"/>
              </a:rPr>
              <a:t>Objectives</a:t>
            </a:r>
            <a:endParaRPr>
              <a:latin typeface="Arial"/>
              <a:ea typeface="Arial"/>
              <a:cs typeface="Arial"/>
              <a:sym typeface="Arial"/>
            </a:endParaRPr>
          </a:p>
        </p:txBody>
      </p:sp>
      <p:sp>
        <p:nvSpPr>
          <p:cNvPr id="134" name="Google Shape;134;p2"/>
          <p:cNvSpPr txBox="1">
            <a:spLocks noGrp="1"/>
          </p:cNvSpPr>
          <p:nvPr>
            <p:ph type="body" idx="1"/>
          </p:nvPr>
        </p:nvSpPr>
        <p:spPr>
          <a:xfrm>
            <a:off x="609600" y="1657350"/>
            <a:ext cx="7924799" cy="2571750"/>
          </a:xfrm>
          <a:prstGeom prst="rect">
            <a:avLst/>
          </a:prstGeom>
          <a:noFill/>
          <a:ln>
            <a:noFill/>
          </a:ln>
        </p:spPr>
        <p:txBody>
          <a:bodyPr spcFirstLastPara="1" wrap="square" lIns="68550" tIns="34275" rIns="68550" bIns="34275" anchor="t" anchorCtr="0">
            <a:noAutofit/>
          </a:bodyPr>
          <a:lstStyle/>
          <a:p>
            <a:pPr marL="0" lvl="0" indent="0" algn="l" rtl="0">
              <a:spcBef>
                <a:spcPts val="360"/>
              </a:spcBef>
              <a:spcAft>
                <a:spcPts val="0"/>
              </a:spcAft>
              <a:buClr>
                <a:srgbClr val="CC0000"/>
              </a:buClr>
              <a:buSzPts val="2400"/>
              <a:buNone/>
            </a:pPr>
            <a:r>
              <a:rPr lang="en-US">
                <a:latin typeface="Arial"/>
                <a:ea typeface="Arial"/>
                <a:cs typeface="Arial"/>
                <a:sym typeface="Arial"/>
              </a:rPr>
              <a:t>At the end of this unit, participants will be able to:</a:t>
            </a:r>
            <a:endParaRPr/>
          </a:p>
          <a:p>
            <a:pPr marL="342900" lvl="0" indent="-342900" algn="l" rtl="0">
              <a:spcBef>
                <a:spcPts val="360"/>
              </a:spcBef>
              <a:spcAft>
                <a:spcPts val="0"/>
              </a:spcAft>
              <a:buClr>
                <a:srgbClr val="CC0000"/>
              </a:buClr>
              <a:buSzPts val="2400"/>
              <a:buChar char="▪"/>
            </a:pPr>
            <a:r>
              <a:rPr lang="en-US">
                <a:latin typeface="Arial"/>
                <a:ea typeface="Arial"/>
                <a:cs typeface="Arial"/>
                <a:sym typeface="Arial"/>
              </a:rPr>
              <a:t>Have a deeper understanding of sexual health</a:t>
            </a:r>
            <a:endParaRPr/>
          </a:p>
          <a:p>
            <a:pPr marL="342900" lvl="0" indent="-342900" algn="l" rtl="0">
              <a:spcBef>
                <a:spcPts val="360"/>
              </a:spcBef>
              <a:spcAft>
                <a:spcPts val="0"/>
              </a:spcAft>
              <a:buClr>
                <a:srgbClr val="CC0000"/>
              </a:buClr>
              <a:buSzPts val="2400"/>
              <a:buChar char="▪"/>
            </a:pPr>
            <a:r>
              <a:rPr lang="en-US">
                <a:latin typeface="Arial"/>
                <a:ea typeface="Arial"/>
                <a:cs typeface="Arial"/>
                <a:sym typeface="Arial"/>
              </a:rPr>
              <a:t>Understand the diversity of sex roles and orientations across genders</a:t>
            </a:r>
            <a:endParaRPr/>
          </a:p>
          <a:p>
            <a:pPr marL="342900" lvl="0" indent="-342900" algn="l" rtl="0">
              <a:spcBef>
                <a:spcPts val="360"/>
              </a:spcBef>
              <a:spcAft>
                <a:spcPts val="0"/>
              </a:spcAft>
              <a:buClr>
                <a:srgbClr val="CC0000"/>
              </a:buClr>
              <a:buSzPts val="2400"/>
              <a:buChar char="▪"/>
            </a:pPr>
            <a:r>
              <a:rPr lang="en-US">
                <a:latin typeface="Arial"/>
                <a:ea typeface="Arial"/>
                <a:cs typeface="Arial"/>
                <a:sym typeface="Arial"/>
              </a:rPr>
              <a:t>Become more at ease in discussing sex-related topics with clients</a:t>
            </a:r>
            <a:br>
              <a:rPr lang="en-US"/>
            </a:br>
            <a:endParaRPr/>
          </a:p>
          <a:p>
            <a:pPr marL="557213" lvl="1" indent="-128587" algn="l" rtl="0">
              <a:spcBef>
                <a:spcPts val="360"/>
              </a:spcBef>
              <a:spcAft>
                <a:spcPts val="0"/>
              </a:spcAft>
              <a:buClr>
                <a:srgbClr val="CC0000"/>
              </a:buClr>
              <a:buSzPts val="1800"/>
              <a:buNone/>
            </a:pPr>
            <a:endParaRPr/>
          </a:p>
        </p:txBody>
      </p:sp>
      <p:sp>
        <p:nvSpPr>
          <p:cNvPr id="135" name="Google Shape;135;p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495300" y="73404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What is Sexual Health?</a:t>
            </a:r>
            <a:endParaRPr/>
          </a:p>
        </p:txBody>
      </p:sp>
      <p:sp>
        <p:nvSpPr>
          <p:cNvPr id="143" name="Google Shape;143;p3"/>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0" lvl="0" indent="0" algn="l" rtl="0">
              <a:spcBef>
                <a:spcPts val="0"/>
              </a:spcBef>
              <a:spcAft>
                <a:spcPts val="0"/>
              </a:spcAft>
              <a:buSzPts val="2400"/>
              <a:buNone/>
            </a:pPr>
            <a:r>
              <a:rPr lang="en-US" i="1">
                <a:latin typeface="Arial"/>
                <a:ea typeface="Arial"/>
                <a:cs typeface="Arial"/>
                <a:sym typeface="Arial"/>
              </a:rPr>
              <a:t>“A state of </a:t>
            </a:r>
            <a:r>
              <a:rPr lang="en-US" b="1" i="1">
                <a:latin typeface="Arial"/>
                <a:ea typeface="Arial"/>
                <a:cs typeface="Arial"/>
                <a:sym typeface="Arial"/>
              </a:rPr>
              <a:t>physical</a:t>
            </a:r>
            <a:r>
              <a:rPr lang="en-US" i="1">
                <a:latin typeface="Arial"/>
                <a:ea typeface="Arial"/>
                <a:cs typeface="Arial"/>
                <a:sym typeface="Arial"/>
              </a:rPr>
              <a:t>, </a:t>
            </a:r>
            <a:r>
              <a:rPr lang="en-US" b="1" i="1">
                <a:latin typeface="Arial"/>
                <a:ea typeface="Arial"/>
                <a:cs typeface="Arial"/>
                <a:sym typeface="Arial"/>
              </a:rPr>
              <a:t>emotional</a:t>
            </a:r>
            <a:r>
              <a:rPr lang="en-US" i="1">
                <a:latin typeface="Arial"/>
                <a:ea typeface="Arial"/>
                <a:cs typeface="Arial"/>
                <a:sym typeface="Arial"/>
              </a:rPr>
              <a:t>, </a:t>
            </a:r>
            <a:r>
              <a:rPr lang="en-US" b="1" i="1">
                <a:latin typeface="Arial"/>
                <a:ea typeface="Arial"/>
                <a:cs typeface="Arial"/>
                <a:sym typeface="Arial"/>
              </a:rPr>
              <a:t>mental</a:t>
            </a:r>
            <a:r>
              <a:rPr lang="en-US" i="1">
                <a:latin typeface="Arial"/>
                <a:ea typeface="Arial"/>
                <a:cs typeface="Arial"/>
                <a:sym typeface="Arial"/>
              </a:rPr>
              <a:t> and </a:t>
            </a:r>
            <a:r>
              <a:rPr lang="en-US" b="1" i="1">
                <a:latin typeface="Arial"/>
                <a:ea typeface="Arial"/>
                <a:cs typeface="Arial"/>
                <a:sym typeface="Arial"/>
              </a:rPr>
              <a:t>social</a:t>
            </a:r>
            <a:r>
              <a:rPr lang="en-US" i="1">
                <a:latin typeface="Arial"/>
                <a:ea typeface="Arial"/>
                <a:cs typeface="Arial"/>
                <a:sym typeface="Arial"/>
              </a:rPr>
              <a:t> </a:t>
            </a:r>
            <a:r>
              <a:rPr lang="en-US" b="1" i="1">
                <a:latin typeface="Arial"/>
                <a:ea typeface="Arial"/>
                <a:cs typeface="Arial"/>
                <a:sym typeface="Arial"/>
              </a:rPr>
              <a:t>well-being</a:t>
            </a:r>
            <a:r>
              <a:rPr lang="en-US" i="1">
                <a:latin typeface="Arial"/>
                <a:ea typeface="Arial"/>
                <a:cs typeface="Arial"/>
                <a:sym typeface="Arial"/>
              </a:rPr>
              <a:t> in relation to sexuality; it is not merely the absence of disease, dysfunction or infirmity. Sexual health requires a </a:t>
            </a:r>
            <a:r>
              <a:rPr lang="en-US" b="1" i="1">
                <a:latin typeface="Arial"/>
                <a:ea typeface="Arial"/>
                <a:cs typeface="Arial"/>
                <a:sym typeface="Arial"/>
              </a:rPr>
              <a:t>positive and respectful approach to sexuality and sexual relationships</a:t>
            </a:r>
            <a:r>
              <a:rPr lang="en-US" i="1">
                <a:latin typeface="Arial"/>
                <a:ea typeface="Arial"/>
                <a:cs typeface="Arial"/>
                <a:sym typeface="Arial"/>
              </a:rPr>
              <a:t>, as well as the possibility of having pleasurable and safe sexual experiences, free of coercion, discrimination and violence</a:t>
            </a: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SzPts val="1800"/>
              <a:buNone/>
            </a:pPr>
            <a:endParaRPr sz="1800">
              <a:latin typeface="Arial"/>
              <a:ea typeface="Arial"/>
              <a:cs typeface="Arial"/>
              <a:sym typeface="Arial"/>
            </a:endParaRPr>
          </a:p>
          <a:p>
            <a:pPr marL="0" lvl="0" indent="0" algn="l" rtl="0">
              <a:spcBef>
                <a:spcPts val="0"/>
              </a:spcBef>
              <a:spcAft>
                <a:spcPts val="0"/>
              </a:spcAft>
              <a:buSzPts val="1800"/>
              <a:buNone/>
            </a:pPr>
            <a:r>
              <a:rPr lang="en-US" sz="1800">
                <a:latin typeface="Arial"/>
                <a:ea typeface="Arial"/>
                <a:cs typeface="Arial"/>
                <a:sym typeface="Arial"/>
              </a:rPr>
              <a:t>(</a:t>
            </a:r>
            <a:r>
              <a:rPr lang="en-US" sz="1800"/>
              <a:t>WHO (2006a). Defining sexual health: Report of a technical consultation on sexual health, 28–31 January 2002. Geneva, World Health Organization</a:t>
            </a:r>
            <a:r>
              <a:rPr lang="en-US" sz="1800">
                <a:latin typeface="Arial"/>
                <a:ea typeface="Arial"/>
                <a:cs typeface="Arial"/>
                <a:sym typeface="Arial"/>
              </a:rPr>
              <a:t>). </a:t>
            </a:r>
            <a:endParaRPr>
              <a:latin typeface="Arial"/>
              <a:ea typeface="Arial"/>
              <a:cs typeface="Arial"/>
              <a:sym typeface="Arial"/>
            </a:endParaRPr>
          </a:p>
        </p:txBody>
      </p:sp>
      <p:sp>
        <p:nvSpPr>
          <p:cNvPr id="144" name="Google Shape;144;p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4035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t>Aspects of Sexual Health: Biological</a:t>
            </a:r>
            <a:endParaRPr/>
          </a:p>
        </p:txBody>
      </p:sp>
      <p:sp>
        <p:nvSpPr>
          <p:cNvPr id="151" name="Google Shape;151;p4"/>
          <p:cNvSpPr txBox="1">
            <a:spLocks noGrp="1"/>
          </p:cNvSpPr>
          <p:nvPr>
            <p:ph type="body" idx="1"/>
          </p:nvPr>
        </p:nvSpPr>
        <p:spPr>
          <a:xfrm>
            <a:off x="495300" y="1618095"/>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n-US">
                <a:latin typeface="Arial"/>
                <a:ea typeface="Arial"/>
                <a:cs typeface="Arial"/>
                <a:sym typeface="Arial"/>
              </a:rPr>
              <a:t>Basic sex education (e.g., sexual anatomy and function)</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A healthy body is the foundation of healthy sexuality (e.g., eating well, exercising, hygiene)</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Adherence reduces risk (care for self and others)</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Sexual health promotes safety. Ask:</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Do I have all the information I need to make an informed choice? </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Is this safe for my body?</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Is this helping or hurting?</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Is this risky or dangerous? </a:t>
            </a:r>
            <a:endParaRPr/>
          </a:p>
        </p:txBody>
      </p:sp>
      <p:sp>
        <p:nvSpPr>
          <p:cNvPr id="152" name="Google Shape;152;p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Aspects of Sexual Health: Psychological</a:t>
            </a:r>
            <a:endParaRPr/>
          </a:p>
        </p:txBody>
      </p:sp>
      <p:sp>
        <p:nvSpPr>
          <p:cNvPr id="159" name="Google Shape;159;p5"/>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n-US">
                <a:latin typeface="Arial"/>
                <a:ea typeface="Arial"/>
                <a:cs typeface="Arial"/>
                <a:sym typeface="Arial"/>
              </a:rPr>
              <a:t>Complex mental health issues (e.g., depression, anxiety, trauma)</a:t>
            </a:r>
            <a:endParaRPr>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Deepen sexual health through conscious awareness  </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Consider…</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What are the motives? What is my core need?</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Is the sexual expression helping or hurting?</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Sex? Intimacy? Or both?</a:t>
            </a:r>
            <a:endParaRPr>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Sex and recovery from addiction…is sex a replacement? </a:t>
            </a:r>
            <a:endParaRPr/>
          </a:p>
          <a:p>
            <a:pPr marL="0" lvl="0" indent="0" algn="l" rtl="0">
              <a:spcBef>
                <a:spcPts val="0"/>
              </a:spcBef>
              <a:spcAft>
                <a:spcPts val="0"/>
              </a:spcAft>
              <a:buSzPts val="2400"/>
              <a:buNone/>
            </a:pPr>
            <a:endParaRPr/>
          </a:p>
        </p:txBody>
      </p:sp>
      <p:sp>
        <p:nvSpPr>
          <p:cNvPr id="160" name="Google Shape;160;p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Aspects of Sexual Health: Social</a:t>
            </a:r>
            <a:endParaRPr/>
          </a:p>
        </p:txBody>
      </p:sp>
      <p:sp>
        <p:nvSpPr>
          <p:cNvPr id="167" name="Google Shape;167;p6"/>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Healthy relationships vs. unhealthy relationships </a:t>
            </a:r>
            <a:endParaRPr dirty="0"/>
          </a:p>
          <a:p>
            <a:pPr marL="742950" lvl="1" indent="-285750" algn="l" rtl="0">
              <a:spcBef>
                <a:spcPts val="0"/>
              </a:spcBef>
              <a:spcAft>
                <a:spcPts val="0"/>
              </a:spcAft>
              <a:buClr>
                <a:srgbClr val="C00000"/>
              </a:buClr>
              <a:buSzPts val="2400"/>
              <a:buChar char="▪"/>
            </a:pPr>
            <a:r>
              <a:rPr lang="en-US" sz="2400" dirty="0">
                <a:latin typeface="Arial"/>
                <a:ea typeface="Arial"/>
                <a:cs typeface="Arial"/>
                <a:sym typeface="Arial"/>
              </a:rPr>
              <a:t>What has life taught me about relationships?</a:t>
            </a:r>
            <a:endParaRPr dirty="0"/>
          </a:p>
          <a:p>
            <a:pPr marL="742950" lvl="1" indent="-285750" algn="l" rtl="0">
              <a:spcBef>
                <a:spcPts val="0"/>
              </a:spcBef>
              <a:spcAft>
                <a:spcPts val="0"/>
              </a:spcAft>
              <a:buClr>
                <a:srgbClr val="C00000"/>
              </a:buClr>
              <a:buSzPts val="2400"/>
              <a:buChar char="▪"/>
            </a:pPr>
            <a:r>
              <a:rPr lang="en-US" sz="2400" dirty="0">
                <a:latin typeface="Arial"/>
                <a:ea typeface="Arial"/>
                <a:cs typeface="Arial"/>
                <a:sym typeface="Arial"/>
              </a:rPr>
              <a:t>How do I know a relationship is healthy?</a:t>
            </a:r>
            <a:endParaRPr dirty="0"/>
          </a:p>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Disclosing status: Laws? What do I have to tell?</a:t>
            </a:r>
            <a:endParaRPr dirty="0"/>
          </a:p>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Navigating HIV statuses in relationship</a:t>
            </a:r>
            <a:endParaRPr dirty="0"/>
          </a:p>
          <a:p>
            <a:pPr marL="742950" lvl="1" indent="-285750" algn="l" rtl="0">
              <a:spcBef>
                <a:spcPts val="0"/>
              </a:spcBef>
              <a:spcAft>
                <a:spcPts val="0"/>
              </a:spcAft>
              <a:buClr>
                <a:srgbClr val="C00000"/>
              </a:buClr>
              <a:buSzPts val="2400"/>
              <a:buChar char="▪"/>
            </a:pPr>
            <a:r>
              <a:rPr lang="en-US" sz="2400" dirty="0">
                <a:latin typeface="Arial"/>
                <a:ea typeface="Arial"/>
                <a:cs typeface="Arial"/>
                <a:sym typeface="Arial"/>
              </a:rPr>
              <a:t>HIV+ and Unknown status</a:t>
            </a:r>
            <a:endParaRPr dirty="0"/>
          </a:p>
          <a:p>
            <a:pPr marL="742950" lvl="1" indent="-285750" algn="l" rtl="0">
              <a:spcBef>
                <a:spcPts val="0"/>
              </a:spcBef>
              <a:spcAft>
                <a:spcPts val="0"/>
              </a:spcAft>
              <a:buClr>
                <a:srgbClr val="C00000"/>
              </a:buClr>
              <a:buSzPts val="2400"/>
              <a:buChar char="▪"/>
            </a:pPr>
            <a:r>
              <a:rPr lang="en-US" sz="2400" dirty="0">
                <a:latin typeface="Arial"/>
                <a:ea typeface="Arial"/>
                <a:cs typeface="Arial"/>
                <a:sym typeface="Arial"/>
              </a:rPr>
              <a:t>HIV+ and HIV- status</a:t>
            </a:r>
            <a:endParaRPr dirty="0"/>
          </a:p>
          <a:p>
            <a:pPr marL="742950" lvl="1" indent="-285750" algn="l" rtl="0">
              <a:spcBef>
                <a:spcPts val="0"/>
              </a:spcBef>
              <a:spcAft>
                <a:spcPts val="0"/>
              </a:spcAft>
              <a:buClr>
                <a:srgbClr val="C00000"/>
              </a:buClr>
              <a:buSzPts val="2400"/>
              <a:buChar char="▪"/>
            </a:pPr>
            <a:r>
              <a:rPr lang="en-US" sz="2400" dirty="0">
                <a:latin typeface="Arial"/>
                <a:ea typeface="Arial"/>
                <a:cs typeface="Arial"/>
                <a:sym typeface="Arial"/>
              </a:rPr>
              <a:t>HIV+ and HIV+ status</a:t>
            </a:r>
            <a:endParaRPr dirty="0"/>
          </a:p>
          <a:p>
            <a:pPr marL="342900" lvl="0" indent="-342900" algn="l" rtl="0">
              <a:spcBef>
                <a:spcPts val="0"/>
              </a:spcBef>
              <a:spcAft>
                <a:spcPts val="0"/>
              </a:spcAft>
              <a:buClr>
                <a:srgbClr val="C00000"/>
              </a:buClr>
              <a:buSzPts val="2400"/>
              <a:buChar char="▪"/>
            </a:pPr>
            <a:r>
              <a:rPr lang="en-US" dirty="0">
                <a:latin typeface="Arial"/>
                <a:ea typeface="Arial"/>
                <a:cs typeface="Arial"/>
                <a:sym typeface="Arial"/>
              </a:rPr>
              <a:t>Stigma and sexuality</a:t>
            </a:r>
            <a:endParaRPr dirty="0">
              <a:latin typeface="Arial"/>
              <a:ea typeface="Arial"/>
              <a:cs typeface="Arial"/>
              <a:sym typeface="Arial"/>
            </a:endParaRPr>
          </a:p>
        </p:txBody>
      </p:sp>
      <p:sp>
        <p:nvSpPr>
          <p:cNvPr id="168" name="Google Shape;168;p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b="1">
                <a:latin typeface="Arial"/>
                <a:ea typeface="Arial"/>
                <a:cs typeface="Arial"/>
                <a:sym typeface="Arial"/>
              </a:rPr>
              <a:t>Aspects of Sexual Health: Spiritual</a:t>
            </a:r>
            <a:endParaRPr/>
          </a:p>
        </p:txBody>
      </p:sp>
      <p:sp>
        <p:nvSpPr>
          <p:cNvPr id="175" name="Google Shape;175;p7"/>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n-US">
                <a:latin typeface="Arial"/>
                <a:ea typeface="Arial"/>
                <a:cs typeface="Arial"/>
                <a:sym typeface="Arial"/>
              </a:rPr>
              <a:t>Religion and spirituality influence sexual health</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Views (what we think)</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Behaviors (how we express)</a:t>
            </a:r>
            <a:endParaRPr/>
          </a:p>
          <a:p>
            <a:pPr marL="742950" lvl="1" indent="-285750" algn="l" rtl="0">
              <a:spcBef>
                <a:spcPts val="0"/>
              </a:spcBef>
              <a:spcAft>
                <a:spcPts val="0"/>
              </a:spcAft>
              <a:buClr>
                <a:srgbClr val="C00000"/>
              </a:buClr>
              <a:buSzPts val="2400"/>
              <a:buChar char="▪"/>
            </a:pPr>
            <a:r>
              <a:rPr lang="en-US" sz="2400">
                <a:latin typeface="Arial"/>
                <a:ea typeface="Arial"/>
                <a:cs typeface="Arial"/>
                <a:sym typeface="Arial"/>
              </a:rPr>
              <a:t>Can support or condemn</a:t>
            </a:r>
            <a:endParaRPr/>
          </a:p>
          <a:p>
            <a:pPr marL="342900" lvl="0" indent="-190500" algn="l" rtl="0">
              <a:spcBef>
                <a:spcPts val="0"/>
              </a:spcBef>
              <a:spcAft>
                <a:spcPts val="0"/>
              </a:spcAft>
              <a:buClr>
                <a:srgbClr val="C00000"/>
              </a:buClr>
              <a:buSzPts val="2400"/>
              <a:buNone/>
            </a:pPr>
            <a:endParaRPr>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Explore beliefs to create balance and harmony in one’s sexuality</a:t>
            </a:r>
            <a:endParaRPr/>
          </a:p>
          <a:p>
            <a:pPr marL="342900" lvl="0" indent="-190500" algn="l" rtl="0">
              <a:spcBef>
                <a:spcPts val="0"/>
              </a:spcBef>
              <a:spcAft>
                <a:spcPts val="0"/>
              </a:spcAft>
              <a:buClr>
                <a:srgbClr val="C00000"/>
              </a:buClr>
              <a:buSzPts val="2400"/>
              <a:buNone/>
            </a:pPr>
            <a:endParaRPr>
              <a:latin typeface="Arial"/>
              <a:ea typeface="Arial"/>
              <a:cs typeface="Arial"/>
              <a:sym typeface="Arial"/>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Sexuality and spirituality can work in harmony</a:t>
            </a:r>
            <a:endParaRPr/>
          </a:p>
          <a:p>
            <a:pPr marL="342900" lvl="0" indent="-190500" algn="l" rtl="0">
              <a:spcBef>
                <a:spcPts val="0"/>
              </a:spcBef>
              <a:spcAft>
                <a:spcPts val="0"/>
              </a:spcAft>
              <a:buSzPts val="2400"/>
              <a:buNone/>
            </a:pPr>
            <a:endParaRPr/>
          </a:p>
        </p:txBody>
      </p:sp>
      <p:sp>
        <p:nvSpPr>
          <p:cNvPr id="176" name="Google Shape;176;p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Sexual Health Part 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ial"/>
                <a:ea typeface="Arial"/>
                <a:cs typeface="Arial"/>
                <a:sym typeface="Arial"/>
              </a:rPr>
              <a:t>Activity</a:t>
            </a:r>
            <a:endParaRPr/>
          </a:p>
        </p:txBody>
      </p:sp>
      <p:sp>
        <p:nvSpPr>
          <p:cNvPr id="183" name="Google Shape;183;p8"/>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SzPts val="2400"/>
              <a:buNone/>
            </a:pPr>
            <a:r>
              <a:rPr lang="en-US" b="1">
                <a:latin typeface="Arial"/>
                <a:ea typeface="Arial"/>
                <a:cs typeface="Arial"/>
                <a:sym typeface="Arial"/>
              </a:rPr>
              <a:t>Getting more comfortable with language:</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Sexual body parts</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Sexual activities</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Labels that express sexual orientation/identity</a:t>
            </a:r>
            <a:endParaRPr/>
          </a:p>
          <a:p>
            <a:pPr marL="342900" lvl="0" indent="-342900" algn="l" rtl="0">
              <a:spcBef>
                <a:spcPts val="0"/>
              </a:spcBef>
              <a:spcAft>
                <a:spcPts val="0"/>
              </a:spcAft>
              <a:buClr>
                <a:srgbClr val="C00000"/>
              </a:buClr>
              <a:buSzPts val="2400"/>
              <a:buChar char="▪"/>
            </a:pPr>
            <a:r>
              <a:rPr lang="en-US">
                <a:latin typeface="Arial"/>
                <a:ea typeface="Arial"/>
                <a:cs typeface="Arial"/>
                <a:sym typeface="Arial"/>
              </a:rPr>
              <a:t>Strategies that promote sexual health</a:t>
            </a:r>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2847</Words>
  <Application>Microsoft Office PowerPoint</Application>
  <PresentationFormat>On-screen Show (4:3)</PresentationFormat>
  <Paragraphs>187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Josefin Sans SemiBold</vt:lpstr>
      <vt:lpstr>Arial</vt:lpstr>
      <vt:lpstr>Josefin Sans</vt:lpstr>
      <vt:lpstr>Noto Sans Symbols</vt:lpstr>
      <vt:lpstr>Calibri</vt:lpstr>
      <vt:lpstr>Blank Presentation</vt:lpstr>
      <vt:lpstr>Sexual Health Part II</vt:lpstr>
      <vt:lpstr>Objectives</vt:lpstr>
      <vt:lpstr>What is Sexual Health?</vt:lpstr>
      <vt:lpstr>Aspects of Sexual Health: Biological</vt:lpstr>
      <vt:lpstr>Aspects of Sexual Health: Psychological</vt:lpstr>
      <vt:lpstr>Aspects of Sexual Health: Social</vt:lpstr>
      <vt:lpstr>Aspects of Sexual Health: Spiritual</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 Part II</dc:title>
  <dc:creator>Rojo, Maria Campos</dc:creator>
  <cp:lastModifiedBy>Mandel, Nicole</cp:lastModifiedBy>
  <cp:revision>1</cp:revision>
  <dcterms:created xsi:type="dcterms:W3CDTF">2018-09-13T18:21:13Z</dcterms:created>
  <dcterms:modified xsi:type="dcterms:W3CDTF">2020-08-09T23:06:49Z</dcterms:modified>
</cp:coreProperties>
</file>