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notesMasterIdLst>
    <p:notesMasterId r:id="rId79"/>
  </p:notesMasterIdLst>
  <p:sldIdLst>
    <p:sldId id="256" r:id="rId2"/>
    <p:sldId id="342" r:id="rId3"/>
    <p:sldId id="258" r:id="rId4"/>
    <p:sldId id="276" r:id="rId5"/>
    <p:sldId id="279" r:id="rId6"/>
    <p:sldId id="614" r:id="rId7"/>
    <p:sldId id="650" r:id="rId8"/>
    <p:sldId id="634" r:id="rId9"/>
    <p:sldId id="660" r:id="rId10"/>
    <p:sldId id="1154" r:id="rId11"/>
    <p:sldId id="612" r:id="rId12"/>
    <p:sldId id="1157" r:id="rId13"/>
    <p:sldId id="615" r:id="rId14"/>
    <p:sldId id="661" r:id="rId15"/>
    <p:sldId id="343" r:id="rId16"/>
    <p:sldId id="599" r:id="rId17"/>
    <p:sldId id="623" r:id="rId18"/>
    <p:sldId id="635" r:id="rId19"/>
    <p:sldId id="642" r:id="rId20"/>
    <p:sldId id="653" r:id="rId21"/>
    <p:sldId id="651" r:id="rId22"/>
    <p:sldId id="346" r:id="rId23"/>
    <p:sldId id="1148" r:id="rId24"/>
    <p:sldId id="609" r:id="rId25"/>
    <p:sldId id="610" r:id="rId26"/>
    <p:sldId id="664" r:id="rId27"/>
    <p:sldId id="611" r:id="rId28"/>
    <p:sldId id="617" r:id="rId29"/>
    <p:sldId id="608" r:id="rId30"/>
    <p:sldId id="1155" r:id="rId31"/>
    <p:sldId id="603" r:id="rId32"/>
    <p:sldId id="616" r:id="rId33"/>
    <p:sldId id="618" r:id="rId34"/>
    <p:sldId id="344" r:id="rId35"/>
    <p:sldId id="604" r:id="rId36"/>
    <p:sldId id="646" r:id="rId37"/>
    <p:sldId id="613" r:id="rId38"/>
    <p:sldId id="1152" r:id="rId39"/>
    <p:sldId id="1153" r:id="rId40"/>
    <p:sldId id="632" r:id="rId41"/>
    <p:sldId id="644" r:id="rId42"/>
    <p:sldId id="645" r:id="rId43"/>
    <p:sldId id="659" r:id="rId44"/>
    <p:sldId id="652" r:id="rId45"/>
    <p:sldId id="654" r:id="rId46"/>
    <p:sldId id="655" r:id="rId47"/>
    <p:sldId id="657" r:id="rId48"/>
    <p:sldId id="637" r:id="rId49"/>
    <p:sldId id="643" r:id="rId50"/>
    <p:sldId id="647" r:id="rId51"/>
    <p:sldId id="641" r:id="rId52"/>
    <p:sldId id="638" r:id="rId53"/>
    <p:sldId id="639" r:id="rId54"/>
    <p:sldId id="1156" r:id="rId55"/>
    <p:sldId id="648" r:id="rId56"/>
    <p:sldId id="663" r:id="rId57"/>
    <p:sldId id="640" r:id="rId58"/>
    <p:sldId id="662" r:id="rId59"/>
    <p:sldId id="345" r:id="rId60"/>
    <p:sldId id="649" r:id="rId61"/>
    <p:sldId id="629" r:id="rId62"/>
    <p:sldId id="605" r:id="rId63"/>
    <p:sldId id="619" r:id="rId64"/>
    <p:sldId id="630" r:id="rId65"/>
    <p:sldId id="628" r:id="rId66"/>
    <p:sldId id="633" r:id="rId67"/>
    <p:sldId id="631" r:id="rId68"/>
    <p:sldId id="620" r:id="rId69"/>
    <p:sldId id="621" r:id="rId70"/>
    <p:sldId id="622" r:id="rId71"/>
    <p:sldId id="600" r:id="rId72"/>
    <p:sldId id="607" r:id="rId73"/>
    <p:sldId id="271" r:id="rId74"/>
    <p:sldId id="333" r:id="rId75"/>
    <p:sldId id="332" r:id="rId76"/>
    <p:sldId id="1149" r:id="rId77"/>
    <p:sldId id="1150" r:id="rId78"/>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94343" autoAdjust="0"/>
  </p:normalViewPr>
  <p:slideViewPr>
    <p:cSldViewPr>
      <p:cViewPr varScale="1">
        <p:scale>
          <a:sx n="113" d="100"/>
          <a:sy n="113" d="100"/>
        </p:scale>
        <p:origin x="120" y="114"/>
      </p:cViewPr>
      <p:guideLst>
        <p:guide orient="horz" pos="2160"/>
        <p:guide pos="2880"/>
      </p:guideLst>
    </p:cSldViewPr>
  </p:slideViewPr>
  <p:notesTextViewPr>
    <p:cViewPr>
      <p:scale>
        <a:sx n="1" d="1"/>
        <a:sy n="1" d="1"/>
      </p:scale>
      <p:origin x="0" y="0"/>
    </p:cViewPr>
  </p:notesTextViewPr>
  <p:sorterViewPr>
    <p:cViewPr>
      <p:scale>
        <a:sx n="100" d="100"/>
        <a:sy n="100" d="100"/>
      </p:scale>
      <p:origin x="0" y="-222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Emily\Dropbox\2016%20and%20previous\JSI%20Planning%20CHATT\Updating%20of%20Primer%20and%20Training%20Guide\Updating%20of%20Training%20Guide\Module%206%20-%20PSRA\Charts\Module%206%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2600" b="1" dirty="0">
                <a:solidFill>
                  <a:schemeClr val="tx1"/>
                </a:solidFill>
              </a:rPr>
              <a:t>Allocation</a:t>
            </a:r>
            <a:r>
              <a:rPr lang="en-US" sz="2600" b="1" baseline="0" dirty="0">
                <a:solidFill>
                  <a:schemeClr val="tx1"/>
                </a:solidFill>
              </a:rPr>
              <a:t> of Program Funds</a:t>
            </a:r>
            <a:endParaRPr lang="en-US" sz="2600" b="1" dirty="0">
              <a:solidFill>
                <a:schemeClr val="tx1"/>
              </a:solidFill>
            </a:endParaRPr>
          </a:p>
        </c:rich>
      </c:tx>
      <c:layout>
        <c:manualLayout>
          <c:xMode val="edge"/>
          <c:yMode val="edge"/>
          <c:x val="0.20438633381054641"/>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970056867891512"/>
          <c:y val="0.14727435856232257"/>
          <c:w val="0.69083705161854758"/>
          <c:h val="0.84592292034924188"/>
        </c:manualLayout>
      </c:layout>
      <c:pieChart>
        <c:varyColors val="1"/>
        <c:ser>
          <c:idx val="0"/>
          <c:order val="0"/>
          <c:explosion val="6"/>
          <c:dPt>
            <c:idx val="0"/>
            <c:bubble3D val="0"/>
            <c:spPr>
              <a:solidFill>
                <a:srgbClr val="A7DAD2"/>
              </a:solidFill>
              <a:ln w="19050">
                <a:noFill/>
              </a:ln>
              <a:effectLst/>
            </c:spPr>
            <c:extLst>
              <c:ext xmlns:c16="http://schemas.microsoft.com/office/drawing/2014/chart" uri="{C3380CC4-5D6E-409C-BE32-E72D297353CC}">
                <c16:uniqueId val="{00000001-1E38-4F09-A19E-8425326245A8}"/>
              </c:ext>
            </c:extLst>
          </c:dPt>
          <c:dPt>
            <c:idx val="1"/>
            <c:bubble3D val="0"/>
            <c:spPr>
              <a:solidFill>
                <a:srgbClr val="F15F43"/>
              </a:solidFill>
              <a:ln w="19050">
                <a:solidFill>
                  <a:schemeClr val="lt1"/>
                </a:solidFill>
              </a:ln>
              <a:effectLst/>
            </c:spPr>
            <c:extLst>
              <c:ext xmlns:c16="http://schemas.microsoft.com/office/drawing/2014/chart" uri="{C3380CC4-5D6E-409C-BE32-E72D297353CC}">
                <c16:uniqueId val="{00000003-1E38-4F09-A19E-8425326245A8}"/>
              </c:ext>
            </c:extLst>
          </c:dPt>
          <c:dLbls>
            <c:dLbl>
              <c:idx val="0"/>
              <c:layout>
                <c:manualLayout>
                  <c:x val="0.30307117631595992"/>
                  <c:y val="-4.9708072205260058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j-lt"/>
                        <a:ea typeface="+mn-ea"/>
                        <a:cs typeface="+mn-cs"/>
                      </a:defRPr>
                    </a:pPr>
                    <a:fld id="{E1E74DF9-B89A-48A0-B29F-0C8FB6C6C9AC}" type="CATEGORYNAME">
                      <a:rPr lang="en-US" sz="2400" b="1">
                        <a:solidFill>
                          <a:schemeClr val="tx1"/>
                        </a:solidFill>
                        <a:latin typeface="+mj-lt"/>
                      </a:rPr>
                      <a:pPr>
                        <a:defRPr sz="2400" b="1">
                          <a:solidFill>
                            <a:schemeClr val="tx1"/>
                          </a:solidFill>
                          <a:latin typeface="+mj-lt"/>
                        </a:defRPr>
                      </a:pPr>
                      <a:t>[CATEGORY NAME]</a:t>
                    </a:fld>
                    <a:r>
                      <a:rPr lang="en-US" sz="2400" b="1" baseline="0" dirty="0">
                        <a:solidFill>
                          <a:schemeClr val="tx1"/>
                        </a:solidFill>
                        <a:latin typeface="+mj-lt"/>
                      </a:rPr>
                      <a:t>, </a:t>
                    </a:r>
                    <a:fld id="{880A4CB7-95A4-4106-8C24-D021DD07E1D9}" type="VALUE">
                      <a:rPr lang="en-US" sz="2400" b="1" baseline="0">
                        <a:solidFill>
                          <a:schemeClr val="tx1"/>
                        </a:solidFill>
                        <a:latin typeface="+mj-lt"/>
                      </a:rPr>
                      <a:pPr>
                        <a:defRPr sz="2400" b="1">
                          <a:solidFill>
                            <a:schemeClr val="tx1"/>
                          </a:solidFill>
                          <a:latin typeface="+mj-lt"/>
                        </a:defRPr>
                      </a:pPr>
                      <a:t>[VALUE]</a:t>
                    </a:fld>
                    <a:endParaRPr lang="en-US" sz="2400" b="1" baseline="0" dirty="0">
                      <a:solidFill>
                        <a:schemeClr val="tx1"/>
                      </a:solidFill>
                      <a:latin typeface="+mj-lt"/>
                    </a:endParaRP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j-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1095093508680366"/>
                      <c:h val="0.42542530397985967"/>
                    </c:manualLayout>
                  </c15:layout>
                  <c15:dlblFieldTable/>
                  <c15:showDataLabelsRange val="0"/>
                </c:ext>
                <c:ext xmlns:c16="http://schemas.microsoft.com/office/drawing/2014/chart" uri="{C3380CC4-5D6E-409C-BE32-E72D297353CC}">
                  <c16:uniqueId val="{00000001-1E38-4F09-A19E-8425326245A8}"/>
                </c:ext>
              </c:extLst>
            </c:dLbl>
            <c:dLbl>
              <c:idx val="1"/>
              <c:layout>
                <c:manualLayout>
                  <c:x val="-0.21034833840656181"/>
                  <c:y val="0.25268037923830944"/>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mj-lt"/>
                        <a:ea typeface="+mn-ea"/>
                        <a:cs typeface="+mn-cs"/>
                      </a:defRPr>
                    </a:pPr>
                    <a:fld id="{B4993A8C-4FAB-49E3-A291-4C76C26D6F43}" type="CATEGORYNAME">
                      <a:rPr lang="en-US" sz="2400" b="1">
                        <a:solidFill>
                          <a:schemeClr val="tx1"/>
                        </a:solidFill>
                        <a:latin typeface="+mj-lt"/>
                      </a:rPr>
                      <a:pPr>
                        <a:defRPr sz="2400">
                          <a:solidFill>
                            <a:schemeClr val="tx1"/>
                          </a:solidFill>
                          <a:latin typeface="+mj-lt"/>
                        </a:defRPr>
                      </a:pPr>
                      <a:t>[CATEGORY NAME]</a:t>
                    </a:fld>
                    <a:r>
                      <a:rPr lang="en-US" sz="2400" b="1" baseline="0" dirty="0">
                        <a:solidFill>
                          <a:schemeClr val="tx1"/>
                        </a:solidFill>
                        <a:latin typeface="+mj-lt"/>
                      </a:rPr>
                      <a:t>, </a:t>
                    </a:r>
                    <a:fld id="{34787281-61EF-41C6-8B2F-CB756CB0F4D0}" type="VALUE">
                      <a:rPr lang="en-US" sz="2400" b="1" baseline="0">
                        <a:solidFill>
                          <a:schemeClr val="tx1"/>
                        </a:solidFill>
                        <a:latin typeface="+mj-lt"/>
                      </a:rPr>
                      <a:pPr>
                        <a:defRPr sz="2400">
                          <a:solidFill>
                            <a:schemeClr val="tx1"/>
                          </a:solidFill>
                          <a:latin typeface="+mj-lt"/>
                        </a:defRPr>
                      </a:pPr>
                      <a:t>[VALUE]</a:t>
                    </a:fld>
                    <a:endParaRPr lang="en-US" sz="2400" b="1" baseline="0" dirty="0">
                      <a:solidFill>
                        <a:schemeClr val="tx1"/>
                      </a:solidFill>
                      <a:latin typeface="+mj-lt"/>
                    </a:endParaRPr>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mj-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1701531058617671"/>
                      <c:h val="0.32802158658739083"/>
                    </c:manualLayout>
                  </c15:layout>
                  <c15:dlblFieldTable/>
                  <c15:showDataLabelsRange val="0"/>
                </c:ext>
                <c:ext xmlns:c16="http://schemas.microsoft.com/office/drawing/2014/chart" uri="{C3380CC4-5D6E-409C-BE32-E72D297353CC}">
                  <c16:uniqueId val="{00000003-1E38-4F09-A19E-8425326245A8}"/>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Core medical-related services</c:v>
                </c:pt>
                <c:pt idx="1">
                  <c:v>Support services</c:v>
                </c:pt>
              </c:strCache>
            </c:strRef>
          </c:cat>
          <c:val>
            <c:numRef>
              <c:f>Sheet1!$B$1:$B$2</c:f>
              <c:numCache>
                <c:formatCode>0%</c:formatCode>
                <c:ptCount val="2"/>
                <c:pt idx="0">
                  <c:v>0.75</c:v>
                </c:pt>
                <c:pt idx="1">
                  <c:v>0.25</c:v>
                </c:pt>
              </c:numCache>
            </c:numRef>
          </c:val>
          <c:extLst>
            <c:ext xmlns:c16="http://schemas.microsoft.com/office/drawing/2014/chart" uri="{C3380CC4-5D6E-409C-BE32-E72D297353CC}">
              <c16:uniqueId val="{00000004-1E38-4F09-A19E-8425326245A8}"/>
            </c:ext>
          </c:extLst>
        </c:ser>
        <c:dLbls>
          <c:dLblPos val="inEnd"/>
          <c:showLegendKey val="0"/>
          <c:showVal val="1"/>
          <c:showCatName val="0"/>
          <c:showSerName val="0"/>
          <c:showPercent val="0"/>
          <c:showBubbleSize val="0"/>
          <c:showLeaderLines val="1"/>
        </c:dLbls>
        <c:firstSliceAng val="94"/>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5CFB14-DA8D-4A08-8E90-A2E76343A507}"/>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B1D414C-981C-4C25-B62A-578439EA1609}"/>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841F7C38-FCB2-42CC-A783-D84687C2B088}" type="datetimeFigureOut">
              <a:rPr lang="en-US"/>
              <a:pPr>
                <a:defRPr/>
              </a:pPr>
              <a:t>3/14/2019</a:t>
            </a:fld>
            <a:endParaRPr lang="en-US" dirty="0"/>
          </a:p>
        </p:txBody>
      </p:sp>
      <p:sp>
        <p:nvSpPr>
          <p:cNvPr id="4" name="Slide Image Placeholder 3">
            <a:extLst>
              <a:ext uri="{FF2B5EF4-FFF2-40B4-BE49-F238E27FC236}">
                <a16:creationId xmlns:a16="http://schemas.microsoft.com/office/drawing/2014/main" id="{ECC4869E-1E11-4030-994C-73632DEDE25E}"/>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a:ext uri="{FF2B5EF4-FFF2-40B4-BE49-F238E27FC236}">
                <a16:creationId xmlns:a16="http://schemas.microsoft.com/office/drawing/2014/main" id="{6F35EC97-0D84-4C15-8CC0-91B0DD1B5318}"/>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0AA0BD7-B95F-4696-A6EB-D8ACFDC60816}"/>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3AA8D99-F94D-4E88-AC11-AB3DA8B1C3A4}"/>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88CF919E-A0BE-4782-82A3-0FE3D94D819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E2CE3F6-5364-460F-914E-D98E0121CCFC}"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636E530-378D-4D8D-B2DF-543D3F19D56C}" type="slidenum">
              <a:rPr lang="en-US" altLang="en-US" smtClean="0">
                <a:latin typeface="Times New Roman" panose="02020603050405020304" pitchFamily="18" charset="0"/>
              </a:rPr>
              <a:pPr/>
              <a:t>35</a:t>
            </a:fld>
            <a:endParaRPr lang="en-US" altLang="en-US" smtClean="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035DA64-20B4-4329-806D-FFBCE5C8E011}" type="slidenum">
              <a:rPr lang="en-US" altLang="en-US" smtClean="0">
                <a:latin typeface="Times New Roman" panose="02020603050405020304" pitchFamily="18" charset="0"/>
              </a:rPr>
              <a:pPr/>
              <a:t>43</a:t>
            </a:fld>
            <a:endParaRPr lang="en-US" altLang="en-US" smtClean="0">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D626303-3012-42A7-8B6C-C64E2C9DCB6E}" type="slidenum">
              <a:rPr lang="en-US" altLang="en-US" smtClean="0">
                <a:latin typeface="Times New Roman" panose="02020603050405020304" pitchFamily="18" charset="0"/>
              </a:rPr>
              <a:pPr/>
              <a:t>58</a:t>
            </a:fld>
            <a:endParaRPr lang="en-US" altLang="en-US" smtClean="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8B408EA-9EA0-48BF-B45D-3F59C48E1AC0}" type="slidenum">
              <a:rPr lang="en-US" altLang="en-US" smtClean="0">
                <a:latin typeface="Times New Roman" panose="02020603050405020304" pitchFamily="18" charset="0"/>
              </a:rPr>
              <a:pPr/>
              <a:t>62</a:t>
            </a:fld>
            <a:endParaRPr lang="en-US" altLang="en-US" smtClean="0">
              <a:latin typeface="Times New Roman" panose="02020603050405020304" pitchFamily="18" charset="0"/>
            </a:endParaRPr>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87F933-A5ED-4E55-9AE5-80E86D79F7C0}" type="slidenum">
              <a:rPr lang="en-US" altLang="en-US" smtClean="0">
                <a:latin typeface="Times New Roman" panose="02020603050405020304" pitchFamily="18" charset="0"/>
              </a:rPr>
              <a:pPr/>
              <a:t>71</a:t>
            </a:fld>
            <a:endParaRPr lang="en-US" altLang="en-US" smtClean="0">
              <a:latin typeface="Times New Roman" panose="02020603050405020304" pitchFamily="18" charset="0"/>
            </a:endParaRPr>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B12D76D-3C32-43B1-90F5-BB9C2B7FEFC5}" type="slidenum">
              <a:rPr lang="en-US" altLang="en-US" smtClean="0">
                <a:latin typeface="Times New Roman" panose="02020603050405020304" pitchFamily="18" charset="0"/>
              </a:rPr>
              <a:pPr/>
              <a:t>75</a:t>
            </a:fld>
            <a:endParaRPr lang="en-US" altLang="en-US" smtClean="0">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9C8256E-2A30-44E2-BF37-56B26E8644C3}" type="slidenum">
              <a:rPr lang="en-US" altLang="en-US" smtClean="0">
                <a:latin typeface="Times New Roman" panose="02020603050405020304" pitchFamily="18" charset="0"/>
              </a:rPr>
              <a:pPr/>
              <a:t>76</a:t>
            </a:fld>
            <a:endParaRPr lang="en-US" altLang="en-US" smtClean="0">
              <a:latin typeface="Times New Roman" panose="02020603050405020304" pitchFamily="18" charset="0"/>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9D702CF-9D23-4BA2-AE11-4D4D020E0AB5}" type="slidenum">
              <a:rPr lang="en-US" altLang="en-US" smtClean="0">
                <a:latin typeface="Times New Roman" panose="02020603050405020304" pitchFamily="18" charset="0"/>
              </a:rPr>
              <a:pPr/>
              <a:t>77</a:t>
            </a:fld>
            <a:endParaRPr lang="en-US" altLang="en-US" smtClean="0">
              <a:latin typeface="Times New Roman" panose="02020603050405020304" pitchFamily="18"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EDF21D-60EA-42D0-A2CF-114AEFC8345D}"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270164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D5C8913-EC73-4695-8608-D7B08EA1168C}"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5378DB1-6FEA-4030-9D6E-98D0B686AC04}" type="slidenum">
              <a:rPr lang="en-US" altLang="en-US" smtClean="0">
                <a:latin typeface="Times New Roman" panose="02020603050405020304" pitchFamily="18" charset="0"/>
              </a:rPr>
              <a:pPr/>
              <a:t>16</a:t>
            </a:fld>
            <a:endParaRPr lang="en-US" altLang="en-US"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9116871-C3A8-4E71-A254-00076D102919}" type="slidenum">
              <a:rPr lang="en-US" altLang="en-US" smtClean="0">
                <a:latin typeface="Times New Roman" panose="02020603050405020304" pitchFamily="18" charset="0"/>
              </a:rPr>
              <a:pPr/>
              <a:t>24</a:t>
            </a:fld>
            <a:endParaRPr lang="en-US" altLang="en-US" smtClean="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041C033-17A2-4517-B373-CA7FAF4FC362}" type="slidenum">
              <a:rPr lang="en-US" altLang="en-US" smtClean="0">
                <a:latin typeface="Times New Roman" panose="02020603050405020304" pitchFamily="18" charset="0"/>
              </a:rPr>
              <a:pPr/>
              <a:t>25</a:t>
            </a:fld>
            <a:endParaRPr lang="en-US" altLang="en-US" smtClean="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8FD30FB-D253-49B2-9281-318BE5B5661F}" type="slidenum">
              <a:rPr lang="en-US" altLang="en-US" smtClean="0">
                <a:latin typeface="Times New Roman" panose="02020603050405020304" pitchFamily="18" charset="0"/>
              </a:rPr>
              <a:pPr/>
              <a:t>27</a:t>
            </a:fld>
            <a:endParaRPr lang="en-US" altLang="en-US" smtClean="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CB30BA1-FE6D-47C8-8F90-7A647D07AFD1}" type="slidenum">
              <a:rPr lang="en-US" altLang="en-US" smtClean="0">
                <a:latin typeface="Times New Roman" panose="02020603050405020304" pitchFamily="18" charset="0"/>
              </a:rPr>
              <a:pPr/>
              <a:t>30</a:t>
            </a:fld>
            <a:endParaRPr lang="en-US" altLang="en-US"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622908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D5D91FE-F60C-4777-A354-9E94FDE1B402}" type="slidenum">
              <a:rPr lang="en-US" altLang="en-US" smtClean="0">
                <a:latin typeface="Times New Roman" panose="02020603050405020304" pitchFamily="18" charset="0"/>
              </a:rPr>
              <a:pPr/>
              <a:t>31</a:t>
            </a:fld>
            <a:endParaRPr lang="en-US" altLang="en-US" smtClean="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0C544C73-216A-4C6B-8ADC-7EE0096748AB}"/>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7C9D6BD0-CDF6-49B8-B229-89E4DC991CCF}"/>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8664B6F4-0F88-4E50-932E-A81E6A695D81}"/>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26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3">
            <a:extLst>
              <a:ext uri="{FF2B5EF4-FFF2-40B4-BE49-F238E27FC236}">
                <a16:creationId xmlns:a16="http://schemas.microsoft.com/office/drawing/2014/main" id="{9E4CE1E1-BAC6-416D-9052-AD8ECFBC309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0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770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buClr>
                <a:schemeClr val="tx2"/>
              </a:buClr>
              <a:defRPr/>
            </a:lvl1pPr>
            <a:lvl2pPr>
              <a:buClr>
                <a:schemeClr val="tx2"/>
              </a:buClr>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cxnSp>
        <p:nvCxnSpPr>
          <p:cNvPr id="5" name="Straight Connector 4">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957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Activity_Two Content">
    <p:bg>
      <p:bgPr>
        <a:solidFill>
          <a:schemeClr val="bg1">
            <a:lumMod val="95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37360"/>
            <a:ext cx="4038600" cy="4389120"/>
          </a:xfrm>
        </p:spPr>
        <p:txBody>
          <a:bodyPr/>
          <a:lstStyle>
            <a:lvl1pPr marL="342900" indent="-342900">
              <a:defRPr lang="en-US" sz="2800" kern="1200" dirty="0" smtClean="0">
                <a:solidFill>
                  <a:schemeClr val="tx1"/>
                </a:solidFill>
                <a:latin typeface="+mn-lt"/>
                <a:ea typeface="+mn-ea"/>
                <a:cs typeface="+mn-cs"/>
              </a:defRPr>
            </a:lvl1pPr>
            <a:lvl2pPr marL="742950" indent="-285750">
              <a:defRPr lang="en-US" sz="2400" kern="1200" dirty="0" smtClean="0">
                <a:solidFill>
                  <a:schemeClr val="tx1"/>
                </a:solidFill>
                <a:latin typeface="+mn-lt"/>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marL="342900" lvl="0" indent="-342900" algn="l" rtl="0" eaLnBrk="1" fontAlgn="base" hangingPunct="1">
              <a:spcBef>
                <a:spcPct val="20000"/>
              </a:spcBef>
              <a:spcAft>
                <a:spcPct val="0"/>
              </a:spcAft>
              <a:buClr>
                <a:schemeClr val="tx2"/>
              </a:buClr>
              <a:buFont typeface="Arial" panose="020B0604020202020204" pitchFamily="34" charset="0"/>
              <a:buChar char="•"/>
            </a:pPr>
            <a:r>
              <a:rPr lang="en-US" dirty="0" smtClean="0"/>
              <a:t>Edit Master text styles</a:t>
            </a:r>
          </a:p>
          <a:p>
            <a:pPr marL="742950" lvl="1" indent="-285750" algn="l" rtl="0" eaLnBrk="1" fontAlgn="base" hangingPunct="1">
              <a:spcBef>
                <a:spcPct val="20000"/>
              </a:spcBef>
              <a:spcAft>
                <a:spcPct val="0"/>
              </a:spcAft>
              <a:buClr>
                <a:schemeClr val="tx2"/>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37360"/>
            <a:ext cx="4038600" cy="4389120"/>
          </a:xfrm>
        </p:spPr>
        <p:txBody>
          <a:bodyPr/>
          <a:lstStyle>
            <a:lvl1pPr marL="342900" indent="-342900">
              <a:defRPr lang="en-US" sz="2800" kern="1200" dirty="0" smtClean="0">
                <a:solidFill>
                  <a:schemeClr val="tx1"/>
                </a:solidFill>
                <a:latin typeface="+mn-lt"/>
                <a:ea typeface="+mn-ea"/>
                <a:cs typeface="+mn-cs"/>
              </a:defRPr>
            </a:lvl1pPr>
            <a:lvl2pPr marL="742950" indent="-285750">
              <a:defRPr lang="en-US" sz="2400" kern="1200" dirty="0" smtClean="0">
                <a:solidFill>
                  <a:schemeClr val="tx1"/>
                </a:solidFill>
                <a:latin typeface="+mn-lt"/>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marL="342900" lvl="0" indent="-342900" algn="l" rtl="0" eaLnBrk="1" fontAlgn="base" hangingPunct="1">
              <a:spcBef>
                <a:spcPct val="20000"/>
              </a:spcBef>
              <a:spcAft>
                <a:spcPct val="0"/>
              </a:spcAft>
              <a:buClr>
                <a:schemeClr val="tx2"/>
              </a:buClr>
              <a:buFont typeface="Arial" panose="020B0604020202020204" pitchFamily="34" charset="0"/>
              <a:buChar char="•"/>
            </a:pPr>
            <a:r>
              <a:rPr lang="en-US" dirty="0" smtClean="0"/>
              <a:t>Edit Master text styles</a:t>
            </a:r>
          </a:p>
          <a:p>
            <a:pPr marL="742950" lvl="1" indent="-285750" algn="l" rtl="0" eaLnBrk="1" fontAlgn="base" hangingPunct="1">
              <a:spcBef>
                <a:spcPct val="20000"/>
              </a:spcBef>
              <a:spcAft>
                <a:spcPct val="0"/>
              </a:spcAft>
              <a:buClr>
                <a:schemeClr val="tx2"/>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a:extLst>
              <a:ext uri="{FF2B5EF4-FFF2-40B4-BE49-F238E27FC236}">
                <a16:creationId xmlns:a16="http://schemas.microsoft.com/office/drawing/2014/main" id="{55131235-3F10-498E-BCA8-F85810A0BF56}"/>
              </a:ext>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053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p:cNvPr>
          <p:cNvCxnSpPr/>
          <p:nvPr userDrawn="1"/>
        </p:nvCxnSpPr>
        <p:spPr>
          <a:xfrm>
            <a:off x="457200" y="1524000"/>
            <a:ext cx="8229600" cy="0"/>
          </a:xfrm>
          <a:prstGeom prst="line">
            <a:avLst/>
          </a:prstGeom>
          <a:ln w="19050" cap="sq">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33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7" name="Group 6"/>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52793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74715921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inition">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0" y="0"/>
            <a:ext cx="9144000" cy="2667000"/>
            <a:chOff x="0" y="0"/>
            <a:chExt cx="9144000" cy="2667000"/>
          </a:xfrm>
        </p:grpSpPr>
        <p:sp>
          <p:nvSpPr>
            <p:cNvPr id="6" name="Rectangle 5">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7" name="Straight Connector 6">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 name="Subtitle 2"/>
          <p:cNvSpPr>
            <a:spLocks noGrp="1"/>
          </p:cNvSpPr>
          <p:nvPr>
            <p:ph type="subTitle" idx="1"/>
          </p:nvPr>
        </p:nvSpPr>
        <p:spPr>
          <a:xfrm>
            <a:off x="457200" y="2907792"/>
            <a:ext cx="8229600" cy="1828800"/>
          </a:xfrm>
        </p:spPr>
        <p:txBody>
          <a:bodyPr>
            <a:normAutofit/>
          </a:bodyPr>
          <a:lstStyle>
            <a:lvl1pPr marL="0" indent="0" algn="l">
              <a:buNone/>
              <a:defRPr lang="en-US" b="0" i="1" dirty="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31569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finition2">
    <p:spTree>
      <p:nvGrpSpPr>
        <p:cNvPr id="1" name=""/>
        <p:cNvGrpSpPr/>
        <p:nvPr/>
      </p:nvGrpSpPr>
      <p:grpSpPr>
        <a:xfrm>
          <a:off x="0" y="0"/>
          <a:ext cx="0" cy="0"/>
          <a:chOff x="0" y="0"/>
          <a:chExt cx="0" cy="0"/>
        </a:xfrm>
      </p:grpSpPr>
      <p:sp>
        <p:nvSpPr>
          <p:cNvPr id="6" name="Rectangle 5"/>
          <p:cNvSpPr/>
          <p:nvPr userDrawn="1"/>
        </p:nvSpPr>
        <p:spPr>
          <a:xfrm>
            <a:off x="0" y="0"/>
            <a:ext cx="9144000"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lvl1pPr>
              <a:defRPr sz="2400">
                <a:solidFill>
                  <a:schemeClr val="bg1"/>
                </a:solidFill>
              </a:defRPr>
            </a:lvl1pPr>
          </a:lstStyle>
          <a:p>
            <a:r>
              <a:rPr lang="en-US" dirty="0" smtClean="0"/>
              <a:t>DEFINITION</a:t>
            </a:r>
            <a:endParaRPr lang="en-US" dirty="0"/>
          </a:p>
        </p:txBody>
      </p:sp>
      <p:sp>
        <p:nvSpPr>
          <p:cNvPr id="3" name="Content Placeholder 2"/>
          <p:cNvSpPr>
            <a:spLocks noGrp="1"/>
          </p:cNvSpPr>
          <p:nvPr>
            <p:ph idx="1"/>
          </p:nvPr>
        </p:nvSpPr>
        <p:spPr>
          <a:xfrm>
            <a:off x="457200" y="1736725"/>
            <a:ext cx="8229600" cy="1006475"/>
          </a:xfrm>
        </p:spPr>
        <p:txBody>
          <a:bodyPr/>
          <a:lstStyle>
            <a:lvl1pPr marL="0" indent="0">
              <a:buNone/>
              <a:defRPr b="1">
                <a:solidFill>
                  <a:schemeClr val="accent2"/>
                </a:solidFill>
              </a:defRPr>
            </a:lvl1pPr>
          </a:lstStyle>
          <a:p>
            <a:pPr lvl="0"/>
            <a:endParaRPr lang="en-US" dirty="0"/>
          </a:p>
        </p:txBody>
      </p:sp>
      <p:cxnSp>
        <p:nvCxnSpPr>
          <p:cNvPr id="5" name="Straight Connector 4">
            <a:extLst>
              <a:ext uri="{FF2B5EF4-FFF2-40B4-BE49-F238E27FC236}">
                <a16:creationId xmlns:a16="http://schemas.microsoft.com/office/drawing/2014/main" id="{86250CA9-3837-4E8C-941B-6C50382049F4}"/>
              </a:ext>
            </a:extLst>
          </p:cNvPr>
          <p:cNvCxnSpPr/>
          <p:nvPr userDrawn="1"/>
        </p:nvCxnSpPr>
        <p:spPr>
          <a:xfrm>
            <a:off x="0" y="1524000"/>
            <a:ext cx="91440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Subtitle 2"/>
          <p:cNvSpPr>
            <a:spLocks noGrp="1"/>
          </p:cNvSpPr>
          <p:nvPr>
            <p:ph type="subTitle" idx="10"/>
          </p:nvPr>
        </p:nvSpPr>
        <p:spPr>
          <a:xfrm>
            <a:off x="457200" y="2907792"/>
            <a:ext cx="8229600" cy="1828800"/>
          </a:xfrm>
        </p:spPr>
        <p:txBody>
          <a:bodyPr>
            <a:normAutofit/>
          </a:bodyPr>
          <a:lstStyle>
            <a:lvl1pPr marL="0" indent="0" algn="l">
              <a:buNone/>
              <a:defRPr lang="en-US" b="0" i="1" dirty="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662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5" name="Straight Connector 4">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5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i="1"/>
            </a:lvl1pPr>
          </a:lstStyle>
          <a:p>
            <a:pPr lvl="0"/>
            <a:r>
              <a:rPr lang="en-US" smtClean="0"/>
              <a:t>Edit Master text styles</a:t>
            </a:r>
          </a:p>
        </p:txBody>
      </p:sp>
      <p:cxnSp>
        <p:nvCxnSpPr>
          <p:cNvPr id="5" name="Straight Connector 4">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97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a:extLst>
              <a:ext uri="{FF2B5EF4-FFF2-40B4-BE49-F238E27FC236}">
                <a16:creationId xmlns:a16="http://schemas.microsoft.com/office/drawing/2014/main" id="{55131235-3F10-498E-BCA8-F85810A0BF5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88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a:extLst>
              <a:ext uri="{FF2B5EF4-FFF2-40B4-BE49-F238E27FC236}">
                <a16:creationId xmlns:a16="http://schemas.microsoft.com/office/drawing/2014/main" id="{2F6534D4-0562-4F54-AEBF-DF12FBBA9B4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49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018007615"/>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70" r:id="rId5"/>
    <p:sldLayoutId id="2147484161" r:id="rId6"/>
    <p:sldLayoutId id="2147484162" r:id="rId7"/>
    <p:sldLayoutId id="2147484163" r:id="rId8"/>
    <p:sldLayoutId id="2147484164" r:id="rId9"/>
    <p:sldLayoutId id="2147484165" r:id="rId10"/>
    <p:sldLayoutId id="2147484166" r:id="rId11"/>
    <p:sldLayoutId id="2147484167" r:id="rId12"/>
    <p:sldLayoutId id="2147484169" r:id="rId13"/>
    <p:sldLayoutId id="2147484168"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lstStyle/>
          <a:p>
            <a:r>
              <a:rPr lang="en-US" altLang="en-US" smtClean="0"/>
              <a:t>Priority Setting </a:t>
            </a:r>
            <a:br>
              <a:rPr lang="en-US" altLang="en-US" smtClean="0"/>
            </a:br>
            <a:r>
              <a:rPr lang="en-US" altLang="en-US" smtClean="0"/>
              <a:t>and Resource Allocation</a:t>
            </a:r>
          </a:p>
        </p:txBody>
      </p:sp>
      <p:sp>
        <p:nvSpPr>
          <p:cNvPr id="20483" name="Subtitle 2"/>
          <p:cNvSpPr>
            <a:spLocks noGrp="1"/>
          </p:cNvSpPr>
          <p:nvPr>
            <p:ph type="subTitle" idx="1"/>
          </p:nvPr>
        </p:nvSpPr>
        <p:spPr/>
        <p:txBody>
          <a:bodyPr/>
          <a:lstStyle/>
          <a:p>
            <a:r>
              <a:rPr lang="en-US" altLang="en-US" smtClean="0"/>
              <a:t>Slides for Module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8234B06F-AE5D-4338-8BC6-F3207391AA3A}"/>
              </a:ext>
            </a:extLst>
          </p:cNvPr>
          <p:cNvSpPr>
            <a:spLocks noGrp="1" noChangeArrowheads="1"/>
          </p:cNvSpPr>
          <p:nvPr>
            <p:ph idx="1"/>
          </p:nvPr>
        </p:nvSpPr>
        <p:spPr>
          <a:ln w="28575">
            <a:miter lim="800000"/>
            <a:headEnd/>
            <a:tailEnd/>
          </a:ln>
        </p:spPr>
        <p:txBody>
          <a:bodyPr/>
          <a:lstStyle/>
          <a:p>
            <a:pPr marL="0" indent="0">
              <a:spcBef>
                <a:spcPct val="0"/>
              </a:spcBef>
              <a:buClr>
                <a:schemeClr val="tx2"/>
              </a:buClr>
              <a:buFont typeface="Arial" panose="020B0604020202020204" pitchFamily="34" charset="0"/>
              <a:buNone/>
              <a:defRPr/>
            </a:pPr>
            <a:r>
              <a:rPr lang="en-US" altLang="en-US" sz="2400" dirty="0" smtClean="0"/>
              <a:t>Assume that your PC/PB is discussing principles to guide its PSRA process. The PSRA Committee has recommended the five principles shown on the previous slide. Several PC/PB members object to Principles #2 and #3. </a:t>
            </a:r>
            <a:endParaRPr lang="en-US" altLang="en-US" sz="2000" dirty="0" smtClean="0"/>
          </a:p>
          <a:p>
            <a:pPr marL="0" indent="0">
              <a:spcBef>
                <a:spcPts val="1800"/>
              </a:spcBef>
              <a:buFont typeface="Arial" panose="020B0604020202020204" pitchFamily="34" charset="0"/>
              <a:buNone/>
              <a:defRPr/>
            </a:pPr>
            <a:r>
              <a:rPr lang="en-US" altLang="en-US" sz="2400" dirty="0" smtClean="0"/>
              <a:t>As the PSRA Chair, you are asked to respond.</a:t>
            </a:r>
          </a:p>
          <a:p>
            <a:pPr marL="514350" indent="-514350">
              <a:buClrTx/>
              <a:buFont typeface="+mj-lt"/>
              <a:buAutoNum type="arabicPeriod"/>
              <a:defRPr/>
            </a:pPr>
            <a:r>
              <a:rPr lang="en-US" altLang="en-US" sz="2400" b="1" i="1" dirty="0" smtClean="0"/>
              <a:t>How would you explain/defend Principle #2?</a:t>
            </a:r>
          </a:p>
          <a:p>
            <a:pPr marL="514350" indent="-514350">
              <a:buClrTx/>
              <a:buFont typeface="+mj-lt"/>
              <a:buAutoNum type="arabicPeriod"/>
              <a:defRPr/>
            </a:pPr>
            <a:r>
              <a:rPr lang="en-US" altLang="en-US" sz="2400" b="1" i="1" dirty="0" smtClean="0"/>
              <a:t>How would you explain/defend Principle #3?</a:t>
            </a:r>
          </a:p>
          <a:p>
            <a:pPr marL="514350" indent="-514350">
              <a:buClrTx/>
              <a:buFont typeface="+mj-lt"/>
              <a:buAutoNum type="arabicPeriod"/>
              <a:defRPr/>
            </a:pPr>
            <a:r>
              <a:rPr lang="en-US" altLang="en-US" sz="2400" b="1" i="1" dirty="0" smtClean="0"/>
              <a:t>Why is it important for the entire PC/PB to discuss and agree on these principles to guide PSRA? </a:t>
            </a:r>
          </a:p>
          <a:p>
            <a:pPr marL="0" indent="0">
              <a:spcBef>
                <a:spcPct val="0"/>
              </a:spcBef>
              <a:buClr>
                <a:schemeClr val="tx2"/>
              </a:buClr>
              <a:buFont typeface="Arial" panose="020B0604020202020204" pitchFamily="34" charset="0"/>
              <a:buNone/>
              <a:defRPr/>
            </a:pPr>
            <a:endParaRPr lang="en-US" altLang="en-US" sz="2400" i="1" dirty="0"/>
          </a:p>
        </p:txBody>
      </p:sp>
      <p:sp>
        <p:nvSpPr>
          <p:cNvPr id="30723" name="Rectangle 2"/>
          <p:cNvSpPr>
            <a:spLocks noGrp="1"/>
          </p:cNvSpPr>
          <p:nvPr>
            <p:ph type="title"/>
          </p:nvPr>
        </p:nvSpPr>
        <p:spPr/>
        <p:txBody>
          <a:bodyPr/>
          <a:lstStyle/>
          <a:p>
            <a:r>
              <a:rPr lang="en-US" altLang="en-US" smtClean="0"/>
              <a:t>Quick Scenario A: </a:t>
            </a:r>
            <a:br>
              <a:rPr lang="en-US" altLang="en-US" smtClean="0"/>
            </a:br>
            <a:r>
              <a:rPr lang="en-US" altLang="en-US" smtClean="0"/>
              <a:t>Principles to Guide PSRA</a:t>
            </a:r>
          </a:p>
        </p:txBody>
      </p:sp>
    </p:spTree>
    <p:extLst>
      <p:ext uri="{BB962C8B-B14F-4D97-AF65-F5344CB8AC3E}">
        <p14:creationId xmlns:p14="http://schemas.microsoft.com/office/powerpoint/2010/main" val="596356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Why is PSRA so important?</a:t>
            </a:r>
          </a:p>
        </p:txBody>
      </p:sp>
      <p:sp>
        <p:nvSpPr>
          <p:cNvPr id="32771" name="Content Placeholder 2"/>
          <p:cNvSpPr>
            <a:spLocks noGrp="1"/>
          </p:cNvSpPr>
          <p:nvPr>
            <p:ph idx="1"/>
          </p:nvPr>
        </p:nvSpPr>
        <p:spPr/>
        <p:txBody>
          <a:bodyPr/>
          <a:lstStyle/>
          <a:p>
            <a:r>
              <a:rPr lang="en-US" altLang="en-US" smtClean="0"/>
              <a:t>PSRA decisions greatly influence the system of care, including:</a:t>
            </a:r>
          </a:p>
          <a:p>
            <a:pPr lvl="1">
              <a:spcBef>
                <a:spcPts val="400"/>
              </a:spcBef>
            </a:pPr>
            <a:r>
              <a:rPr lang="en-US" altLang="en-US" smtClean="0"/>
              <a:t>What services are available to PLWH in the EMA or TGA</a:t>
            </a:r>
          </a:p>
          <a:p>
            <a:pPr lvl="1">
              <a:spcBef>
                <a:spcPts val="400"/>
              </a:spcBef>
            </a:pPr>
            <a:r>
              <a:rPr lang="en-US" altLang="en-US" smtClean="0"/>
              <a:t>Accessibility of those services – where services are provided</a:t>
            </a:r>
          </a:p>
          <a:p>
            <a:pPr lvl="1">
              <a:spcBef>
                <a:spcPts val="400"/>
              </a:spcBef>
            </a:pPr>
            <a:r>
              <a:rPr lang="en-US" altLang="en-US" smtClean="0"/>
              <a:t>Capacity of funded providers to meet the needs of specific PLWH subpopulations – and address HIV-related health disparities</a:t>
            </a:r>
          </a:p>
          <a:p>
            <a:pPr lvl="1">
              <a:spcBef>
                <a:spcPts val="400"/>
              </a:spcBef>
            </a:pPr>
            <a:r>
              <a:rPr lang="en-US" altLang="en-US" smtClean="0"/>
              <a:t>Service models used</a:t>
            </a:r>
          </a:p>
          <a:p>
            <a:pPr lvl="1">
              <a:spcBef>
                <a:spcPts val="400"/>
              </a:spcBef>
            </a:pPr>
            <a:r>
              <a:rPr lang="en-US" altLang="en-US" smtClean="0"/>
              <a:t>Service retention</a:t>
            </a:r>
          </a:p>
          <a:p>
            <a:pPr lvl="1">
              <a:spcBef>
                <a:spcPts val="400"/>
              </a:spcBef>
            </a:pPr>
            <a:r>
              <a:rPr lang="en-US" altLang="en-US" smtClean="0"/>
              <a:t>Clinical outcomes like viral suppression</a:t>
            </a:r>
          </a:p>
          <a:p>
            <a:pPr lvl="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PSRA: The PC/PB’s Most Important Role</a:t>
            </a:r>
            <a:endParaRPr lang="en-US" dirty="0"/>
          </a:p>
        </p:txBody>
      </p:sp>
      <p:pic>
        <p:nvPicPr>
          <p:cNvPr id="4" name="Content Placeholder 3" title="Roles of Planning Council/Planning Body"/>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2231"/>
          <a:stretch/>
        </p:blipFill>
        <p:spPr>
          <a:xfrm>
            <a:off x="0" y="152400"/>
            <a:ext cx="9144793" cy="6705600"/>
          </a:xfrm>
        </p:spPr>
      </p:pic>
    </p:spTree>
    <p:extLst>
      <p:ext uri="{BB962C8B-B14F-4D97-AF65-F5344CB8AC3E}">
        <p14:creationId xmlns:p14="http://schemas.microsoft.com/office/powerpoint/2010/main" val="3627491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Components of PSRA</a:t>
            </a:r>
          </a:p>
        </p:txBody>
      </p:sp>
      <p:sp>
        <p:nvSpPr>
          <p:cNvPr id="20483" name="Content Placeholder 2">
            <a:extLst>
              <a:ext uri="{FF2B5EF4-FFF2-40B4-BE49-F238E27FC236}">
                <a16:creationId xmlns:a16="http://schemas.microsoft.com/office/drawing/2014/main" id="{DDA6D62A-D185-43C6-91C2-D2A0D3C24E4B}"/>
              </a:ext>
            </a:extLst>
          </p:cNvPr>
          <p:cNvSpPr>
            <a:spLocks noGrp="1"/>
          </p:cNvSpPr>
          <p:nvPr>
            <p:ph idx="1"/>
          </p:nvPr>
        </p:nvSpPr>
        <p:spPr/>
        <p:txBody>
          <a:bodyPr/>
          <a:lstStyle/>
          <a:p>
            <a:pPr marL="514350" indent="-514350">
              <a:buClrTx/>
              <a:buFont typeface="Calibri" panose="020F0502020204030204" pitchFamily="34" charset="0"/>
              <a:buAutoNum type="arabicPeriod"/>
              <a:defRPr/>
            </a:pPr>
            <a:r>
              <a:rPr lang="en-US" altLang="en-US" dirty="0"/>
              <a:t>Priority setting </a:t>
            </a:r>
          </a:p>
          <a:p>
            <a:pPr marL="514350" indent="-514350">
              <a:buClrTx/>
              <a:buFont typeface="Calibri" panose="020F0502020204030204" pitchFamily="34" charset="0"/>
              <a:buAutoNum type="arabicPeriod"/>
              <a:defRPr/>
            </a:pPr>
            <a:r>
              <a:rPr lang="en-US" altLang="en-US" dirty="0"/>
              <a:t>Resource allocation</a:t>
            </a:r>
          </a:p>
          <a:p>
            <a:pPr marL="514350" indent="-514350">
              <a:buClrTx/>
              <a:buFont typeface="Calibri" panose="020F0502020204030204" pitchFamily="34" charset="0"/>
              <a:buAutoNum type="arabicPeriod"/>
              <a:defRPr/>
            </a:pPr>
            <a:r>
              <a:rPr lang="en-US" altLang="en-US" dirty="0"/>
              <a:t>Reallocation (as needed during the program year)</a:t>
            </a:r>
          </a:p>
          <a:p>
            <a:pPr marL="514350" indent="-514350">
              <a:buClrTx/>
              <a:buFont typeface="Calibri" panose="020F0502020204030204" pitchFamily="34" charset="0"/>
              <a:buAutoNum type="arabicPeriod"/>
              <a:defRPr/>
            </a:pPr>
            <a:r>
              <a:rPr lang="en-US" altLang="en-US" dirty="0"/>
              <a:t>Development of directives – </a:t>
            </a:r>
            <a:r>
              <a:rPr lang="en-US" altLang="en-US" i="1" dirty="0"/>
              <a:t>“how best to meet each priority”</a:t>
            </a:r>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altLang="en-US" i="1" dirty="0"/>
              <a:t>…</a:t>
            </a:r>
            <a:r>
              <a:rPr lang="en-US" altLang="en-US" dirty="0"/>
              <a:t>all based on needs assessment and recipient data, obtained and analyzed throughout the</a:t>
            </a:r>
            <a:r>
              <a:rPr lang="en-US" altLang="en-US" i="1" dirty="0"/>
              <a:t> </a:t>
            </a:r>
            <a:r>
              <a:rPr lang="en-US" altLang="en-US" dirty="0"/>
              <a:t>year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extLst>
            <a:ext uri="{91240B29-F687-4F45-9708-019B960494DF}">
              <a14:hiddenLine xmlns:a14="http://schemas.microsoft.com/office/drawing/2010/main" w="28575">
                <a:solidFill>
                  <a:srgbClr val="000000"/>
                </a:solidFill>
                <a:miter lim="800000"/>
                <a:headEnd/>
                <a:tailEnd/>
              </a14:hiddenLine>
            </a:ext>
          </a:extLst>
        </p:spPr>
        <p:txBody>
          <a:bodyPr/>
          <a:lstStyle/>
          <a:p>
            <a:pPr marL="0" indent="0">
              <a:spcBef>
                <a:spcPct val="0"/>
              </a:spcBef>
              <a:buClr>
                <a:schemeClr val="tx2"/>
              </a:buClr>
              <a:buFont typeface="Arial" panose="020B0604020202020204" pitchFamily="34" charset="0"/>
              <a:buNone/>
            </a:pPr>
            <a:r>
              <a:rPr lang="en-US" altLang="en-US" smtClean="0"/>
              <a:t>Your PC/PB is holding its priority setting meeting, and has begun to review current service priorities. A new member, appointed just a month ago, asks why the AIDS Drug Assistance Program (ADAP) is rated near the top when “It didn’t receive any Part A funds this year or last year and the state seems to have plenty of money to fund it.” Shouldn’t we prioritize only the services that need Part A funds?</a:t>
            </a:r>
          </a:p>
          <a:p>
            <a:pPr marL="0" indent="0">
              <a:spcBef>
                <a:spcPct val="0"/>
              </a:spcBef>
              <a:buClr>
                <a:schemeClr val="tx2"/>
              </a:buClr>
              <a:buFont typeface="Arial" panose="020B0604020202020204" pitchFamily="34" charset="0"/>
              <a:buNone/>
            </a:pPr>
            <a:endParaRPr lang="en-US" altLang="en-US" sz="1400" smtClean="0"/>
          </a:p>
          <a:p>
            <a:pPr marL="0" indent="0">
              <a:spcBef>
                <a:spcPct val="0"/>
              </a:spcBef>
              <a:buClr>
                <a:schemeClr val="tx2"/>
              </a:buClr>
              <a:buFont typeface="Arial" panose="020B0604020202020204" pitchFamily="34" charset="0"/>
              <a:buNone/>
            </a:pPr>
            <a:r>
              <a:rPr lang="en-US" altLang="en-US" b="1" i="1" smtClean="0"/>
              <a:t>Is this a good idea? Why or why not?</a:t>
            </a:r>
          </a:p>
        </p:txBody>
      </p:sp>
      <p:sp>
        <p:nvSpPr>
          <p:cNvPr id="36867" name="Rectangle 2"/>
          <p:cNvSpPr>
            <a:spLocks noGrp="1"/>
          </p:cNvSpPr>
          <p:nvPr>
            <p:ph type="title"/>
          </p:nvPr>
        </p:nvSpPr>
        <p:spPr/>
        <p:txBody>
          <a:bodyPr/>
          <a:lstStyle/>
          <a:p>
            <a:r>
              <a:rPr lang="en-US" altLang="en-US" smtClean="0"/>
              <a:t>Quick Scenario B: Priority Setting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57200" y="762000"/>
            <a:ext cx="8229600" cy="1752600"/>
          </a:xfrm>
        </p:spPr>
        <p:txBody>
          <a:bodyPr/>
          <a:lstStyle/>
          <a:p>
            <a:pPr>
              <a:defRPr/>
            </a:pPr>
            <a:r>
              <a:rPr lang="en-US" altLang="en-US" dirty="0" smtClean="0"/>
              <a:t>Priority Setting</a:t>
            </a:r>
          </a:p>
        </p:txBody>
      </p:sp>
      <p:sp>
        <p:nvSpPr>
          <p:cNvPr id="38915" name="Subtitle 1"/>
          <p:cNvSpPr>
            <a:spLocks noGrp="1"/>
          </p:cNvSpPr>
          <p:nvPr>
            <p:ph type="subTitle" idx="1"/>
          </p:nvPr>
        </p:nvSpPr>
        <p:spPr/>
        <p:txBody>
          <a:bodyPr/>
          <a:lstStyle/>
          <a:p>
            <a:pPr>
              <a:spcBef>
                <a:spcPct val="0"/>
              </a:spcBef>
              <a:buClrTx/>
            </a:pPr>
            <a:r>
              <a:rPr lang="en-US" altLang="en-US" dirty="0" smtClean="0"/>
              <a:t>The process of deciding which HIV/AIDS services are the most important in providing a comprehensive system of care for all PLWH in the EMA/TGA.</a:t>
            </a:r>
          </a:p>
          <a:p>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en-US" altLang="en-US" smtClean="0"/>
              <a:t>HRSA/HAB Expectations for </a:t>
            </a:r>
            <a:br>
              <a:rPr lang="en-US" altLang="en-US" smtClean="0"/>
            </a:br>
            <a:r>
              <a:rPr lang="en-US" altLang="en-US" smtClean="0"/>
              <a:t>Priority Setting</a:t>
            </a:r>
          </a:p>
        </p:txBody>
      </p:sp>
      <p:sp>
        <p:nvSpPr>
          <p:cNvPr id="39939" name="Rectangle 3"/>
          <p:cNvSpPr>
            <a:spLocks noGrp="1"/>
          </p:cNvSpPr>
          <p:nvPr>
            <p:ph idx="1"/>
          </p:nvPr>
        </p:nvSpPr>
        <p:spPr/>
        <p:txBody>
          <a:bodyPr/>
          <a:lstStyle/>
          <a:p>
            <a:r>
              <a:rPr lang="en-US" altLang="en-US" smtClean="0"/>
              <a:t>Priorities are developed based on service needs of all PLWH in the EMA or TGA, regardless of:</a:t>
            </a:r>
          </a:p>
          <a:p>
            <a:pPr lvl="1"/>
            <a:r>
              <a:rPr lang="en-US" altLang="en-US" smtClean="0"/>
              <a:t>Who they are</a:t>
            </a:r>
          </a:p>
          <a:p>
            <a:pPr lvl="1"/>
            <a:r>
              <a:rPr lang="en-US" altLang="en-US" smtClean="0"/>
              <a:t>Where they live </a:t>
            </a:r>
          </a:p>
          <a:p>
            <a:r>
              <a:rPr lang="en-US" altLang="en-US" smtClean="0"/>
              <a:t>PC/PB must establish a sound, fair process for priority setting and ensure that decisions are data based </a:t>
            </a:r>
          </a:p>
          <a:p>
            <a:r>
              <a:rPr lang="en-US" altLang="en-US" smtClean="0"/>
              <a:t>Services prioritized must be from those listed in the legislation and described by HRSA/HAB as fundable through RWHAP Part 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HRSA/HAB Expectations for </a:t>
            </a:r>
            <a:br>
              <a:rPr lang="en-US" altLang="en-US" smtClean="0"/>
            </a:br>
            <a:r>
              <a:rPr lang="en-US" altLang="en-US" smtClean="0"/>
              <a:t>Priority Setting (cont.)</a:t>
            </a:r>
          </a:p>
        </p:txBody>
      </p:sp>
      <p:sp>
        <p:nvSpPr>
          <p:cNvPr id="41987" name="Content Placeholder 2"/>
          <p:cNvSpPr>
            <a:spLocks noGrp="1"/>
          </p:cNvSpPr>
          <p:nvPr>
            <p:ph idx="1"/>
          </p:nvPr>
        </p:nvSpPr>
        <p:spPr/>
        <p:txBody>
          <a:bodyPr/>
          <a:lstStyle/>
          <a:p>
            <a:r>
              <a:rPr lang="en-US" altLang="en-US" smtClean="0"/>
              <a:t>Priority is based on the importance of services to diverse PLWH living in the EMA or TGA – which services should be a part of the comprehensive system of quality care</a:t>
            </a:r>
          </a:p>
          <a:p>
            <a:r>
              <a:rPr lang="en-US" altLang="en-US" smtClean="0"/>
              <a:t>Decisions on priorities should not consider sources or amounts of funding for these services </a:t>
            </a:r>
          </a:p>
          <a:p>
            <a:pPr lvl="1"/>
            <a:r>
              <a:rPr lang="en-US" altLang="en-US" smtClean="0"/>
              <a:t>Even if the PC/PB cannot fund all prioritized services,  additional resources could become available – or other funding for an important service might be lost</a:t>
            </a:r>
          </a:p>
          <a:p>
            <a:pPr lvl="1"/>
            <a:r>
              <a:rPr lang="en-US" altLang="en-US" smtClean="0"/>
              <a:t>A PC/PB should never allocate funds to a service category that is not prioritized</a:t>
            </a:r>
          </a:p>
          <a:p>
            <a:endParaRPr lang="en-US" altLang="en-US" smtClean="0"/>
          </a:p>
          <a:p>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Sound Practices in Priority Setting</a:t>
            </a:r>
          </a:p>
        </p:txBody>
      </p:sp>
      <p:sp>
        <p:nvSpPr>
          <p:cNvPr id="43011" name="Content Placeholder 2"/>
          <p:cNvSpPr>
            <a:spLocks noGrp="1"/>
          </p:cNvSpPr>
          <p:nvPr>
            <p:ph idx="1"/>
          </p:nvPr>
        </p:nvSpPr>
        <p:spPr/>
        <p:txBody>
          <a:bodyPr/>
          <a:lstStyle/>
          <a:p>
            <a:r>
              <a:rPr lang="en-US" altLang="en-US" smtClean="0"/>
              <a:t>Set priorities after the annual Data Presentation</a:t>
            </a:r>
          </a:p>
          <a:p>
            <a:r>
              <a:rPr lang="en-US" altLang="en-US" smtClean="0"/>
              <a:t>Prioritize each of the 28 service categories that is important to PLWH in your EMA/TGA – exclude only services that are not needed </a:t>
            </a:r>
          </a:p>
          <a:p>
            <a:r>
              <a:rPr lang="en-US" altLang="en-US" smtClean="0"/>
              <a:t>Begin with current year’s priorities and revise from there – some EMAs/TGAs do a full “reprioritization” every 3-4 years and a review and updating in between</a:t>
            </a:r>
          </a:p>
          <a:p>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Priority Setting: Steps 1-3</a:t>
            </a:r>
          </a:p>
        </p:txBody>
      </p:sp>
      <p:sp>
        <p:nvSpPr>
          <p:cNvPr id="27651" name="Content Placeholder 2">
            <a:extLst>
              <a:ext uri="{FF2B5EF4-FFF2-40B4-BE49-F238E27FC236}">
                <a16:creationId xmlns:a16="http://schemas.microsoft.com/office/drawing/2014/main" id="{67B8B6A8-D3DD-4F48-B1D5-5B8FC8FA2D82}"/>
              </a:ext>
            </a:extLst>
          </p:cNvPr>
          <p:cNvSpPr>
            <a:spLocks noGrp="1"/>
          </p:cNvSpPr>
          <p:nvPr>
            <p:ph idx="1"/>
          </p:nvPr>
        </p:nvSpPr>
        <p:spPr/>
        <p:txBody>
          <a:bodyPr/>
          <a:lstStyle/>
          <a:p>
            <a:pPr marL="514350" indent="-514350">
              <a:buClrTx/>
              <a:buFont typeface="+mj-lt"/>
              <a:buAutoNum type="arabicPeriod"/>
              <a:defRPr/>
            </a:pPr>
            <a:r>
              <a:rPr lang="en-US" altLang="en-US" dirty="0" smtClean="0"/>
              <a:t>Agree on the principles, criteria, and decision-making process for priority setting</a:t>
            </a:r>
          </a:p>
          <a:p>
            <a:pPr marL="514350" indent="-514350">
              <a:buClrTx/>
              <a:buFont typeface="+mj-lt"/>
              <a:buAutoNum type="arabicPeriod"/>
              <a:defRPr/>
            </a:pPr>
            <a:r>
              <a:rPr lang="en-US" altLang="en-US" dirty="0" smtClean="0"/>
              <a:t>Review and clarify current HRSA/HAB service category definitions* and any EMA/TGA-specific refinements for:</a:t>
            </a:r>
          </a:p>
          <a:p>
            <a:pPr lvl="1">
              <a:defRPr/>
            </a:pPr>
            <a:r>
              <a:rPr lang="en-US" altLang="en-US" dirty="0" smtClean="0"/>
              <a:t>Core medical-related services</a:t>
            </a:r>
          </a:p>
          <a:p>
            <a:pPr lvl="1">
              <a:defRPr/>
            </a:pPr>
            <a:r>
              <a:rPr lang="en-US" altLang="en-US" dirty="0" smtClean="0"/>
              <a:t>Support services</a:t>
            </a:r>
          </a:p>
          <a:p>
            <a:pPr marL="514350" indent="-514350">
              <a:buClrTx/>
              <a:buFont typeface="+mj-lt"/>
              <a:buAutoNum type="arabicPeriod"/>
              <a:defRPr/>
            </a:pPr>
            <a:r>
              <a:rPr lang="en-US" altLang="en-US" dirty="0" smtClean="0"/>
              <a:t>Review information inputs from year-round work and from your data presentation </a:t>
            </a:r>
          </a:p>
          <a:p>
            <a:pPr>
              <a:defRPr/>
            </a:pPr>
            <a:endParaRPr lang="en-US" altLang="en-US" dirty="0"/>
          </a:p>
        </p:txBody>
      </p:sp>
      <p:sp>
        <p:nvSpPr>
          <p:cNvPr id="44036" name="Rectangle 1"/>
          <p:cNvSpPr>
            <a:spLocks noChangeArrowheads="1"/>
          </p:cNvSpPr>
          <p:nvPr/>
        </p:nvSpPr>
        <p:spPr bwMode="auto">
          <a:xfrm>
            <a:off x="533400" y="6000750"/>
            <a:ext cx="723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spcBef>
                <a:spcPct val="0"/>
              </a:spcBef>
              <a:buClrTx/>
              <a:buFontTx/>
              <a:buNone/>
            </a:pPr>
            <a:r>
              <a:rPr lang="en-US" altLang="en-US" sz="2200"/>
              <a:t>* </a:t>
            </a:r>
            <a:r>
              <a:rPr lang="en-US" altLang="en-US" sz="2200" i="1"/>
              <a:t>Found in HRSA/HAB Policy Clarification Notice (PCN) #16-02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altLang="en-US" smtClean="0"/>
              <a:t>Training Objectives</a:t>
            </a:r>
          </a:p>
        </p:txBody>
      </p:sp>
      <p:sp>
        <p:nvSpPr>
          <p:cNvPr id="6" name="Content Placeholder 5">
            <a:extLst>
              <a:ext uri="{FF2B5EF4-FFF2-40B4-BE49-F238E27FC236}">
                <a16:creationId xmlns:a16="http://schemas.microsoft.com/office/drawing/2014/main" id="{C152B4F7-023F-4AC1-922C-DEAB643505B3}"/>
              </a:ext>
            </a:extLst>
          </p:cNvPr>
          <p:cNvSpPr>
            <a:spLocks noGrp="1"/>
          </p:cNvSpPr>
          <p:nvPr>
            <p:ph idx="1"/>
          </p:nvPr>
        </p:nvSpPr>
        <p:spPr>
          <a:xfrm>
            <a:off x="457200" y="1752600"/>
            <a:ext cx="8077200" cy="4603750"/>
          </a:xfrm>
        </p:spPr>
        <p:txBody>
          <a:bodyPr rtlCol="0">
            <a:normAutofit/>
          </a:bodyPr>
          <a:lstStyle/>
          <a:p>
            <a:pPr marL="0" indent="0" fontAlgn="auto">
              <a:spcAft>
                <a:spcPts val="0"/>
              </a:spcAft>
              <a:buFont typeface="Arial" panose="020B0604020202020204" pitchFamily="34" charset="0"/>
              <a:buNone/>
              <a:defRPr/>
            </a:pPr>
            <a:r>
              <a:rPr lang="en-US" b="1" dirty="0" smtClean="0"/>
              <a:t>Following the training, participants will be able to:</a:t>
            </a:r>
          </a:p>
          <a:p>
            <a:pPr marL="0" indent="0" fontAlgn="auto">
              <a:spcAft>
                <a:spcPts val="0"/>
              </a:spcAft>
              <a:buFont typeface="Arial" panose="020B0604020202020204" pitchFamily="34" charset="0"/>
              <a:buNone/>
              <a:defRPr/>
            </a:pPr>
            <a:r>
              <a:rPr lang="en-US" sz="2400" b="1" i="1" dirty="0" smtClean="0">
                <a:solidFill>
                  <a:srgbClr val="C00000"/>
                </a:solidFill>
              </a:rPr>
              <a:t>PSRA Importance and Context:</a:t>
            </a:r>
          </a:p>
          <a:p>
            <a:pPr marL="514350" indent="-514350" fontAlgn="auto">
              <a:spcAft>
                <a:spcPts val="0"/>
              </a:spcAft>
              <a:buClrTx/>
              <a:buFont typeface="+mj-lt"/>
              <a:buAutoNum type="arabicPeriod"/>
              <a:defRPr/>
            </a:pPr>
            <a:r>
              <a:rPr lang="en-US" sz="2400" dirty="0" smtClean="0"/>
              <a:t>Explain the 4 components of PSRA as specified in the RWHAP legislation</a:t>
            </a:r>
          </a:p>
          <a:p>
            <a:pPr marL="514350" indent="-514350" fontAlgn="auto">
              <a:spcAft>
                <a:spcPts val="0"/>
              </a:spcAft>
              <a:buClrTx/>
              <a:buFont typeface="+mj-lt"/>
              <a:buAutoNum type="arabicPeriod"/>
              <a:defRPr/>
            </a:pPr>
            <a:r>
              <a:rPr lang="en-US" sz="2400" dirty="0" smtClean="0"/>
              <a:t>Identify at least 5 HRSA/HAB expectations for the PSRA process</a:t>
            </a:r>
            <a:endParaRPr lang="en-US" b="1" i="1" dirty="0" smtClean="0">
              <a:solidFill>
                <a:srgbClr val="C00000"/>
              </a:solidFill>
            </a:endParaRPr>
          </a:p>
          <a:p>
            <a:pPr marL="0" indent="0" fontAlgn="auto">
              <a:spcBef>
                <a:spcPts val="1200"/>
              </a:spcBef>
              <a:spcAft>
                <a:spcPts val="0"/>
              </a:spcAft>
              <a:buFont typeface="Arial" panose="020B0604020202020204" pitchFamily="34" charset="0"/>
              <a:buNone/>
              <a:defRPr/>
            </a:pPr>
            <a:r>
              <a:rPr lang="en-US" sz="2400" b="1" i="1" dirty="0" smtClean="0">
                <a:solidFill>
                  <a:srgbClr val="C00000"/>
                </a:solidFill>
              </a:rPr>
              <a:t>Priority Setting, Resource Allocation, and Directives:</a:t>
            </a:r>
          </a:p>
          <a:p>
            <a:pPr marL="514350" indent="-514350" fontAlgn="auto">
              <a:spcAft>
                <a:spcPts val="0"/>
              </a:spcAft>
              <a:buClrTx/>
              <a:buFont typeface="+mj-lt"/>
              <a:buAutoNum type="arabicPeriod" startAt="3"/>
              <a:defRPr/>
            </a:pPr>
            <a:r>
              <a:rPr lang="en-US" sz="2400" dirty="0" smtClean="0"/>
              <a:t>Describe suggested steps in priority setting</a:t>
            </a:r>
          </a:p>
          <a:p>
            <a:pPr marL="514350" indent="-514350" fontAlgn="auto">
              <a:spcAft>
                <a:spcPts val="0"/>
              </a:spcAft>
              <a:buClrTx/>
              <a:buFont typeface="+mj-lt"/>
              <a:buAutoNum type="arabicPeriod" startAt="3"/>
              <a:defRPr/>
            </a:pPr>
            <a:r>
              <a:rPr lang="en-US" sz="2400" dirty="0" smtClean="0"/>
              <a:t>Describe suggested steps in resource allocation</a:t>
            </a:r>
          </a:p>
          <a:p>
            <a:pPr marL="514350" indent="-514350" fontAlgn="auto">
              <a:spcAft>
                <a:spcPts val="0"/>
              </a:spcAft>
              <a:buClrTx/>
              <a:buFont typeface="+mj-lt"/>
              <a:buAutoNum type="arabicPeriod" startAt="3"/>
              <a:defRPr/>
            </a:pPr>
            <a:r>
              <a:rPr lang="en-US" sz="2400" dirty="0" smtClean="0"/>
              <a:t>Identify the 3 main types of directives</a:t>
            </a:r>
          </a:p>
          <a:p>
            <a:pPr marL="514350" indent="-514350" fontAlgn="auto">
              <a:spcAft>
                <a:spcPts val="0"/>
              </a:spcAft>
              <a:buFont typeface="+mj-lt"/>
              <a:buAutoNum type="arabicPeriod" startAt="3"/>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Priority Setting: Step </a:t>
            </a:r>
            <a:r>
              <a:rPr lang="en-US" altLang="en-US" dirty="0"/>
              <a:t>4</a:t>
            </a:r>
            <a:endParaRPr lang="en-US" altLang="en-US" dirty="0" smtClean="0"/>
          </a:p>
        </p:txBody>
      </p:sp>
      <p:sp>
        <p:nvSpPr>
          <p:cNvPr id="3" name="Content Placeholder 2">
            <a:extLst>
              <a:ext uri="{FF2B5EF4-FFF2-40B4-BE49-F238E27FC236}">
                <a16:creationId xmlns:a16="http://schemas.microsoft.com/office/drawing/2014/main" id="{67F6924A-39CB-4862-B5EF-3418BDE4057F}"/>
              </a:ext>
            </a:extLst>
          </p:cNvPr>
          <p:cNvSpPr>
            <a:spLocks noGrp="1"/>
          </p:cNvSpPr>
          <p:nvPr>
            <p:ph idx="1"/>
          </p:nvPr>
        </p:nvSpPr>
        <p:spPr/>
        <p:txBody>
          <a:bodyPr/>
          <a:lstStyle/>
          <a:p>
            <a:pPr marL="514350" indent="-514350">
              <a:buClrTx/>
              <a:buFont typeface="+mj-lt"/>
              <a:buAutoNum type="arabicPeriod" startAt="4"/>
              <a:defRPr/>
            </a:pPr>
            <a:r>
              <a:rPr lang="en-US" altLang="en-US" dirty="0" smtClean="0"/>
              <a:t>Review and discuss:</a:t>
            </a:r>
          </a:p>
          <a:p>
            <a:pPr lvl="1">
              <a:defRPr/>
            </a:pPr>
            <a:r>
              <a:rPr lang="en-US" altLang="en-US" dirty="0" smtClean="0"/>
              <a:t>Current priorities and rationale</a:t>
            </a:r>
          </a:p>
          <a:p>
            <a:pPr lvl="1">
              <a:defRPr/>
            </a:pPr>
            <a:r>
              <a:rPr lang="en-US" altLang="en-US" dirty="0" smtClean="0"/>
              <a:t>Implications of needs assessment, service utilization, and other data “inputs” – to identify possible need to revise priorities</a:t>
            </a:r>
          </a:p>
          <a:p>
            <a:pPr lvl="1">
              <a:defRPr/>
            </a:pPr>
            <a:r>
              <a:rPr lang="en-US" altLang="en-US" dirty="0" smtClean="0"/>
              <a:t>Which service categories appear to need higher or lower priority based on the needs of all PLWH or particular subpopulations</a:t>
            </a:r>
          </a:p>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Priority Setting: Steps 5-8</a:t>
            </a:r>
          </a:p>
        </p:txBody>
      </p:sp>
      <p:sp>
        <p:nvSpPr>
          <p:cNvPr id="46083" name="Content Placeholder 2"/>
          <p:cNvSpPr>
            <a:spLocks noGrp="1"/>
          </p:cNvSpPr>
          <p:nvPr>
            <p:ph idx="1"/>
          </p:nvPr>
        </p:nvSpPr>
        <p:spPr>
          <a:xfrm>
            <a:off x="457200" y="1736725"/>
            <a:ext cx="8382000" cy="4389438"/>
          </a:xfrm>
        </p:spPr>
        <p:txBody>
          <a:bodyPr/>
          <a:lstStyle/>
          <a:p>
            <a:pPr marL="514350" indent="-514350">
              <a:buClrTx/>
              <a:buFont typeface="+mj-lt"/>
              <a:buAutoNum type="arabicPeriod" startAt="5"/>
            </a:pPr>
            <a:r>
              <a:rPr lang="en-US" altLang="en-US" dirty="0" smtClean="0"/>
              <a:t>Use the approved process for decision making</a:t>
            </a:r>
          </a:p>
          <a:p>
            <a:pPr lvl="1"/>
            <a:r>
              <a:rPr lang="en-US" altLang="en-US" dirty="0" smtClean="0"/>
              <a:t>Electronic or paper prioritization sheets</a:t>
            </a:r>
          </a:p>
          <a:p>
            <a:pPr lvl="1"/>
            <a:r>
              <a:rPr lang="en-US" altLang="en-US" dirty="0" smtClean="0"/>
              <a:t>Some other form of voting </a:t>
            </a:r>
          </a:p>
          <a:p>
            <a:pPr lvl="1"/>
            <a:r>
              <a:rPr lang="en-US" altLang="en-US" dirty="0" smtClean="0"/>
              <a:t>Consensus based on discussion</a:t>
            </a:r>
          </a:p>
          <a:p>
            <a:pPr marL="514350" indent="-514350">
              <a:buClrTx/>
              <a:buFont typeface="Calibri" panose="020F0502020204030204" pitchFamily="34" charset="0"/>
              <a:buAutoNum type="arabicPeriod" startAt="5"/>
            </a:pPr>
            <a:r>
              <a:rPr lang="en-US" altLang="en-US" dirty="0" smtClean="0"/>
              <a:t>Review priorities following any numerical process to be sure they reflect agreed-upon principles and criteria </a:t>
            </a:r>
          </a:p>
          <a:p>
            <a:pPr marL="514350" indent="-514350">
              <a:buClrTx/>
              <a:buFont typeface="Calibri" panose="020F0502020204030204" pitchFamily="34" charset="0"/>
              <a:buAutoNum type="arabicPeriod" startAt="5"/>
            </a:pPr>
            <a:r>
              <a:rPr lang="en-US" altLang="en-US" dirty="0" smtClean="0"/>
              <a:t>Take a final vote on the entire list of service priorities</a:t>
            </a:r>
          </a:p>
          <a:p>
            <a:pPr marL="514350" indent="-514350">
              <a:buClrTx/>
              <a:buFont typeface="Calibri" panose="020F0502020204030204" pitchFamily="34" charset="0"/>
              <a:buAutoNum type="arabicPeriod" startAt="5"/>
            </a:pPr>
            <a:r>
              <a:rPr lang="en-US" altLang="en-US" dirty="0" smtClean="0"/>
              <a:t>If entire PC/PB did not participate, present recommendations and rationale to the full PC/PB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457200" y="762000"/>
            <a:ext cx="8229600" cy="1752600"/>
          </a:xfrm>
        </p:spPr>
        <p:txBody>
          <a:bodyPr/>
          <a:lstStyle/>
          <a:p>
            <a:pPr>
              <a:defRPr/>
            </a:pPr>
            <a:r>
              <a:rPr lang="en-US" altLang="en-US" dirty="0" smtClean="0"/>
              <a:t/>
            </a:r>
            <a:br>
              <a:rPr lang="en-US" altLang="en-US" dirty="0" smtClean="0"/>
            </a:br>
            <a:r>
              <a:rPr lang="en-US" altLang="en-US" dirty="0" smtClean="0"/>
              <a:t>Directives</a:t>
            </a:r>
          </a:p>
        </p:txBody>
      </p:sp>
      <p:sp>
        <p:nvSpPr>
          <p:cNvPr id="47107" name="Subtitle 1"/>
          <p:cNvSpPr>
            <a:spLocks noGrp="1"/>
          </p:cNvSpPr>
          <p:nvPr>
            <p:ph type="subTitle" idx="1"/>
          </p:nvPr>
        </p:nvSpPr>
        <p:spPr/>
        <p:txBody>
          <a:bodyPr/>
          <a:lstStyle/>
          <a:p>
            <a:pPr>
              <a:spcBef>
                <a:spcPct val="0"/>
              </a:spcBef>
              <a:buClrTx/>
            </a:pPr>
            <a:r>
              <a:rPr lang="en-US" altLang="en-US" dirty="0" smtClean="0"/>
              <a:t>Directives are the PC/PB’s guidance to the recipient on “how best to meet each such priority and additional factors” to consider in</a:t>
            </a:r>
          </a:p>
          <a:p>
            <a:pPr>
              <a:spcBef>
                <a:spcPct val="0"/>
              </a:spcBef>
              <a:buClrTx/>
            </a:pPr>
            <a:r>
              <a:rPr lang="en-US" altLang="en-US" dirty="0" smtClean="0"/>
              <a:t>procurement.</a:t>
            </a:r>
          </a:p>
          <a:p>
            <a:pPr>
              <a:spcBef>
                <a:spcPct val="0"/>
              </a:spcBef>
              <a:buClrTx/>
            </a:pPr>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Develop Directives Before </a:t>
            </a:r>
            <a:br>
              <a:rPr lang="en-US" altLang="en-US" smtClean="0"/>
            </a:br>
            <a:r>
              <a:rPr lang="en-US" altLang="en-US" smtClean="0"/>
              <a:t>Resource Allocation</a:t>
            </a:r>
          </a:p>
        </p:txBody>
      </p:sp>
      <p:sp>
        <p:nvSpPr>
          <p:cNvPr id="3" name="Content Placeholder 2">
            <a:extLst>
              <a:ext uri="{FF2B5EF4-FFF2-40B4-BE49-F238E27FC236}">
                <a16:creationId xmlns:a16="http://schemas.microsoft.com/office/drawing/2014/main" id="{4304CB80-6E6E-403C-AB7D-76F57A58D42E}"/>
              </a:ext>
            </a:extLst>
          </p:cNvPr>
          <p:cNvSpPr>
            <a:spLocks noGrp="1"/>
          </p:cNvSpPr>
          <p:nvPr>
            <p:ph idx="1"/>
          </p:nvPr>
        </p:nvSpPr>
        <p:spPr/>
        <p:txBody>
          <a:bodyPr/>
          <a:lstStyle/>
          <a:p>
            <a:pPr marL="0" indent="0">
              <a:spcAft>
                <a:spcPts val="1200"/>
              </a:spcAft>
              <a:buFont typeface="Arial" panose="020B0604020202020204" pitchFamily="34" charset="0"/>
              <a:buNone/>
              <a:defRPr/>
            </a:pPr>
            <a:r>
              <a:rPr lang="en-US" dirty="0" smtClean="0"/>
              <a:t>Directives can be developed year-round but are best completed and adopted prior to resource allocation because they often have fiscal implications:</a:t>
            </a:r>
          </a:p>
          <a:p>
            <a:pPr>
              <a:defRPr/>
            </a:pPr>
            <a:r>
              <a:rPr lang="en-US" sz="2700" dirty="0" smtClean="0"/>
              <a:t>The cost of implementing a directive needs to be included in the allocation for the affected service category</a:t>
            </a:r>
          </a:p>
          <a:p>
            <a:pPr>
              <a:defRPr/>
            </a:pPr>
            <a:r>
              <a:rPr lang="en-US" sz="2700" dirty="0" smtClean="0"/>
              <a:t>Adding funds to one category may require reducing funds for other categories – best done as part of the allocation process</a:t>
            </a:r>
          </a:p>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US" altLang="en-US" dirty="0" smtClean="0"/>
              <a:t>Directives: Purposes and Examples 1</a:t>
            </a:r>
          </a:p>
        </p:txBody>
      </p:sp>
      <p:sp>
        <p:nvSpPr>
          <p:cNvPr id="95235" name="Rectangle 3">
            <a:extLst>
              <a:ext uri="{FF2B5EF4-FFF2-40B4-BE49-F238E27FC236}">
                <a16:creationId xmlns:a16="http://schemas.microsoft.com/office/drawing/2014/main" id="{A2F26146-8802-428F-B75C-E5415D41A825}"/>
              </a:ext>
            </a:extLst>
          </p:cNvPr>
          <p:cNvSpPr>
            <a:spLocks noGrp="1" noChangeArrowheads="1"/>
          </p:cNvSpPr>
          <p:nvPr>
            <p:ph idx="1"/>
          </p:nvPr>
        </p:nvSpPr>
        <p:spPr/>
        <p:txBody>
          <a:bodyPr/>
          <a:lstStyle/>
          <a:p>
            <a:pPr marL="514350" indent="-514350">
              <a:spcBef>
                <a:spcPts val="1200"/>
              </a:spcBef>
              <a:spcAft>
                <a:spcPts val="600"/>
              </a:spcAft>
              <a:buClrTx/>
              <a:buFont typeface="+mj-lt"/>
              <a:buAutoNum type="arabicPeriod"/>
              <a:defRPr/>
            </a:pPr>
            <a:r>
              <a:rPr lang="en-US" altLang="en-US" b="1" dirty="0" smtClean="0"/>
              <a:t>Ensuring availability of services in all parts of the EMA/TGA or in a particular county or area</a:t>
            </a:r>
          </a:p>
          <a:p>
            <a:pPr marL="512064" indent="0">
              <a:spcBef>
                <a:spcPts val="1200"/>
              </a:spcBef>
              <a:spcAft>
                <a:spcPts val="600"/>
              </a:spcAft>
              <a:buClrTx/>
              <a:buFont typeface="Arial" panose="020B0604020202020204" pitchFamily="34" charset="0"/>
              <a:buNone/>
              <a:defRPr/>
            </a:pPr>
            <a:r>
              <a:rPr lang="en-US" altLang="en-US" i="1" dirty="0" smtClean="0"/>
              <a:t>Examples:</a:t>
            </a:r>
          </a:p>
          <a:p>
            <a:pPr lvl="1">
              <a:defRPr/>
            </a:pPr>
            <a:r>
              <a:rPr lang="en-US" altLang="en-US" dirty="0" smtClean="0"/>
              <a:t>PLWH located in all three regions of the EMA/TGA must be able to obtain outpatient ambulatory health services (HIV-related medical care) within their region or less than 5 miles outside it</a:t>
            </a:r>
          </a:p>
          <a:p>
            <a:pPr lvl="1">
              <a:defRPr/>
            </a:pPr>
            <a:r>
              <a:rPr lang="en-US" altLang="en-US" dirty="0" smtClean="0"/>
              <a:t>Mental health services must be available in Outlying County A</a:t>
            </a:r>
          </a:p>
          <a:p>
            <a:pPr>
              <a:defRPr/>
            </a:pPr>
            <a:endParaRPr lang="en-US" altLang="en-US" dirty="0" smtClean="0"/>
          </a:p>
          <a:p>
            <a:pPr>
              <a:defRPr/>
            </a:pPr>
            <a:endParaRPr lang="en-US" altLang="en-US" dirty="0" smtClean="0"/>
          </a:p>
          <a:p>
            <a:pPr>
              <a:defRPr/>
            </a:pPr>
            <a:endParaRPr lang="en-US"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altLang="en-US" dirty="0" smtClean="0"/>
              <a:t>Directives: Purposes and Examples 2</a:t>
            </a:r>
          </a:p>
        </p:txBody>
      </p:sp>
      <p:sp>
        <p:nvSpPr>
          <p:cNvPr id="95235" name="Rectangle 3">
            <a:extLst>
              <a:ext uri="{FF2B5EF4-FFF2-40B4-BE49-F238E27FC236}">
                <a16:creationId xmlns:a16="http://schemas.microsoft.com/office/drawing/2014/main" id="{F5665244-EC0F-41C0-BB2B-F90E5310FE2B}"/>
              </a:ext>
            </a:extLst>
          </p:cNvPr>
          <p:cNvSpPr>
            <a:spLocks noGrp="1" noChangeArrowheads="1"/>
          </p:cNvSpPr>
          <p:nvPr>
            <p:ph idx="1"/>
          </p:nvPr>
        </p:nvSpPr>
        <p:spPr/>
        <p:txBody>
          <a:bodyPr/>
          <a:lstStyle/>
          <a:p>
            <a:pPr marL="514350" indent="-514350">
              <a:spcAft>
                <a:spcPts val="1200"/>
              </a:spcAft>
              <a:buClrTx/>
              <a:buFont typeface="+mj-lt"/>
              <a:buAutoNum type="arabicPeriod" startAt="2"/>
              <a:defRPr/>
            </a:pPr>
            <a:r>
              <a:rPr lang="en-US" altLang="en-US" b="1" dirty="0"/>
              <a:t>Ensuring services appropriate for specific target populations</a:t>
            </a:r>
          </a:p>
          <a:p>
            <a:pPr marL="512064" indent="0">
              <a:buFont typeface="Arial" panose="020B0604020202020204" pitchFamily="34" charset="0"/>
              <a:buNone/>
              <a:defRPr/>
            </a:pPr>
            <a:r>
              <a:rPr lang="en-US" altLang="en-US" i="1" dirty="0" smtClean="0"/>
              <a:t>Examples:</a:t>
            </a:r>
          </a:p>
          <a:p>
            <a:pPr lvl="1">
              <a:defRPr/>
            </a:pPr>
            <a:r>
              <a:rPr lang="en-US" altLang="en-US" dirty="0" smtClean="0"/>
              <a:t>Core medical service providers must have bilingual Spanish-English staff in positions with direct client contact, including clinical staff</a:t>
            </a:r>
          </a:p>
          <a:p>
            <a:pPr lvl="1">
              <a:defRPr/>
            </a:pPr>
            <a:r>
              <a:rPr lang="en-US" altLang="en-US" dirty="0" smtClean="0"/>
              <a:t>Each of the three counties in the EMA/TGA must have at least one service provider qualified to provide culturally appropriate services to young MSM of color</a:t>
            </a:r>
          </a:p>
          <a:p>
            <a:pPr>
              <a:defRPr/>
            </a:pPr>
            <a:endParaRPr lang="en-US" altLang="en-US" dirty="0" smtClean="0"/>
          </a:p>
          <a:p>
            <a:pPr>
              <a:defRPr/>
            </a:pPr>
            <a:endParaRPr lang="en-US" altLang="en-US" dirty="0" smtClean="0"/>
          </a:p>
          <a:p>
            <a:pPr>
              <a:defRPr/>
            </a:pPr>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Directives: Purposes and Examples 3</a:t>
            </a:r>
          </a:p>
        </p:txBody>
      </p:sp>
      <p:sp>
        <p:nvSpPr>
          <p:cNvPr id="3" name="Content Placeholder 2">
            <a:extLst>
              <a:ext uri="{FF2B5EF4-FFF2-40B4-BE49-F238E27FC236}">
                <a16:creationId xmlns:a16="http://schemas.microsoft.com/office/drawing/2014/main" id="{0CD87A8D-CDA3-4547-952F-41FE25535101}"/>
              </a:ext>
            </a:extLst>
          </p:cNvPr>
          <p:cNvSpPr>
            <a:spLocks noGrp="1"/>
          </p:cNvSpPr>
          <p:nvPr>
            <p:ph idx="1"/>
          </p:nvPr>
        </p:nvSpPr>
        <p:spPr/>
        <p:txBody>
          <a:bodyPr/>
          <a:lstStyle/>
          <a:p>
            <a:pPr marL="514350" indent="-514350">
              <a:spcAft>
                <a:spcPts val="600"/>
              </a:spcAft>
              <a:buClrTx/>
              <a:buFont typeface="+mj-lt"/>
              <a:buAutoNum type="arabicPeriod" startAt="3"/>
              <a:defRPr/>
            </a:pPr>
            <a:r>
              <a:rPr lang="en-US" b="1" dirty="0" smtClean="0"/>
              <a:t>Overcoming barriers that reduce access to care</a:t>
            </a:r>
          </a:p>
          <a:p>
            <a:pPr marL="512064" indent="0">
              <a:spcBef>
                <a:spcPts val="600"/>
              </a:spcBef>
              <a:buFont typeface="Arial" panose="020B0604020202020204" pitchFamily="34" charset="0"/>
              <a:buNone/>
              <a:defRPr/>
            </a:pPr>
            <a:r>
              <a:rPr lang="en-US" i="1" dirty="0" smtClean="0"/>
              <a:t>Examples:</a:t>
            </a:r>
          </a:p>
          <a:p>
            <a:pPr lvl="1">
              <a:defRPr/>
            </a:pPr>
            <a:r>
              <a:rPr lang="en-US" dirty="0" smtClean="0"/>
              <a:t>Every funded outpatient ambulatory health services (OAHS) provider and medical case management provider must offer services at least one evening each week or one weekend day each month</a:t>
            </a:r>
          </a:p>
          <a:p>
            <a:pPr lvl="1">
              <a:defRPr/>
            </a:pPr>
            <a:r>
              <a:rPr lang="en-US" dirty="0" smtClean="0"/>
              <a:t>Transportation must be made available to PLWH who are unwilling to obtain care in their own communities due to fear of exposure and stigma, and who require such assistance so they can access care in another location within the EMA or TGA</a:t>
            </a:r>
          </a:p>
          <a:p>
            <a:pP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US" altLang="en-US" dirty="0" smtClean="0"/>
              <a:t>Directives: Purposes and Examples 4</a:t>
            </a:r>
          </a:p>
        </p:txBody>
      </p:sp>
      <p:sp>
        <p:nvSpPr>
          <p:cNvPr id="95235" name="Rectangle 3">
            <a:extLst>
              <a:ext uri="{FF2B5EF4-FFF2-40B4-BE49-F238E27FC236}">
                <a16:creationId xmlns:a16="http://schemas.microsoft.com/office/drawing/2014/main" id="{AAC37017-53CF-4877-9E73-B3A746DF5EF2}"/>
              </a:ext>
            </a:extLst>
          </p:cNvPr>
          <p:cNvSpPr>
            <a:spLocks noGrp="1" noChangeArrowheads="1"/>
          </p:cNvSpPr>
          <p:nvPr>
            <p:ph idx="1"/>
          </p:nvPr>
        </p:nvSpPr>
        <p:spPr/>
        <p:txBody>
          <a:bodyPr/>
          <a:lstStyle/>
          <a:p>
            <a:pPr marL="514350" indent="-514350">
              <a:buClrTx/>
              <a:buFont typeface="+mj-lt"/>
              <a:buAutoNum type="arabicPeriod" startAt="4"/>
              <a:defRPr/>
            </a:pPr>
            <a:r>
              <a:rPr lang="en-US" altLang="en-US" b="1" dirty="0" smtClean="0"/>
              <a:t>Calling for the testing or broader use of a particular service model</a:t>
            </a:r>
            <a:endParaRPr lang="en-US" altLang="en-US" b="1" dirty="0"/>
          </a:p>
          <a:p>
            <a:pPr marL="512064" indent="0">
              <a:spcBef>
                <a:spcPts val="600"/>
              </a:spcBef>
              <a:buNone/>
              <a:defRPr/>
            </a:pPr>
            <a:r>
              <a:rPr lang="en-US" altLang="en-US" i="1" dirty="0" smtClean="0"/>
              <a:t>Examples</a:t>
            </a:r>
            <a:r>
              <a:rPr lang="en-US" altLang="en-US" i="1" dirty="0"/>
              <a:t>:</a:t>
            </a:r>
          </a:p>
          <a:p>
            <a:pPr lvl="1">
              <a:defRPr/>
            </a:pPr>
            <a:r>
              <a:rPr lang="en-US" altLang="en-US" dirty="0"/>
              <a:t>At least one medical provider will receive funds to test a Rapid Response linkage to care model, designed to ensure that newly diagnosed PLWH clients have their first medical visit within 72 hours after receiving a positive test result</a:t>
            </a:r>
          </a:p>
          <a:p>
            <a:pPr lvl="1">
              <a:defRPr/>
            </a:pPr>
            <a:r>
              <a:rPr lang="en-US" altLang="en-US" dirty="0"/>
              <a:t>All medical case management providers will ensure that at least one case manager completes recipient-approved geriatric training on a refined case management model for older PLWH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HRSA/HAB Expectations – </a:t>
            </a:r>
            <a:br>
              <a:rPr lang="en-US" altLang="en-US" smtClean="0"/>
            </a:br>
            <a:r>
              <a:rPr lang="en-US" altLang="en-US" smtClean="0"/>
              <a:t>Directives Should:</a:t>
            </a:r>
          </a:p>
        </p:txBody>
      </p:sp>
      <p:sp>
        <p:nvSpPr>
          <p:cNvPr id="3" name="Content Placeholder 2">
            <a:extLst>
              <a:ext uri="{FF2B5EF4-FFF2-40B4-BE49-F238E27FC236}">
                <a16:creationId xmlns:a16="http://schemas.microsoft.com/office/drawing/2014/main" id="{516A84BD-A023-4432-9F97-121929696B6B}"/>
              </a:ext>
            </a:extLst>
          </p:cNvPr>
          <p:cNvSpPr>
            <a:spLocks noGrp="1"/>
          </p:cNvSpPr>
          <p:nvPr>
            <p:ph idx="1"/>
          </p:nvPr>
        </p:nvSpPr>
        <p:spPr>
          <a:xfrm>
            <a:off x="457200" y="1736725"/>
            <a:ext cx="8229600" cy="4511675"/>
          </a:xfrm>
        </p:spPr>
        <p:txBody>
          <a:bodyPr/>
          <a:lstStyle/>
          <a:p>
            <a:pPr>
              <a:defRPr/>
            </a:pPr>
            <a:r>
              <a:rPr lang="en-US" b="1" dirty="0" smtClean="0"/>
              <a:t>Address a documented need, </a:t>
            </a:r>
            <a:r>
              <a:rPr lang="en-US" dirty="0" smtClean="0"/>
              <a:t>often using data/analyses based on information from:</a:t>
            </a:r>
          </a:p>
          <a:p>
            <a:pPr lvl="1">
              <a:defRPr/>
            </a:pPr>
            <a:r>
              <a:rPr lang="en-US" b="1" dirty="0" smtClean="0"/>
              <a:t>Needs assessment </a:t>
            </a:r>
            <a:r>
              <a:rPr lang="en-US" dirty="0" smtClean="0"/>
              <a:t>– service gaps or problems identified by consumers or providers</a:t>
            </a:r>
          </a:p>
          <a:p>
            <a:pPr lvl="1">
              <a:defRPr/>
            </a:pPr>
            <a:r>
              <a:rPr lang="en-US" b="1" dirty="0" smtClean="0"/>
              <a:t>HIV care continuum </a:t>
            </a:r>
            <a:r>
              <a:rPr lang="en-US" dirty="0" smtClean="0"/>
              <a:t>– disparities in linkage to care, retention, and/or viral suppression among specific PLWH populations</a:t>
            </a:r>
          </a:p>
          <a:p>
            <a:pPr lvl="1">
              <a:defRPr/>
            </a:pPr>
            <a:r>
              <a:rPr lang="en-US" b="1" dirty="0" smtClean="0"/>
              <a:t>Service utilization </a:t>
            </a:r>
            <a:r>
              <a:rPr lang="en-US" dirty="0" smtClean="0"/>
              <a:t>– disparities in use of particular service categories by different PLWH populations</a:t>
            </a:r>
          </a:p>
          <a:p>
            <a:pPr lvl="1">
              <a:defRPr/>
            </a:pPr>
            <a:r>
              <a:rPr lang="en-US" b="1" dirty="0" smtClean="0"/>
              <a:t>Clinical Quality Management </a:t>
            </a:r>
            <a:r>
              <a:rPr lang="en-US" dirty="0" smtClean="0"/>
              <a:t>– changes in service models that improve patient care, health outcomes, and patient satisfaction</a:t>
            </a:r>
          </a:p>
          <a:p>
            <a:pPr lvl="1">
              <a:defRPr/>
            </a:pPr>
            <a:endParaRPr lang="en-US" dirty="0" smtClean="0"/>
          </a:p>
          <a:p>
            <a:pPr lvl="1">
              <a:defRPr/>
            </a:pPr>
            <a:endParaRPr lang="en-US" b="1" dirty="0" smtClean="0"/>
          </a:p>
          <a:p>
            <a:pPr>
              <a:defRPr/>
            </a:pPr>
            <a:endParaRPr lang="en-US" b="1" dirty="0" smtClean="0"/>
          </a:p>
          <a:p>
            <a:pPr lvl="1">
              <a:defRPr/>
            </a:pPr>
            <a:endParaRPr lang="en-US" b="1" dirty="0" smtClean="0"/>
          </a:p>
          <a:p>
            <a:pPr marL="0" indent="0">
              <a:buFont typeface="Arial" panose="020B0604020202020204" pitchFamily="34" charset="0"/>
              <a:buNone/>
              <a:defRPr/>
            </a:pPr>
            <a:endParaRPr lang="en-US" b="1"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p:txBody>
          <a:bodyPr/>
          <a:lstStyle/>
          <a:p>
            <a:r>
              <a:rPr lang="en-US" altLang="en-US" smtClean="0"/>
              <a:t>HRSA/HAB Expectations (cont.) – Directives Should:   </a:t>
            </a:r>
          </a:p>
        </p:txBody>
      </p:sp>
      <p:sp>
        <p:nvSpPr>
          <p:cNvPr id="57347" name="Content Placeholder 4"/>
          <p:cNvSpPr>
            <a:spLocks noGrp="1"/>
          </p:cNvSpPr>
          <p:nvPr>
            <p:ph idx="1"/>
          </p:nvPr>
        </p:nvSpPr>
        <p:spPr>
          <a:xfrm>
            <a:off x="457200" y="1737360"/>
            <a:ext cx="8229600" cy="4389438"/>
          </a:xfrm>
        </p:spPr>
        <p:txBody>
          <a:bodyPr/>
          <a:lstStyle/>
          <a:p>
            <a:pPr>
              <a:spcBef>
                <a:spcPct val="0"/>
              </a:spcBef>
            </a:pPr>
            <a:r>
              <a:rPr lang="en-US" altLang="en-US" b="1" dirty="0" smtClean="0"/>
              <a:t>Be explored and developed as needed throughout the year </a:t>
            </a:r>
            <a:r>
              <a:rPr lang="en-US" altLang="en-US" dirty="0" smtClean="0"/>
              <a:t>– often with the involvement of several committees, such as the following:</a:t>
            </a:r>
          </a:p>
          <a:p>
            <a:pPr lvl="1">
              <a:spcBef>
                <a:spcPct val="0"/>
              </a:spcBef>
            </a:pPr>
            <a:r>
              <a:rPr lang="en-US" altLang="en-US" dirty="0" smtClean="0"/>
              <a:t>Needs Assessment and Planning </a:t>
            </a:r>
          </a:p>
          <a:p>
            <a:pPr lvl="1">
              <a:spcBef>
                <a:spcPct val="0"/>
              </a:spcBef>
            </a:pPr>
            <a:r>
              <a:rPr lang="en-US" altLang="en-US" dirty="0" smtClean="0"/>
              <a:t>Care Strategy/System of Care</a:t>
            </a:r>
          </a:p>
          <a:p>
            <a:pPr lvl="1">
              <a:spcBef>
                <a:spcPct val="0"/>
              </a:spcBef>
            </a:pPr>
            <a:r>
              <a:rPr lang="en-US" altLang="en-US" dirty="0" smtClean="0"/>
              <a:t>Consumer/Community Access</a:t>
            </a:r>
          </a:p>
          <a:p>
            <a:pPr lvl="1">
              <a:spcBef>
                <a:spcPct val="0"/>
              </a:spcBef>
            </a:pPr>
            <a:r>
              <a:rPr lang="en-US" altLang="en-US" dirty="0" smtClean="0"/>
              <a:t>Priority Setting and Resource Allocation</a:t>
            </a:r>
          </a:p>
          <a:p>
            <a:r>
              <a:rPr lang="en-US" altLang="en-US" b="1" dirty="0" smtClean="0"/>
              <a:t>Be presented in relation to the PSRA process</a:t>
            </a:r>
            <a:r>
              <a:rPr lang="en-US" altLang="en-US" dirty="0" smtClean="0"/>
              <a:t>, since they often have financial &amp; procurement implications</a:t>
            </a:r>
          </a:p>
          <a:p>
            <a:r>
              <a:rPr lang="en-US" altLang="en-US" dirty="0" smtClean="0"/>
              <a:t> </a:t>
            </a:r>
            <a:r>
              <a:rPr lang="en-US" altLang="en-US" b="1" dirty="0" smtClean="0"/>
              <a:t>Be approved by the full PC/PB, </a:t>
            </a:r>
            <a:r>
              <a:rPr lang="en-US" altLang="en-US" dirty="0" smtClean="0"/>
              <a:t>along with or separate from resource allocations</a:t>
            </a:r>
          </a:p>
          <a:p>
            <a:pPr lvl="1"/>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lstStyle/>
          <a:p>
            <a:r>
              <a:rPr lang="en-US" altLang="en-US" dirty="0" smtClean="0"/>
              <a:t>Training Objectives (cont.)</a:t>
            </a:r>
          </a:p>
        </p:txBody>
      </p:sp>
      <p:sp>
        <p:nvSpPr>
          <p:cNvPr id="6" name="Content Placeholder 5">
            <a:extLst>
              <a:ext uri="{FF2B5EF4-FFF2-40B4-BE49-F238E27FC236}">
                <a16:creationId xmlns:a16="http://schemas.microsoft.com/office/drawing/2014/main" id="{4B677F4F-066B-4D0A-B11C-D34BD2B0875C}"/>
              </a:ext>
            </a:extLst>
          </p:cNvPr>
          <p:cNvSpPr>
            <a:spLocks noGrp="1"/>
          </p:cNvSpPr>
          <p:nvPr>
            <p:ph idx="1"/>
          </p:nvPr>
        </p:nvSpPr>
        <p:spPr>
          <a:xfrm>
            <a:off x="457200" y="1752600"/>
            <a:ext cx="8001000" cy="4603750"/>
          </a:xfrm>
        </p:spPr>
        <p:txBody>
          <a:bodyPr rtlCol="0">
            <a:normAutofit/>
          </a:bodyPr>
          <a:lstStyle/>
          <a:p>
            <a:pPr marL="0" indent="0" fontAlgn="auto">
              <a:spcAft>
                <a:spcPts val="0"/>
              </a:spcAft>
              <a:buFont typeface="Arial" panose="020B0604020202020204" pitchFamily="34" charset="0"/>
              <a:buNone/>
              <a:defRPr/>
            </a:pPr>
            <a:r>
              <a:rPr lang="en-US" sz="2400" b="1" i="1" dirty="0">
                <a:solidFill>
                  <a:schemeClr val="accent2"/>
                </a:solidFill>
              </a:rPr>
              <a:t>Implementing PSRA:</a:t>
            </a:r>
          </a:p>
          <a:p>
            <a:pPr marL="514350" indent="-514350" fontAlgn="auto">
              <a:spcAft>
                <a:spcPts val="0"/>
              </a:spcAft>
              <a:buClrTx/>
              <a:buFont typeface="+mj-lt"/>
              <a:buAutoNum type="arabicPeriod" startAt="6"/>
              <a:defRPr/>
            </a:pPr>
            <a:r>
              <a:rPr lang="en-US" sz="2400" dirty="0"/>
              <a:t>Describe the 2 most common approaches used by EMAs and TGAs for PSRA </a:t>
            </a:r>
          </a:p>
          <a:p>
            <a:pPr marL="514350" indent="-514350" fontAlgn="auto">
              <a:spcAft>
                <a:spcPts val="0"/>
              </a:spcAft>
              <a:buClrTx/>
              <a:buFont typeface="+mj-lt"/>
              <a:buAutoNum type="arabicPeriod" startAt="6"/>
              <a:defRPr/>
            </a:pPr>
            <a:r>
              <a:rPr lang="en-US" sz="2400" dirty="0"/>
              <a:t>Describe how PC/PBs can manage conflict of interest (COI) in PSRA</a:t>
            </a:r>
          </a:p>
          <a:p>
            <a:pPr marL="514350" indent="-514350" fontAlgn="auto">
              <a:spcAft>
                <a:spcPts val="0"/>
              </a:spcAft>
              <a:buClrTx/>
              <a:buFont typeface="+mj-lt"/>
              <a:buAutoNum type="arabicPeriod" startAt="6"/>
              <a:defRPr/>
            </a:pPr>
            <a:r>
              <a:rPr lang="en-US" sz="2400" dirty="0"/>
              <a:t>Explain the role of the recipient in PSRA</a:t>
            </a:r>
          </a:p>
          <a:p>
            <a:pPr marL="0" indent="0" fontAlgn="auto">
              <a:spcBef>
                <a:spcPts val="1200"/>
              </a:spcBef>
              <a:spcAft>
                <a:spcPts val="0"/>
              </a:spcAft>
              <a:buFont typeface="Arial" panose="020B0604020202020204" pitchFamily="34" charset="0"/>
              <a:buNone/>
              <a:defRPr/>
            </a:pPr>
            <a:r>
              <a:rPr lang="en-US" sz="2400" b="1" i="1" dirty="0">
                <a:solidFill>
                  <a:srgbClr val="C00000"/>
                </a:solidFill>
              </a:rPr>
              <a:t>Reallocation:</a:t>
            </a:r>
          </a:p>
          <a:p>
            <a:pPr marL="514350" indent="-514350" fontAlgn="auto">
              <a:spcAft>
                <a:spcPts val="0"/>
              </a:spcAft>
              <a:buClrTx/>
              <a:buFont typeface="+mj-lt"/>
              <a:buAutoNum type="arabicPeriod" startAt="9"/>
              <a:defRPr/>
            </a:pPr>
            <a:r>
              <a:rPr lang="en-US" sz="2400" dirty="0"/>
              <a:t>Explain the importance of reallocation</a:t>
            </a:r>
          </a:p>
          <a:p>
            <a:pPr marL="514350" indent="-514350" fontAlgn="auto">
              <a:spcAft>
                <a:spcPts val="0"/>
              </a:spcAft>
              <a:buClrTx/>
              <a:buFont typeface="+mj-lt"/>
              <a:buAutoNum type="arabicPeriod" startAt="9"/>
              <a:defRPr/>
            </a:pPr>
            <a:r>
              <a:rPr lang="en-US" sz="2400" dirty="0"/>
              <a:t>List 5 steps in managing the reallocation process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altLang="en-US" dirty="0" smtClean="0"/>
              <a:t>HRSA/HAB Expectations – </a:t>
            </a:r>
            <a:br>
              <a:rPr lang="en-US" altLang="en-US" dirty="0" smtClean="0"/>
            </a:br>
            <a:r>
              <a:rPr lang="en-US" altLang="en-US" dirty="0" smtClean="0"/>
              <a:t>Directives Must Not:</a:t>
            </a:r>
          </a:p>
        </p:txBody>
      </p:sp>
      <p:sp>
        <p:nvSpPr>
          <p:cNvPr id="93187" name="Rectangle 3">
            <a:extLst>
              <a:ext uri="{FF2B5EF4-FFF2-40B4-BE49-F238E27FC236}">
                <a16:creationId xmlns:a16="http://schemas.microsoft.com/office/drawing/2014/main" id="{B939AC2D-87EF-47BF-BFF7-8927A8E61D90}"/>
              </a:ext>
            </a:extLst>
          </p:cNvPr>
          <p:cNvSpPr>
            <a:spLocks noGrp="1" noChangeArrowheads="1"/>
          </p:cNvSpPr>
          <p:nvPr>
            <p:ph idx="1"/>
          </p:nvPr>
        </p:nvSpPr>
        <p:spPr/>
        <p:txBody>
          <a:bodyPr/>
          <a:lstStyle/>
          <a:p>
            <a:r>
              <a:rPr lang="en-US" altLang="en-US" b="1" dirty="0" smtClean="0"/>
              <a:t>Have the effect of limiting open procurement by making only 1-2 providers eligible</a:t>
            </a:r>
          </a:p>
          <a:p>
            <a:pPr marL="400050" lvl="1" indent="0">
              <a:spcBef>
                <a:spcPts val="1200"/>
              </a:spcBef>
              <a:buNone/>
            </a:pPr>
            <a:r>
              <a:rPr lang="en-US" altLang="en-US" i="1" dirty="0" smtClean="0"/>
              <a:t>Examples:</a:t>
            </a:r>
          </a:p>
          <a:p>
            <a:pPr lvl="1">
              <a:spcBef>
                <a:spcPts val="1200"/>
              </a:spcBef>
            </a:pPr>
            <a:r>
              <a:rPr lang="en-US" altLang="en-US" b="1" dirty="0" smtClean="0"/>
              <a:t>OK: </a:t>
            </a:r>
            <a:r>
              <a:rPr lang="en-US" altLang="en-US" dirty="0" smtClean="0"/>
              <a:t>Mental health services must be provided by clinicians that can demonstrate expertise in serving people living with HIV</a:t>
            </a:r>
          </a:p>
          <a:p>
            <a:pPr lvl="1">
              <a:spcBef>
                <a:spcPts val="1200"/>
              </a:spcBef>
            </a:pPr>
            <a:r>
              <a:rPr lang="en-US" altLang="en-US" b="1" dirty="0" smtClean="0"/>
              <a:t>Not OK:  </a:t>
            </a:r>
            <a:r>
              <a:rPr lang="en-US" altLang="en-US" dirty="0" smtClean="0"/>
              <a:t>Mental health services must be provided by organizations with prior RWHAP experience</a:t>
            </a:r>
            <a:endParaRPr lang="en-US" altLang="en-US" dirty="0"/>
          </a:p>
        </p:txBody>
      </p:sp>
    </p:spTree>
    <p:extLst>
      <p:ext uri="{BB962C8B-B14F-4D97-AF65-F5344CB8AC3E}">
        <p14:creationId xmlns:p14="http://schemas.microsoft.com/office/powerpoint/2010/main" val="1455973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F00EFA6B-EC5C-45F8-84AA-14F868E5647B}"/>
              </a:ext>
            </a:extLst>
          </p:cNvPr>
          <p:cNvSpPr>
            <a:spLocks noGrp="1" noChangeArrowheads="1"/>
          </p:cNvSpPr>
          <p:nvPr>
            <p:ph idx="1"/>
          </p:nvPr>
        </p:nvSpPr>
        <p:spPr>
          <a:ln w="28575">
            <a:miter lim="800000"/>
            <a:headEnd/>
            <a:tailEnd/>
          </a:ln>
        </p:spPr>
        <p:txBody>
          <a:bodyPr/>
          <a:lstStyle/>
          <a:p>
            <a:pPr marL="91440">
              <a:spcBef>
                <a:spcPts val="300"/>
              </a:spcBef>
              <a:buFont typeface="Arial" panose="020B0604020202020204" pitchFamily="34" charset="0"/>
              <a:buNone/>
              <a:defRPr/>
            </a:pPr>
            <a:r>
              <a:rPr lang="en-US" altLang="en-US" sz="2600" dirty="0"/>
              <a:t>	</a:t>
            </a:r>
            <a:r>
              <a:rPr lang="en-US" altLang="en-US" sz="2700" dirty="0"/>
              <a:t>The PC/PB is concerned about the low retention </a:t>
            </a:r>
            <a:r>
              <a:rPr lang="en-US" altLang="en-US" sz="2700" dirty="0" smtClean="0"/>
              <a:t>in </a:t>
            </a:r>
            <a:r>
              <a:rPr lang="en-US" altLang="en-US" sz="2700" dirty="0"/>
              <a:t>care for formerly incarcerated PLWH, who also have high rates of substance use. The Care Strategy Committee has </a:t>
            </a:r>
            <a:r>
              <a:rPr lang="en-US" altLang="en-US" sz="2700" dirty="0" smtClean="0"/>
              <a:t>been </a:t>
            </a:r>
            <a:r>
              <a:rPr lang="en-US" altLang="en-US" sz="2700" dirty="0"/>
              <a:t>exploring ways to address this problem and has suggested testing either a peer navigator model associated with medical care management or an intensive case management model with specially trained case managers. </a:t>
            </a:r>
          </a:p>
          <a:p>
            <a:pPr marL="514350" indent="-514350">
              <a:spcBef>
                <a:spcPts val="1200"/>
              </a:spcBef>
              <a:buClrTx/>
              <a:buFont typeface="+mj-lt"/>
              <a:buAutoNum type="arabicPeriod"/>
              <a:defRPr/>
            </a:pPr>
            <a:r>
              <a:rPr lang="en-US" altLang="en-US" sz="2600" b="1" i="1" dirty="0"/>
              <a:t>How might a directive be used in this situation</a:t>
            </a:r>
            <a:r>
              <a:rPr lang="en-US" altLang="en-US" sz="2600" b="1" dirty="0"/>
              <a:t>?</a:t>
            </a:r>
          </a:p>
          <a:p>
            <a:pPr marL="514350" indent="-514350">
              <a:spcBef>
                <a:spcPts val="600"/>
              </a:spcBef>
              <a:buClrTx/>
              <a:buFont typeface="+mj-lt"/>
              <a:buAutoNum type="arabicPeriod"/>
              <a:defRPr/>
            </a:pPr>
            <a:r>
              <a:rPr lang="en-US" altLang="en-US" sz="2600" b="1" i="1" dirty="0"/>
              <a:t>What might the directive say?</a:t>
            </a:r>
          </a:p>
        </p:txBody>
      </p:sp>
      <p:sp>
        <p:nvSpPr>
          <p:cNvPr id="60419" name="Rectangle 2"/>
          <p:cNvSpPr>
            <a:spLocks noGrp="1"/>
          </p:cNvSpPr>
          <p:nvPr>
            <p:ph type="title"/>
          </p:nvPr>
        </p:nvSpPr>
        <p:spPr/>
        <p:txBody>
          <a:bodyPr/>
          <a:lstStyle/>
          <a:p>
            <a:r>
              <a:rPr lang="en-US" altLang="en-US" smtClean="0"/>
              <a:t>Quick Scenario C: Directives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In Developing Directives, PC/PBs should:</a:t>
            </a:r>
          </a:p>
        </p:txBody>
      </p:sp>
      <p:sp>
        <p:nvSpPr>
          <p:cNvPr id="45059" name="Content Placeholder 2">
            <a:extLst>
              <a:ext uri="{FF2B5EF4-FFF2-40B4-BE49-F238E27FC236}">
                <a16:creationId xmlns:a16="http://schemas.microsoft.com/office/drawing/2014/main" id="{1E370318-C086-4DB6-8542-667C01BE79FE}"/>
              </a:ext>
            </a:extLst>
          </p:cNvPr>
          <p:cNvSpPr>
            <a:spLocks noGrp="1"/>
          </p:cNvSpPr>
          <p:nvPr>
            <p:ph idx="1"/>
          </p:nvPr>
        </p:nvSpPr>
        <p:spPr/>
        <p:txBody>
          <a:bodyPr/>
          <a:lstStyle/>
          <a:p>
            <a:pPr>
              <a:spcBef>
                <a:spcPts val="1200"/>
              </a:spcBef>
              <a:defRPr/>
            </a:pPr>
            <a:r>
              <a:rPr lang="en-US" altLang="en-US" b="1" dirty="0" smtClean="0"/>
              <a:t>Work with the recipient to explore cost implications </a:t>
            </a:r>
          </a:p>
          <a:p>
            <a:pPr marL="400050" lvl="1" indent="0">
              <a:spcBef>
                <a:spcPts val="1200"/>
              </a:spcBef>
              <a:buNone/>
              <a:defRPr/>
            </a:pPr>
            <a:r>
              <a:rPr lang="en-US" altLang="en-US" i="1" dirty="0" smtClean="0"/>
              <a:t>Example:</a:t>
            </a:r>
          </a:p>
          <a:p>
            <a:pPr marL="400050" lvl="1" indent="0">
              <a:spcBef>
                <a:spcPts val="600"/>
              </a:spcBef>
              <a:spcAft>
                <a:spcPts val="600"/>
              </a:spcAft>
              <a:buNone/>
              <a:defRPr/>
            </a:pPr>
            <a:r>
              <a:rPr lang="en-US" altLang="en-US" dirty="0" smtClean="0"/>
              <a:t>To improve retention of employed PLWH, the PC/PB wants to require OAHS and medical case management providers to have evening or weekend hours </a:t>
            </a:r>
          </a:p>
          <a:p>
            <a:pPr lvl="1">
              <a:spcBef>
                <a:spcPts val="600"/>
              </a:spcBef>
              <a:spcAft>
                <a:spcPts val="600"/>
              </a:spcAft>
              <a:defRPr/>
            </a:pPr>
            <a:r>
              <a:rPr lang="en-US" altLang="en-US" b="1" dirty="0" smtClean="0"/>
              <a:t>Cost implications: </a:t>
            </a:r>
            <a:r>
              <a:rPr lang="en-US" altLang="en-US" dirty="0" smtClean="0"/>
              <a:t>Adding evening or weekend hours adds costs for staff and for keeping the facility open longer</a:t>
            </a:r>
          </a:p>
          <a:p>
            <a:pPr lvl="1">
              <a:defRPr/>
            </a:pPr>
            <a:r>
              <a:rPr lang="en-US" altLang="en-US" b="1" dirty="0" smtClean="0"/>
              <a:t>Funding implications: </a:t>
            </a:r>
            <a:r>
              <a:rPr lang="en-US" altLang="en-US" dirty="0" smtClean="0"/>
              <a:t>Implementing this directive will require adding funds to OAHS and medical case management or serving fewer people in these service categories</a:t>
            </a:r>
            <a:endParaRPr lang="en-US"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After a Directive is Approved</a:t>
            </a:r>
          </a:p>
        </p:txBody>
      </p:sp>
      <p:sp>
        <p:nvSpPr>
          <p:cNvPr id="3" name="Content Placeholder 2">
            <a:extLst>
              <a:ext uri="{FF2B5EF4-FFF2-40B4-BE49-F238E27FC236}">
                <a16:creationId xmlns:a16="http://schemas.microsoft.com/office/drawing/2014/main" id="{C98A3973-1188-451B-8935-59B8E5CD0251}"/>
              </a:ext>
            </a:extLst>
          </p:cNvPr>
          <p:cNvSpPr>
            <a:spLocks noGrp="1"/>
          </p:cNvSpPr>
          <p:nvPr>
            <p:ph idx="1"/>
          </p:nvPr>
        </p:nvSpPr>
        <p:spPr/>
        <p:txBody>
          <a:bodyPr/>
          <a:lstStyle/>
          <a:p>
            <a:pPr>
              <a:defRPr/>
            </a:pPr>
            <a:r>
              <a:rPr lang="en-US" altLang="en-US" dirty="0" smtClean="0"/>
              <a:t>Recipient must follow directives in procurement and contracting but cannot always guarantee full success</a:t>
            </a:r>
          </a:p>
          <a:p>
            <a:pPr marL="457200" lvl="1" indent="0">
              <a:spcBef>
                <a:spcPts val="600"/>
              </a:spcBef>
              <a:buFont typeface="Arial" panose="020B0604020202020204" pitchFamily="34" charset="0"/>
              <a:buNone/>
              <a:defRPr/>
            </a:pPr>
            <a:r>
              <a:rPr lang="en-US" i="1" dirty="0" smtClean="0"/>
              <a:t>Example:</a:t>
            </a:r>
          </a:p>
          <a:p>
            <a:pPr marL="914400" lvl="1" indent="-457200">
              <a:defRPr/>
            </a:pPr>
            <a:r>
              <a:rPr lang="en-US" dirty="0" smtClean="0"/>
              <a:t>Recipient puts out a request for proposals but receives no qualified responses</a:t>
            </a:r>
          </a:p>
          <a:p>
            <a:pPr marL="514350" indent="-457200">
              <a:spcBef>
                <a:spcPts val="1200"/>
              </a:spcBef>
              <a:defRPr/>
            </a:pPr>
            <a:r>
              <a:rPr lang="en-US" dirty="0" smtClean="0"/>
              <a:t>Recipient should be asked to provide updates on implementation of directives</a:t>
            </a:r>
          </a:p>
          <a:p>
            <a:pPr marL="514350" indent="-457200">
              <a:defRPr/>
            </a:pPr>
            <a:r>
              <a:rPr lang="en-US" dirty="0" smtClean="0"/>
              <a:t>PC/PB and recipient should work together to assess the results and value of the directive</a:t>
            </a:r>
            <a:r>
              <a:rPr lang="en-US" i="1" dirty="0" smtClean="0"/>
              <a:t>	</a:t>
            </a:r>
          </a:p>
          <a:p>
            <a:pPr>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ctrTitle"/>
          </p:nvPr>
        </p:nvSpPr>
        <p:spPr>
          <a:xfrm>
            <a:off x="457200" y="762000"/>
            <a:ext cx="8229600" cy="1752600"/>
          </a:xfrm>
        </p:spPr>
        <p:txBody>
          <a:bodyPr/>
          <a:lstStyle/>
          <a:p>
            <a:r>
              <a:rPr lang="en-US" altLang="en-US" smtClean="0"/>
              <a:t>Resource Allocation</a:t>
            </a:r>
            <a:endParaRPr lang="en-US" altLang="en-US" dirty="0" smtClean="0"/>
          </a:p>
        </p:txBody>
      </p:sp>
      <p:sp>
        <p:nvSpPr>
          <p:cNvPr id="64515" name="Subtitle 1"/>
          <p:cNvSpPr>
            <a:spLocks noGrp="1"/>
          </p:cNvSpPr>
          <p:nvPr>
            <p:ph type="subTitle" idx="1"/>
          </p:nvPr>
        </p:nvSpPr>
        <p:spPr/>
        <p:txBody>
          <a:bodyPr/>
          <a:lstStyle/>
          <a:p>
            <a:r>
              <a:rPr lang="en-US" altLang="en-US" smtClean="0"/>
              <a:t>The process of deciding how much RWHAP Part A funding to provide for each prioritized service priority</a:t>
            </a:r>
          </a:p>
          <a:p>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altLang="en-US" smtClean="0"/>
              <a:t>HRSA/HAB Expectations for </a:t>
            </a:r>
            <a:br>
              <a:rPr lang="en-US" altLang="en-US" smtClean="0"/>
            </a:br>
            <a:r>
              <a:rPr lang="en-US" altLang="en-US" smtClean="0"/>
              <a:t>Resource Allocation</a:t>
            </a:r>
          </a:p>
        </p:txBody>
      </p:sp>
      <p:sp>
        <p:nvSpPr>
          <p:cNvPr id="65539" name="Rectangle 3"/>
          <p:cNvSpPr>
            <a:spLocks noGrp="1" noChangeArrowheads="1"/>
          </p:cNvSpPr>
          <p:nvPr>
            <p:ph idx="1"/>
          </p:nvPr>
        </p:nvSpPr>
        <p:spPr/>
        <p:txBody>
          <a:bodyPr/>
          <a:lstStyle/>
          <a:p>
            <a:r>
              <a:rPr lang="en-US" altLang="en-US" smtClean="0"/>
              <a:t>Funds may be allocated only to prioritized service categories that are legislatively approved for funding</a:t>
            </a:r>
          </a:p>
          <a:p>
            <a:r>
              <a:rPr lang="en-US" altLang="en-US" smtClean="0"/>
              <a:t>Recipient provides data and advice, but the PC is the decision maker</a:t>
            </a:r>
          </a:p>
          <a:p>
            <a:r>
              <a:rPr lang="en-US" altLang="en-US" smtClean="0"/>
              <a:t>Must use a fair, data-based process that manages conflict of interest</a:t>
            </a:r>
          </a:p>
          <a:p>
            <a:r>
              <a:rPr lang="en-US" altLang="en-US" smtClean="0"/>
              <a:t>Process must be documented in writing and followed consistently – otherwise affected parties may file a grievance against the PC/PB</a:t>
            </a:r>
          </a:p>
          <a:p>
            <a:endParaRPr lang="en-US"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t>HRSA/HAB Expectations for </a:t>
            </a:r>
            <a:br>
              <a:rPr lang="en-US" altLang="en-US" dirty="0" smtClean="0"/>
            </a:br>
            <a:r>
              <a:rPr lang="en-US" altLang="en-US" dirty="0" smtClean="0"/>
              <a:t>Resource Allocation (cont.)</a:t>
            </a:r>
          </a:p>
        </p:txBody>
      </p:sp>
      <p:sp>
        <p:nvSpPr>
          <p:cNvPr id="67587" name="Content Placeholder 2"/>
          <p:cNvSpPr>
            <a:spLocks noGrp="1"/>
          </p:cNvSpPr>
          <p:nvPr>
            <p:ph idx="1"/>
          </p:nvPr>
        </p:nvSpPr>
        <p:spPr/>
        <p:txBody>
          <a:bodyPr/>
          <a:lstStyle/>
          <a:p>
            <a:r>
              <a:rPr lang="en-US" altLang="en-US" smtClean="0"/>
              <a:t>A committee may do the initial work, but:</a:t>
            </a:r>
          </a:p>
          <a:p>
            <a:pPr lvl="1"/>
            <a:r>
              <a:rPr lang="en-US" altLang="en-US" smtClean="0"/>
              <a:t>The entire PC/PB should participate in the data presentation</a:t>
            </a:r>
          </a:p>
          <a:p>
            <a:pPr lvl="1"/>
            <a:r>
              <a:rPr lang="en-US" altLang="en-US" smtClean="0"/>
              <a:t>Allocation recommendations from a committee must be reviewed, actively discussed, and approved by the entire PC/PB</a:t>
            </a:r>
          </a:p>
          <a:p>
            <a:r>
              <a:rPr lang="en-US" altLang="en-US" smtClean="0"/>
              <a:t>Only vetted PC/PB members may vote on allocations</a:t>
            </a:r>
          </a:p>
          <a:p>
            <a:r>
              <a:rPr lang="en-US" altLang="en-US" smtClean="0"/>
              <a:t>At least 75% of program funds must be allocated to core medical-related services, unless the EMA/TGA obtains a waiver from HRSA/HAB</a:t>
            </a:r>
          </a:p>
          <a:p>
            <a:endParaRPr lang="en-US" alt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Allocation and Use of Part A Funds </a:t>
            </a:r>
            <a:br>
              <a:rPr lang="en-US" altLang="en-US" smtClean="0"/>
            </a:br>
            <a:r>
              <a:rPr lang="en-US" altLang="en-US" smtClean="0"/>
              <a:t>[Without a Waiver] </a:t>
            </a:r>
          </a:p>
        </p:txBody>
      </p:sp>
      <p:graphicFrame>
        <p:nvGraphicFramePr>
          <p:cNvPr id="4" name="Chart 3" title="Allocation of Program Funds ">
            <a:extLst>
              <a:ext uri="{FF2B5EF4-FFF2-40B4-BE49-F238E27FC236}">
                <a16:creationId xmlns:a16="http://schemas.microsoft.com/office/drawing/2014/main" id="{BC2FE532-91B4-489B-ADF6-30CA37E4E02C}"/>
              </a:ext>
            </a:extLst>
          </p:cNvPr>
          <p:cNvGraphicFramePr>
            <a:graphicFrameLocks/>
          </p:cNvGraphicFramePr>
          <p:nvPr>
            <p:extLst>
              <p:ext uri="{D42A27DB-BD31-4B8C-83A1-F6EECF244321}">
                <p14:modId xmlns:p14="http://schemas.microsoft.com/office/powerpoint/2010/main" val="1768752724"/>
              </p:ext>
            </p:extLst>
          </p:nvPr>
        </p:nvGraphicFramePr>
        <p:xfrm>
          <a:off x="1219200" y="1676400"/>
          <a:ext cx="6705600" cy="47692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title"/>
          </p:nvPr>
        </p:nvSpPr>
        <p:spPr/>
        <p:txBody>
          <a:bodyPr/>
          <a:lstStyle/>
          <a:p>
            <a:r>
              <a:rPr lang="en-US" altLang="en-US" smtClean="0"/>
              <a:t>Core Medical-Related Services</a:t>
            </a:r>
          </a:p>
        </p:txBody>
      </p:sp>
      <p:sp>
        <p:nvSpPr>
          <p:cNvPr id="69635" name="Content Placeholder 4"/>
          <p:cNvSpPr>
            <a:spLocks noGrp="1"/>
          </p:cNvSpPr>
          <p:nvPr>
            <p:ph sz="half" idx="1"/>
          </p:nvPr>
        </p:nvSpPr>
        <p:spPr/>
        <p:txBody>
          <a:bodyPr/>
          <a:lstStyle/>
          <a:p>
            <a:r>
              <a:rPr lang="en-US" altLang="en-US" sz="2400" smtClean="0"/>
              <a:t>ADAP</a:t>
            </a:r>
          </a:p>
          <a:p>
            <a:r>
              <a:rPr lang="en-US" altLang="en-US" sz="2400" smtClean="0"/>
              <a:t>Local Pharm Assistance Program</a:t>
            </a:r>
          </a:p>
          <a:p>
            <a:r>
              <a:rPr lang="en-US" altLang="en-US" sz="2400" smtClean="0"/>
              <a:t>Early Intervention Services</a:t>
            </a:r>
          </a:p>
          <a:p>
            <a:r>
              <a:rPr lang="en-US" altLang="en-US" sz="2400" smtClean="0"/>
              <a:t>Health Insur Premium and </a:t>
            </a:r>
          </a:p>
          <a:p>
            <a:r>
              <a:rPr lang="en-US" altLang="en-US" sz="2400" smtClean="0"/>
              <a:t>Cost-Sharing Assistance</a:t>
            </a:r>
          </a:p>
          <a:p>
            <a:r>
              <a:rPr lang="en-US" altLang="en-US" sz="2400" smtClean="0"/>
              <a:t>Home &amp; Community-based Health Services</a:t>
            </a:r>
          </a:p>
          <a:p>
            <a:r>
              <a:rPr lang="en-US" altLang="en-US" sz="2400" smtClean="0"/>
              <a:t>Home Health Care</a:t>
            </a:r>
          </a:p>
          <a:p>
            <a:r>
              <a:rPr lang="en-US" altLang="en-US" sz="2400" smtClean="0"/>
              <a:t>Hospice </a:t>
            </a:r>
          </a:p>
          <a:p>
            <a:endParaRPr lang="en-US" altLang="en-US" sz="2400" smtClean="0"/>
          </a:p>
        </p:txBody>
      </p:sp>
      <p:sp>
        <p:nvSpPr>
          <p:cNvPr id="69636" name="Content Placeholder 8"/>
          <p:cNvSpPr>
            <a:spLocks noGrp="1"/>
          </p:cNvSpPr>
          <p:nvPr>
            <p:ph sz="half" idx="2"/>
          </p:nvPr>
        </p:nvSpPr>
        <p:spPr/>
        <p:txBody>
          <a:bodyPr/>
          <a:lstStyle/>
          <a:p>
            <a:r>
              <a:rPr lang="en-US" altLang="en-US" sz="2400" smtClean="0"/>
              <a:t>Medical Case Management</a:t>
            </a:r>
          </a:p>
          <a:p>
            <a:r>
              <a:rPr lang="en-US" altLang="en-US" sz="2400" smtClean="0"/>
              <a:t>Med Nutrition Therapy</a:t>
            </a:r>
          </a:p>
          <a:p>
            <a:r>
              <a:rPr lang="en-US" altLang="en-US" sz="2400" smtClean="0"/>
              <a:t>Mental Health Services</a:t>
            </a:r>
          </a:p>
          <a:p>
            <a:r>
              <a:rPr lang="en-US" altLang="en-US" sz="2400" smtClean="0"/>
              <a:t>Oral Health Care</a:t>
            </a:r>
          </a:p>
          <a:p>
            <a:r>
              <a:rPr lang="en-US" altLang="en-US" sz="2400" smtClean="0"/>
              <a:t>Outpat/Ambulatory Health Services</a:t>
            </a:r>
          </a:p>
          <a:p>
            <a:r>
              <a:rPr lang="en-US" altLang="en-US" sz="2400" smtClean="0"/>
              <a:t>Substance Abuse Outpatient Care</a:t>
            </a:r>
          </a:p>
          <a:p>
            <a:endParaRPr lang="en-US" altLang="en-US"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6"/>
          <p:cNvSpPr>
            <a:spLocks noGrp="1"/>
          </p:cNvSpPr>
          <p:nvPr>
            <p:ph type="title"/>
          </p:nvPr>
        </p:nvSpPr>
        <p:spPr/>
        <p:txBody>
          <a:bodyPr/>
          <a:lstStyle/>
          <a:p>
            <a:r>
              <a:rPr lang="en-US" altLang="en-US" smtClean="0"/>
              <a:t>Support Services </a:t>
            </a:r>
          </a:p>
        </p:txBody>
      </p:sp>
      <p:sp>
        <p:nvSpPr>
          <p:cNvPr id="70659" name="Content Placeholder 2"/>
          <p:cNvSpPr>
            <a:spLocks noGrp="1"/>
          </p:cNvSpPr>
          <p:nvPr>
            <p:ph sz="half" idx="1"/>
          </p:nvPr>
        </p:nvSpPr>
        <p:spPr/>
        <p:txBody>
          <a:bodyPr/>
          <a:lstStyle/>
          <a:p>
            <a:r>
              <a:rPr lang="en-US" altLang="en-US" sz="2400" smtClean="0"/>
              <a:t>Child Care Services</a:t>
            </a:r>
          </a:p>
          <a:p>
            <a:r>
              <a:rPr lang="en-US" altLang="en-US" sz="2400" smtClean="0"/>
              <a:t>Emergency Financial Assistance</a:t>
            </a:r>
          </a:p>
          <a:p>
            <a:r>
              <a:rPr lang="en-US" altLang="en-US" sz="2400" smtClean="0"/>
              <a:t>Food Bank/Home-Deliv Meals</a:t>
            </a:r>
          </a:p>
          <a:p>
            <a:r>
              <a:rPr lang="en-US" altLang="en-US" sz="2400" smtClean="0"/>
              <a:t>Health Educ/Risk Reduction</a:t>
            </a:r>
          </a:p>
          <a:p>
            <a:r>
              <a:rPr lang="en-US" altLang="en-US" sz="2400" smtClean="0"/>
              <a:t>Housing</a:t>
            </a:r>
          </a:p>
          <a:p>
            <a:r>
              <a:rPr lang="en-US" altLang="en-US" sz="2400" smtClean="0"/>
              <a:t>Linguistic Services</a:t>
            </a:r>
          </a:p>
          <a:p>
            <a:r>
              <a:rPr lang="en-US" altLang="en-US" sz="2400" smtClean="0"/>
              <a:t>Medical Transportation</a:t>
            </a:r>
          </a:p>
          <a:p>
            <a:r>
              <a:rPr lang="en-US" altLang="en-US" sz="2400" smtClean="0"/>
              <a:t>Non-Med Case Management</a:t>
            </a:r>
          </a:p>
          <a:p>
            <a:endParaRPr lang="en-US" altLang="en-US" sz="2400" smtClean="0"/>
          </a:p>
          <a:p>
            <a:endParaRPr lang="en-US" altLang="en-US" sz="2400" smtClean="0"/>
          </a:p>
          <a:p>
            <a:endParaRPr lang="en-US" altLang="en-US" sz="2400" smtClean="0"/>
          </a:p>
        </p:txBody>
      </p:sp>
      <p:sp>
        <p:nvSpPr>
          <p:cNvPr id="70660" name="Content Placeholder 3"/>
          <p:cNvSpPr>
            <a:spLocks noGrp="1"/>
          </p:cNvSpPr>
          <p:nvPr>
            <p:ph sz="half" idx="2"/>
          </p:nvPr>
        </p:nvSpPr>
        <p:spPr/>
        <p:txBody>
          <a:bodyPr/>
          <a:lstStyle/>
          <a:p>
            <a:r>
              <a:rPr lang="en-US" altLang="en-US" sz="2400" smtClean="0"/>
              <a:t>Other Professional Services</a:t>
            </a:r>
          </a:p>
          <a:p>
            <a:r>
              <a:rPr lang="en-US" altLang="en-US" sz="2400" smtClean="0"/>
              <a:t>Outreach Services</a:t>
            </a:r>
          </a:p>
          <a:p>
            <a:r>
              <a:rPr lang="en-US" altLang="en-US" sz="2400" smtClean="0"/>
              <a:t>Psychosocial Support Services</a:t>
            </a:r>
          </a:p>
          <a:p>
            <a:r>
              <a:rPr lang="en-US" altLang="en-US" sz="2400" smtClean="0"/>
              <a:t>Referral for Healthcare &amp;</a:t>
            </a:r>
          </a:p>
          <a:p>
            <a:r>
              <a:rPr lang="en-US" altLang="en-US" sz="2400" smtClean="0"/>
              <a:t>Support Services</a:t>
            </a:r>
          </a:p>
          <a:p>
            <a:r>
              <a:rPr lang="en-US" altLang="en-US" sz="2400" smtClean="0"/>
              <a:t>Rehabilitation Services</a:t>
            </a:r>
          </a:p>
          <a:p>
            <a:r>
              <a:rPr lang="en-US" altLang="en-US" sz="2400" smtClean="0"/>
              <a:t>Respite Care</a:t>
            </a:r>
          </a:p>
          <a:p>
            <a:r>
              <a:rPr lang="en-US" altLang="en-US" sz="2400" smtClean="0"/>
              <a:t>Substance Abuse Servs (Resid)</a:t>
            </a:r>
          </a:p>
          <a:p>
            <a:endParaRPr lang="en-US" alt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PSRA Importance and Context</a:t>
            </a:r>
          </a:p>
        </p:txBody>
      </p:sp>
      <p:sp>
        <p:nvSpPr>
          <p:cNvPr id="2" name="Text Placeholder 1"/>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Approaching Resource Allocation</a:t>
            </a:r>
          </a:p>
        </p:txBody>
      </p:sp>
      <p:sp>
        <p:nvSpPr>
          <p:cNvPr id="71683" name="Content Placeholder 2"/>
          <p:cNvSpPr>
            <a:spLocks noGrp="1"/>
          </p:cNvSpPr>
          <p:nvPr>
            <p:ph idx="1"/>
          </p:nvPr>
        </p:nvSpPr>
        <p:spPr/>
        <p:txBody>
          <a:bodyPr/>
          <a:lstStyle/>
          <a:p>
            <a:r>
              <a:rPr lang="en-US" altLang="en-US" smtClean="0"/>
              <a:t>Sound practice is to use 3 funding scenarios in order to adjust allocations easily once funding is received, usually: </a:t>
            </a:r>
          </a:p>
          <a:p>
            <a:pPr lvl="1"/>
            <a:r>
              <a:rPr lang="en-US" altLang="en-US" smtClean="0"/>
              <a:t>flat funding</a:t>
            </a:r>
          </a:p>
          <a:p>
            <a:pPr lvl="1"/>
            <a:r>
              <a:rPr lang="en-US" altLang="en-US" smtClean="0"/>
              <a:t> 5%+ increase</a:t>
            </a:r>
          </a:p>
          <a:p>
            <a:pPr lvl="1"/>
            <a:r>
              <a:rPr lang="en-US" altLang="en-US" smtClean="0"/>
              <a:t> 5%+ decrease</a:t>
            </a:r>
          </a:p>
          <a:p>
            <a:r>
              <a:rPr lang="en-US" altLang="en-US" smtClean="0"/>
              <a:t>Separate allocation process needed for Part A and Part A Minority AIDS Initiative (MAI) funds</a:t>
            </a:r>
          </a:p>
          <a:p>
            <a:r>
              <a:rPr lang="en-US" altLang="en-US" smtClean="0"/>
              <a:t>Allocations should consider costs per client – which means doing allocations in dollars, not just percent of funds</a:t>
            </a:r>
          </a:p>
          <a:p>
            <a:endParaRPr lang="en-US" altLang="en-US" smtClean="0"/>
          </a:p>
          <a:p>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dirty="0" smtClean="0"/>
              <a:t>Approaching Resource Allocation (cont. 1)</a:t>
            </a:r>
          </a:p>
        </p:txBody>
      </p:sp>
      <p:sp>
        <p:nvSpPr>
          <p:cNvPr id="72707" name="Content Placeholder 2"/>
          <p:cNvSpPr>
            <a:spLocks noGrp="1"/>
          </p:cNvSpPr>
          <p:nvPr>
            <p:ph idx="1"/>
          </p:nvPr>
        </p:nvSpPr>
        <p:spPr/>
        <p:txBody>
          <a:bodyPr/>
          <a:lstStyle/>
          <a:p>
            <a:r>
              <a:rPr lang="en-US" altLang="en-US" smtClean="0"/>
              <a:t>Process must be data based, and should consider: </a:t>
            </a:r>
          </a:p>
          <a:p>
            <a:pPr lvl="1"/>
            <a:r>
              <a:rPr lang="en-US" altLang="en-US" smtClean="0"/>
              <a:t>Number and characteristics of clients in each service category last year and demand in current year</a:t>
            </a:r>
          </a:p>
          <a:p>
            <a:pPr lvl="1"/>
            <a:r>
              <a:rPr lang="en-US" altLang="en-US" smtClean="0"/>
              <a:t>PLWH needs assessment data on service needs and gaps</a:t>
            </a:r>
          </a:p>
          <a:p>
            <a:pPr lvl="1"/>
            <a:r>
              <a:rPr lang="en-US" altLang="en-US" smtClean="0"/>
              <a:t>Cost per client for each service category</a:t>
            </a:r>
          </a:p>
          <a:p>
            <a:pPr lvl="1"/>
            <a:r>
              <a:rPr lang="en-US" altLang="en-US" smtClean="0"/>
              <a:t>Funds provided through other funding streams</a:t>
            </a:r>
          </a:p>
          <a:p>
            <a:pPr lvl="1"/>
            <a:r>
              <a:rPr lang="en-US" altLang="en-US" smtClean="0"/>
              <a:t>Plans for bringing additional PLWH into care</a:t>
            </a:r>
          </a:p>
          <a:p>
            <a:endParaRPr lang="en-US"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dirty="0" smtClean="0"/>
              <a:t>Approaching Resource Allocation (cont. 2)</a:t>
            </a:r>
          </a:p>
        </p:txBody>
      </p:sp>
      <p:sp>
        <p:nvSpPr>
          <p:cNvPr id="73731" name="Content Placeholder 2"/>
          <p:cNvSpPr>
            <a:spLocks noGrp="1"/>
          </p:cNvSpPr>
          <p:nvPr>
            <p:ph idx="1"/>
          </p:nvPr>
        </p:nvSpPr>
        <p:spPr/>
        <p:txBody>
          <a:bodyPr/>
          <a:lstStyle/>
          <a:p>
            <a:r>
              <a:rPr lang="en-US" altLang="en-US" smtClean="0"/>
              <a:t>Some highly ranked service categories may receive little or no funding because:</a:t>
            </a:r>
          </a:p>
          <a:p>
            <a:pPr lvl="1"/>
            <a:r>
              <a:rPr lang="en-US" altLang="en-US" smtClean="0"/>
              <a:t>Needed funds are provided by other funding sources – for example, RWHAP Part B may meet need for HIV-related medications through ADAP</a:t>
            </a:r>
          </a:p>
          <a:p>
            <a:pPr lvl="1"/>
            <a:r>
              <a:rPr lang="en-US" altLang="en-US" smtClean="0"/>
              <a:t>Some services are needed by a small subset of PLWH – for example, linguistic services</a:t>
            </a:r>
          </a:p>
          <a:p>
            <a:pPr lvl="1"/>
            <a:r>
              <a:rPr lang="en-US" altLang="en-US" smtClean="0"/>
              <a:t>Some services involve relatively low costs – for example, child care</a:t>
            </a:r>
          </a:p>
          <a:p>
            <a:r>
              <a:rPr lang="en-US" altLang="en-US" smtClean="0"/>
              <a:t>Allocations are included in the annual application for RWHAP Part A funding</a:t>
            </a:r>
          </a:p>
          <a:p>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p:txBody>
          <a:bodyPr/>
          <a:lstStyle/>
          <a:p>
            <a:pPr marL="0" indent="0">
              <a:buNone/>
            </a:pPr>
            <a:r>
              <a:rPr lang="en-US" altLang="en-US" sz="2400" dirty="0" smtClean="0"/>
              <a:t>Your PC/PB is trying to decide whether additional funding is needed for Medical Transportation. It was not identified as a key concern by 35 people attending 2 town hall meetings prior to PSRA, but was among the top </a:t>
            </a:r>
            <a:r>
              <a:rPr lang="en-US" altLang="en-US" sz="2400" smtClean="0"/>
              <a:t>7 service </a:t>
            </a:r>
            <a:r>
              <a:rPr lang="en-US" altLang="en-US" sz="2400" dirty="0" smtClean="0"/>
              <a:t>gaps identified in the most recent survey of 620 PLWH. </a:t>
            </a:r>
          </a:p>
          <a:p>
            <a:pPr>
              <a:spcBef>
                <a:spcPts val="1200"/>
              </a:spcBef>
            </a:pPr>
            <a:r>
              <a:rPr lang="en-US" altLang="en-US" sz="2400" b="1" i="1" dirty="0" smtClean="0"/>
              <a:t>To which of these data sources should the PC/PB give more “weight,” and why?</a:t>
            </a:r>
          </a:p>
          <a:p>
            <a:r>
              <a:rPr lang="en-US" altLang="en-US" sz="2400" b="1" i="1" dirty="0" smtClean="0"/>
              <a:t>What other data should it review in making this allocation decision? </a:t>
            </a:r>
          </a:p>
        </p:txBody>
      </p:sp>
      <p:sp>
        <p:nvSpPr>
          <p:cNvPr id="74755" name="Rectangle 2"/>
          <p:cNvSpPr>
            <a:spLocks noGrp="1"/>
          </p:cNvSpPr>
          <p:nvPr>
            <p:ph type="title"/>
          </p:nvPr>
        </p:nvSpPr>
        <p:spPr/>
        <p:txBody>
          <a:bodyPr/>
          <a:lstStyle/>
          <a:p>
            <a:r>
              <a:rPr lang="en-US" altLang="en-US" smtClean="0"/>
              <a:t>Quick Scenario D: Resource Allocation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t>Steps in Resource Allocation 1 and 2</a:t>
            </a:r>
          </a:p>
        </p:txBody>
      </p:sp>
      <p:sp>
        <p:nvSpPr>
          <p:cNvPr id="3" name="Content Placeholder 2">
            <a:extLst>
              <a:ext uri="{FF2B5EF4-FFF2-40B4-BE49-F238E27FC236}">
                <a16:creationId xmlns:a16="http://schemas.microsoft.com/office/drawing/2014/main" id="{6733A972-B2B6-45F9-A8E3-528ACC71469A}"/>
              </a:ext>
            </a:extLst>
          </p:cNvPr>
          <p:cNvSpPr>
            <a:spLocks noGrp="1"/>
          </p:cNvSpPr>
          <p:nvPr>
            <p:ph idx="1"/>
          </p:nvPr>
        </p:nvSpPr>
        <p:spPr/>
        <p:txBody>
          <a:bodyPr/>
          <a:lstStyle/>
          <a:p>
            <a:pPr marL="514350" indent="-514350">
              <a:buClrTx/>
              <a:buFont typeface="+mj-lt"/>
              <a:buAutoNum type="arabicPeriod"/>
              <a:defRPr/>
            </a:pPr>
            <a:r>
              <a:rPr lang="en-US" sz="2400" dirty="0" smtClean="0"/>
              <a:t>Obtain agreement from the full PC/PB on principles, criteria, and decision making process/methods for allocating funds</a:t>
            </a:r>
          </a:p>
          <a:p>
            <a:pPr marL="514350" indent="-514350">
              <a:spcBef>
                <a:spcPts val="1200"/>
              </a:spcBef>
              <a:buClrTx/>
              <a:buFont typeface="+mj-lt"/>
              <a:buAutoNum type="arabicPeriod"/>
              <a:defRPr/>
            </a:pPr>
            <a:r>
              <a:rPr lang="en-US" sz="2400" dirty="0" smtClean="0"/>
              <a:t>Review financial and utilization data, including:</a:t>
            </a:r>
          </a:p>
          <a:p>
            <a:pPr lvl="1">
              <a:spcBef>
                <a:spcPts val="600"/>
              </a:spcBef>
              <a:defRPr/>
            </a:pPr>
            <a:r>
              <a:rPr lang="en-US" sz="2000" dirty="0" smtClean="0"/>
              <a:t>Final allocations for the current program year</a:t>
            </a:r>
          </a:p>
          <a:p>
            <a:pPr lvl="1">
              <a:spcBef>
                <a:spcPts val="600"/>
              </a:spcBef>
              <a:defRPr/>
            </a:pPr>
            <a:r>
              <a:rPr lang="en-US" sz="2000" dirty="0" smtClean="0"/>
              <a:t>Final expenditures vs. allocations for each funded service category in the prior program year</a:t>
            </a:r>
          </a:p>
          <a:p>
            <a:pPr lvl="1">
              <a:spcBef>
                <a:spcPts val="600"/>
              </a:spcBef>
              <a:defRPr/>
            </a:pPr>
            <a:r>
              <a:rPr lang="en-US" sz="2000" dirty="0" smtClean="0"/>
              <a:t>Number of clients served last year and costs per client or unit for each service category </a:t>
            </a:r>
          </a:p>
          <a:p>
            <a:pPr lvl="1">
              <a:spcBef>
                <a:spcPts val="600"/>
              </a:spcBef>
              <a:defRPr/>
            </a:pPr>
            <a:r>
              <a:rPr lang="en-US" sz="2000" dirty="0" smtClean="0"/>
              <a:t>Decide whether to use last year’s final allocations or current year allocations as a starting point</a:t>
            </a:r>
          </a:p>
          <a:p>
            <a:pPr>
              <a:defRPr/>
            </a:pPr>
            <a:endParaRPr lang="en-US" sz="2400" dirty="0" smtClean="0"/>
          </a:p>
          <a:p>
            <a:pPr>
              <a:defRPr/>
            </a:pP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dirty="0" smtClean="0"/>
              <a:t>Steps in Resource Allocation 3 and 4</a:t>
            </a:r>
          </a:p>
        </p:txBody>
      </p:sp>
      <p:sp>
        <p:nvSpPr>
          <p:cNvPr id="77827" name="Content Placeholder 2"/>
          <p:cNvSpPr>
            <a:spLocks noGrp="1"/>
          </p:cNvSpPr>
          <p:nvPr>
            <p:ph idx="1"/>
          </p:nvPr>
        </p:nvSpPr>
        <p:spPr/>
        <p:txBody>
          <a:bodyPr/>
          <a:lstStyle/>
          <a:p>
            <a:pPr marL="514350" indent="-514350">
              <a:buClrTx/>
              <a:buFont typeface="Calibri" panose="020F0502020204030204" pitchFamily="34" charset="0"/>
              <a:buAutoNum type="arabicPeriod" startAt="3"/>
            </a:pPr>
            <a:r>
              <a:rPr lang="en-US" altLang="en-US" sz="2400" dirty="0" smtClean="0"/>
              <a:t>Review and approve directives, so that their costs can be considered in the allocation process</a:t>
            </a:r>
          </a:p>
          <a:p>
            <a:pPr marL="514350" indent="-514350">
              <a:spcBef>
                <a:spcPts val="1200"/>
              </a:spcBef>
              <a:buClrTx/>
              <a:buFont typeface="Calibri" panose="020F0502020204030204" pitchFamily="34" charset="0"/>
              <a:buAutoNum type="arabicPeriod" startAt="3"/>
            </a:pPr>
            <a:r>
              <a:rPr lang="en-US" altLang="en-US" sz="2400" dirty="0" smtClean="0"/>
              <a:t>Make allocations by service category, based on projected number of clients and costs per client </a:t>
            </a:r>
          </a:p>
          <a:p>
            <a:pPr lvl="1">
              <a:spcBef>
                <a:spcPts val="600"/>
              </a:spcBef>
              <a:defRPr/>
            </a:pPr>
            <a:r>
              <a:rPr lang="en-US" altLang="en-US" sz="2000" dirty="0"/>
              <a:t>Project on a screen both current and proposed allocations for each service category for review during the process </a:t>
            </a:r>
          </a:p>
          <a:p>
            <a:pPr lvl="1">
              <a:spcBef>
                <a:spcPts val="600"/>
              </a:spcBef>
              <a:defRPr/>
            </a:pPr>
            <a:r>
              <a:rPr lang="en-US" altLang="en-US" sz="2000" dirty="0"/>
              <a:t>Keep separate track of total allocations for core medical-related services and support services allocations</a:t>
            </a:r>
          </a:p>
          <a:p>
            <a:pPr lvl="1">
              <a:spcBef>
                <a:spcPts val="600"/>
              </a:spcBef>
              <a:defRPr/>
            </a:pPr>
            <a:r>
              <a:rPr lang="en-US" altLang="en-US" sz="2000" dirty="0"/>
              <a:t>Vote on allocations for each service category or group of categories</a:t>
            </a:r>
          </a:p>
          <a:p>
            <a:pPr lvl="1">
              <a:spcBef>
                <a:spcPts val="600"/>
              </a:spcBef>
              <a:defRPr/>
            </a:pPr>
            <a:r>
              <a:rPr lang="en-US" altLang="en-US" sz="2000" dirty="0"/>
              <a:t>Consider cost of proposed directives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dirty="0" smtClean="0"/>
              <a:t>Steps in Resource Allocation 5-8</a:t>
            </a:r>
          </a:p>
        </p:txBody>
      </p:sp>
      <p:sp>
        <p:nvSpPr>
          <p:cNvPr id="3" name="Content Placeholder 2">
            <a:extLst>
              <a:ext uri="{FF2B5EF4-FFF2-40B4-BE49-F238E27FC236}">
                <a16:creationId xmlns:a16="http://schemas.microsoft.com/office/drawing/2014/main" id="{C5AA6A4B-EA94-497C-9268-1AA2D6735BAB}"/>
              </a:ext>
            </a:extLst>
          </p:cNvPr>
          <p:cNvSpPr>
            <a:spLocks noGrp="1"/>
          </p:cNvSpPr>
          <p:nvPr>
            <p:ph idx="1"/>
          </p:nvPr>
        </p:nvSpPr>
        <p:spPr/>
        <p:txBody>
          <a:bodyPr/>
          <a:lstStyle/>
          <a:p>
            <a:pPr marL="514350" indent="-514350">
              <a:spcBef>
                <a:spcPts val="1200"/>
              </a:spcBef>
              <a:buClrTx/>
              <a:buFont typeface="+mj-lt"/>
              <a:buAutoNum type="arabicPeriod" startAt="5"/>
              <a:defRPr/>
            </a:pPr>
            <a:r>
              <a:rPr lang="en-US" sz="2400" dirty="0"/>
              <a:t>Review and vote on the total allocation for “flat” funding</a:t>
            </a:r>
          </a:p>
          <a:p>
            <a:pPr marL="514350" indent="-514350">
              <a:spcBef>
                <a:spcPts val="1200"/>
              </a:spcBef>
              <a:buClrTx/>
              <a:buFont typeface="+mj-lt"/>
              <a:buAutoNum type="arabicPeriod" startAt="5"/>
              <a:defRPr/>
            </a:pPr>
            <a:r>
              <a:rPr lang="en-US" sz="2400" dirty="0"/>
              <a:t>Repeat Step 5 for increase and decrease scenarios</a:t>
            </a:r>
          </a:p>
          <a:p>
            <a:pPr marL="514350" indent="-514350">
              <a:spcBef>
                <a:spcPts val="1200"/>
              </a:spcBef>
              <a:buClrTx/>
              <a:buFont typeface="+mj-lt"/>
              <a:buAutoNum type="arabicPeriod" startAt="5"/>
              <a:defRPr/>
            </a:pPr>
            <a:r>
              <a:rPr lang="en-US" sz="2400" dirty="0"/>
              <a:t>Repeat for MAI</a:t>
            </a:r>
          </a:p>
          <a:p>
            <a:pPr marL="514350" indent="-514350">
              <a:spcBef>
                <a:spcPts val="1200"/>
              </a:spcBef>
              <a:buClrTx/>
              <a:buFont typeface="+mj-lt"/>
              <a:buAutoNum type="arabicPeriod" startAt="5"/>
              <a:defRPr/>
            </a:pPr>
            <a:r>
              <a:rPr lang="en-US" sz="2400" dirty="0"/>
              <a:t>Document the discussion and decisions, including reasons for any changes in funding and for amounts allocated</a:t>
            </a:r>
          </a:p>
          <a:p>
            <a:pPr marL="0" indent="0">
              <a:buFont typeface="Arial" panose="020B0604020202020204" pitchFamily="34" charset="0"/>
              <a:buNone/>
              <a:defRPr/>
            </a:pPr>
            <a:endParaRPr lang="en-US" dirty="0"/>
          </a:p>
          <a:p>
            <a:pPr marL="514350" indent="-514350">
              <a:buFont typeface="+mj-lt"/>
              <a:buAutoNum type="arabicPeriod" startAt="6"/>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t>Steps in Resource Allocation 9 and 10</a:t>
            </a:r>
          </a:p>
        </p:txBody>
      </p:sp>
      <p:sp>
        <p:nvSpPr>
          <p:cNvPr id="79875" name="Content Placeholder 2"/>
          <p:cNvSpPr>
            <a:spLocks noGrp="1"/>
          </p:cNvSpPr>
          <p:nvPr>
            <p:ph idx="1"/>
          </p:nvPr>
        </p:nvSpPr>
        <p:spPr/>
        <p:txBody>
          <a:bodyPr/>
          <a:lstStyle/>
          <a:p>
            <a:pPr marL="514350" indent="-514350">
              <a:buClrTx/>
              <a:buFont typeface="Calibri" panose="020F0502020204030204" pitchFamily="34" charset="0"/>
              <a:buAutoNum type="arabicPeriod" startAt="9"/>
            </a:pPr>
            <a:r>
              <a:rPr lang="en-US" altLang="en-US" sz="2400" dirty="0" smtClean="0"/>
              <a:t>Schedule a review of the process within a month after implementation to:</a:t>
            </a:r>
          </a:p>
          <a:p>
            <a:pPr lvl="1">
              <a:spcBef>
                <a:spcPts val="600"/>
              </a:spcBef>
              <a:defRPr/>
            </a:pPr>
            <a:r>
              <a:rPr lang="en-US" altLang="en-US" sz="2000" dirty="0"/>
              <a:t>Identify any data gaps or process issues that need improvement for next year</a:t>
            </a:r>
          </a:p>
          <a:p>
            <a:pPr lvl="1">
              <a:spcBef>
                <a:spcPts val="600"/>
              </a:spcBef>
              <a:defRPr/>
            </a:pPr>
            <a:r>
              <a:rPr lang="en-US" altLang="en-US" sz="2000" dirty="0"/>
              <a:t>Assign responsibility for changes to specific committees</a:t>
            </a:r>
          </a:p>
          <a:p>
            <a:pPr lvl="1">
              <a:spcBef>
                <a:spcPts val="600"/>
              </a:spcBef>
              <a:defRPr/>
            </a:pPr>
            <a:r>
              <a:rPr lang="en-US" altLang="en-US" sz="2000" dirty="0"/>
              <a:t>Work with the recipient on data or other issues</a:t>
            </a:r>
          </a:p>
          <a:p>
            <a:pPr lvl="1">
              <a:spcBef>
                <a:spcPts val="600"/>
              </a:spcBef>
              <a:defRPr/>
            </a:pPr>
            <a:r>
              <a:rPr lang="en-US" altLang="en-US" sz="2000" dirty="0"/>
              <a:t>Be sure process changes are presented and approved before next year’s PSRA process begins</a:t>
            </a:r>
          </a:p>
          <a:p>
            <a:pPr marL="514350" indent="-514350">
              <a:spcBef>
                <a:spcPts val="1200"/>
              </a:spcBef>
              <a:buClrTx/>
              <a:buFont typeface="Calibri" panose="020F0502020204030204" pitchFamily="34" charset="0"/>
              <a:buAutoNum type="arabicPeriod" startAt="10"/>
            </a:pPr>
            <a:r>
              <a:rPr lang="en-US" altLang="en-US" sz="2400" dirty="0" smtClean="0"/>
              <a:t>Be prepared to revise allocations once the award is received from HRSA/HAB</a:t>
            </a:r>
          </a:p>
          <a:p>
            <a:pPr lvl="1"/>
            <a:endParaRPr lang="en-US" alt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t>Models for Implementing PSRA </a:t>
            </a:r>
          </a:p>
        </p:txBody>
      </p:sp>
      <p:sp>
        <p:nvSpPr>
          <p:cNvPr id="4" name="Subtitle 3"/>
          <p:cNvSpPr>
            <a:spLocks noGrp="1"/>
          </p:cNvSpPr>
          <p:nvPr>
            <p:ph type="body" idx="1"/>
          </p:nvPr>
        </p:nvSpPr>
        <p:spPr/>
        <p:txBody>
          <a:bodyPr/>
          <a:lstStyle/>
          <a:p>
            <a:pPr marL="342900" indent="-342900">
              <a:spcBef>
                <a:spcPct val="0"/>
              </a:spcBef>
              <a:buClrTx/>
              <a:buFont typeface="Arial" panose="020B0604020202020204" pitchFamily="34" charset="0"/>
              <a:buChar char="•"/>
              <a:defRPr/>
            </a:pPr>
            <a:r>
              <a:rPr lang="en-US" altLang="en-US" dirty="0"/>
              <a:t>Factors to Consider</a:t>
            </a:r>
          </a:p>
          <a:p>
            <a:pPr marL="342900" indent="-342900">
              <a:spcBef>
                <a:spcPct val="0"/>
              </a:spcBef>
              <a:buClrTx/>
              <a:buFont typeface="Arial" panose="020B0604020202020204" pitchFamily="34" charset="0"/>
              <a:buChar char="•"/>
              <a:defRPr/>
            </a:pPr>
            <a:r>
              <a:rPr lang="en-US" altLang="en-US" dirty="0"/>
              <a:t>Committee-based Models</a:t>
            </a:r>
          </a:p>
          <a:p>
            <a:pPr marL="342900" indent="-342900">
              <a:spcBef>
                <a:spcPct val="0"/>
              </a:spcBef>
              <a:buClrTx/>
              <a:buFont typeface="Arial" panose="020B0604020202020204" pitchFamily="34" charset="0"/>
              <a:buChar char="•"/>
              <a:defRPr/>
            </a:pPr>
            <a:r>
              <a:rPr lang="en-US" altLang="en-US" dirty="0"/>
              <a:t>Full PC/PB-based Models</a:t>
            </a:r>
          </a:p>
          <a:p>
            <a:pPr>
              <a:defRP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smtClean="0"/>
              <a:t>Managing Conflict of Interest in PSRA</a:t>
            </a:r>
          </a:p>
        </p:txBody>
      </p:sp>
      <p:sp>
        <p:nvSpPr>
          <p:cNvPr id="81923" name="Content Placeholder 2"/>
          <p:cNvSpPr>
            <a:spLocks noGrp="1"/>
          </p:cNvSpPr>
          <p:nvPr>
            <p:ph idx="1"/>
          </p:nvPr>
        </p:nvSpPr>
        <p:spPr/>
        <p:txBody>
          <a:bodyPr/>
          <a:lstStyle/>
          <a:p>
            <a:r>
              <a:rPr lang="en-US" altLang="en-US" sz="2400" dirty="0" smtClean="0"/>
              <a:t>Process must manage conflict of interest (COI)</a:t>
            </a:r>
          </a:p>
          <a:p>
            <a:r>
              <a:rPr lang="en-US" altLang="en-US" sz="2400" dirty="0" smtClean="0"/>
              <a:t>A provider member that receives or is seeking funds under RWHAP Part A should have limited participation in discussion and should not vote on motions involving service categories where there is a COI </a:t>
            </a:r>
          </a:p>
          <a:p>
            <a:pPr lvl="1"/>
            <a:r>
              <a:rPr lang="en-US" altLang="en-US" sz="2000" dirty="0" smtClean="0"/>
              <a:t>Exception: generally OK to vote on the full slate of services</a:t>
            </a:r>
          </a:p>
          <a:p>
            <a:r>
              <a:rPr lang="en-US" altLang="en-US" sz="2400" dirty="0" err="1" smtClean="0"/>
              <a:t>Subrecipients</a:t>
            </a:r>
            <a:r>
              <a:rPr lang="en-US" altLang="en-US" sz="2400" dirty="0" smtClean="0"/>
              <a:t> can provide input to the process during town halls or a provider forum</a:t>
            </a:r>
          </a:p>
          <a:p>
            <a:r>
              <a:rPr lang="en-US" altLang="en-US" sz="2400" dirty="0" smtClean="0"/>
              <a:t>Sound practice is not to allow a </a:t>
            </a:r>
            <a:r>
              <a:rPr lang="en-US" altLang="en-US" sz="2400" dirty="0" err="1" smtClean="0"/>
              <a:t>subrecipient</a:t>
            </a:r>
            <a:r>
              <a:rPr lang="en-US" altLang="en-US" sz="2400" dirty="0" smtClean="0"/>
              <a:t> to initiate discussion during PSRA decision making sessions</a:t>
            </a:r>
          </a:p>
          <a:p>
            <a:r>
              <a:rPr lang="en-US" altLang="en-US" sz="2400" dirty="0" smtClean="0"/>
              <a:t>Content questions about a service category should go to staff rather than funded providers</a:t>
            </a:r>
          </a:p>
          <a:p>
            <a:endParaRPr lang="en-US" alt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altLang="en-US" smtClean="0"/>
              <a:t>Legislative Language on PSRA</a:t>
            </a:r>
          </a:p>
        </p:txBody>
      </p:sp>
      <p:sp>
        <p:nvSpPr>
          <p:cNvPr id="24579" name="Rectangle 3"/>
          <p:cNvSpPr>
            <a:spLocks noGrp="1"/>
          </p:cNvSpPr>
          <p:nvPr>
            <p:ph idx="1"/>
          </p:nvPr>
        </p:nvSpPr>
        <p:spPr/>
        <p:txBody>
          <a:bodyPr/>
          <a:lstStyle/>
          <a:p>
            <a:r>
              <a:rPr lang="en-US" altLang="en-US" i="0" smtClean="0"/>
              <a:t>DUTIES</a:t>
            </a:r>
          </a:p>
          <a:p>
            <a:r>
              <a:rPr lang="en-US" altLang="en-US" b="0" i="0" smtClean="0"/>
              <a:t>The planning council shall:</a:t>
            </a:r>
          </a:p>
          <a:p>
            <a:pPr marL="400050" lvl="1" indent="0">
              <a:buFont typeface="Arial" panose="020B0604020202020204" pitchFamily="34" charset="0"/>
              <a:buNone/>
            </a:pPr>
            <a:r>
              <a:rPr lang="en-US" altLang="en-US" sz="3000" b="1" i="1" smtClean="0"/>
              <a:t>“establish priorities for the allocation of funds within the eligible area, including how best to meet each such priority and additional factors that a grantee should consider in allocating funds under a grant”</a:t>
            </a:r>
          </a:p>
          <a:p>
            <a:endParaRPr lang="en-US" altLang="en-US" smtClean="0"/>
          </a:p>
          <a:p>
            <a:pPr algn="r"/>
            <a:r>
              <a:rPr lang="en-US" altLang="en-US" b="0" i="0" smtClean="0"/>
              <a:t>					</a:t>
            </a:r>
            <a:r>
              <a:rPr lang="en-US" altLang="en-US" sz="2400" b="0" i="0" smtClean="0"/>
              <a:t>§2602(b)(4)(C)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dirty="0" smtClean="0"/>
              <a:t>Managing Anecdotes &amp; Impassioned Pleas</a:t>
            </a:r>
          </a:p>
        </p:txBody>
      </p:sp>
      <p:sp>
        <p:nvSpPr>
          <p:cNvPr id="82947" name="Content Placeholder 2"/>
          <p:cNvSpPr>
            <a:spLocks noGrp="1"/>
          </p:cNvSpPr>
          <p:nvPr>
            <p:ph idx="1"/>
          </p:nvPr>
        </p:nvSpPr>
        <p:spPr/>
        <p:txBody>
          <a:bodyPr/>
          <a:lstStyle/>
          <a:p>
            <a:pPr>
              <a:spcBef>
                <a:spcPts val="1200"/>
              </a:spcBef>
            </a:pPr>
            <a:r>
              <a:rPr lang="en-US" altLang="en-US" sz="2400" dirty="0" smtClean="0"/>
              <a:t>PLWH, providers, and other community members should have an opportunity to present their perspectives prior to PSRA </a:t>
            </a:r>
          </a:p>
          <a:p>
            <a:pPr>
              <a:spcBef>
                <a:spcPts val="1200"/>
              </a:spcBef>
            </a:pPr>
            <a:r>
              <a:rPr lang="en-US" altLang="en-US" sz="2400" dirty="0" smtClean="0"/>
              <a:t>New information should not be presented during decision-making meetings when there is no way to check it</a:t>
            </a:r>
          </a:p>
          <a:p>
            <a:pPr>
              <a:spcBef>
                <a:spcPts val="1200"/>
              </a:spcBef>
            </a:pPr>
            <a:r>
              <a:rPr lang="en-US" altLang="en-US" sz="2400" dirty="0" smtClean="0"/>
              <a:t>Training on using data for decision making should help PC/PB members understand when to serve as advocates and when to act as planners on behalf of all PLWH in the jurisdiction – PSRA requires planners who make decisions based on the best available data</a:t>
            </a:r>
          </a:p>
          <a:p>
            <a:pPr lvl="1">
              <a:spcBef>
                <a:spcPts val="1200"/>
              </a:spcBef>
            </a:pPr>
            <a:endParaRPr lang="en-US" alt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mtClean="0"/>
              <a:t>Roles of the Recipient in PSRA</a:t>
            </a:r>
          </a:p>
        </p:txBody>
      </p:sp>
      <p:sp>
        <p:nvSpPr>
          <p:cNvPr id="83971" name="Content Placeholder 2"/>
          <p:cNvSpPr>
            <a:spLocks noGrp="1"/>
          </p:cNvSpPr>
          <p:nvPr>
            <p:ph idx="1"/>
          </p:nvPr>
        </p:nvSpPr>
        <p:spPr/>
        <p:txBody>
          <a:bodyPr/>
          <a:lstStyle/>
          <a:p>
            <a:pPr>
              <a:spcBef>
                <a:spcPts val="600"/>
              </a:spcBef>
            </a:pPr>
            <a:r>
              <a:rPr lang="en-US" altLang="en-US" sz="2400" dirty="0" smtClean="0"/>
              <a:t>Provides considerable data for PSRA</a:t>
            </a:r>
          </a:p>
          <a:p>
            <a:pPr>
              <a:spcBef>
                <a:spcPts val="600"/>
              </a:spcBef>
            </a:pPr>
            <a:r>
              <a:rPr lang="en-US" altLang="en-US" sz="2400" dirty="0" smtClean="0"/>
              <a:t>Often asked to provide and present suggestions or factors to consider in making allocations </a:t>
            </a:r>
          </a:p>
          <a:p>
            <a:pPr>
              <a:spcBef>
                <a:spcPts val="600"/>
              </a:spcBef>
            </a:pPr>
            <a:r>
              <a:rPr lang="en-US" altLang="en-US" sz="2400" dirty="0" smtClean="0"/>
              <a:t>Provides pre-meeting input on the costs of implementing proposed directives</a:t>
            </a:r>
          </a:p>
          <a:p>
            <a:pPr>
              <a:spcBef>
                <a:spcPts val="600"/>
              </a:spcBef>
            </a:pPr>
            <a:r>
              <a:rPr lang="en-US" altLang="en-US" sz="2400" dirty="0" smtClean="0"/>
              <a:t>Has several staff present throughout the process to provide data and answer questions</a:t>
            </a:r>
          </a:p>
          <a:p>
            <a:pPr>
              <a:spcBef>
                <a:spcPts val="600"/>
              </a:spcBef>
            </a:pPr>
            <a:r>
              <a:rPr lang="en-US" altLang="en-US" sz="2400" dirty="0" smtClean="0"/>
              <a:t>Serves as a source of information about the system of care – so these questions are not addressed by </a:t>
            </a:r>
            <a:r>
              <a:rPr lang="en-US" altLang="en-US" sz="2400" dirty="0" err="1" smtClean="0"/>
              <a:t>subrecipients</a:t>
            </a:r>
            <a:r>
              <a:rPr lang="en-US" altLang="en-US" sz="2400" dirty="0" smtClean="0"/>
              <a:t> with conflicts of interest</a:t>
            </a:r>
          </a:p>
          <a:p>
            <a:pPr>
              <a:spcBef>
                <a:spcPts val="600"/>
              </a:spcBef>
            </a:pPr>
            <a:r>
              <a:rPr lang="en-US" altLang="en-US" sz="2400" dirty="0" smtClean="0"/>
              <a:t>Does not vote or try to influence decision making</a:t>
            </a:r>
          </a:p>
          <a:p>
            <a:pPr>
              <a:spcBef>
                <a:spcPts val="600"/>
              </a:spcBef>
            </a:pPr>
            <a:endParaRPr lang="en-US" altLang="en-US" sz="2400" dirty="0" smtClean="0"/>
          </a:p>
          <a:p>
            <a:pPr>
              <a:spcBef>
                <a:spcPts val="600"/>
              </a:spcBef>
            </a:pPr>
            <a:endParaRPr lang="en-US" altLang="en-US"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smtClean="0"/>
              <a:t>Options Available to EMAs/TGAs</a:t>
            </a:r>
          </a:p>
        </p:txBody>
      </p:sp>
      <p:sp>
        <p:nvSpPr>
          <p:cNvPr id="84995" name="Content Placeholder 2"/>
          <p:cNvSpPr>
            <a:spLocks noGrp="1"/>
          </p:cNvSpPr>
          <p:nvPr>
            <p:ph idx="1"/>
          </p:nvPr>
        </p:nvSpPr>
        <p:spPr/>
        <p:txBody>
          <a:bodyPr/>
          <a:lstStyle/>
          <a:p>
            <a:pPr marL="0" indent="0">
              <a:spcBef>
                <a:spcPts val="600"/>
              </a:spcBef>
              <a:spcAft>
                <a:spcPts val="600"/>
              </a:spcAft>
              <a:buNone/>
            </a:pPr>
            <a:r>
              <a:rPr lang="en-US" altLang="en-US" sz="2400" dirty="0" smtClean="0"/>
              <a:t>PC/PB should consider various factors in choosing a PSRA model:</a:t>
            </a:r>
          </a:p>
          <a:p>
            <a:pPr>
              <a:spcBef>
                <a:spcPts val="600"/>
              </a:spcBef>
            </a:pPr>
            <a:r>
              <a:rPr lang="en-US" altLang="en-US" sz="2000" dirty="0" smtClean="0"/>
              <a:t>Whether initial work and recommendations will be done in committee or by the entire PC/PB</a:t>
            </a:r>
          </a:p>
          <a:p>
            <a:pPr>
              <a:spcBef>
                <a:spcPts val="600"/>
              </a:spcBef>
            </a:pPr>
            <a:r>
              <a:rPr lang="en-US" altLang="en-US" sz="2000" dirty="0" smtClean="0"/>
              <a:t>Whether the process will occur through meetings over several months or in several days of intensive sessions</a:t>
            </a:r>
          </a:p>
          <a:p>
            <a:pPr>
              <a:spcBef>
                <a:spcPts val="600"/>
              </a:spcBef>
            </a:pPr>
            <a:r>
              <a:rPr lang="en-US" altLang="en-US" sz="2000" dirty="0" smtClean="0"/>
              <a:t>How to provide and manage data – presentations over multiple PC/PB meetings with summaries just before PSRA or a major data presentation to begin PSRA</a:t>
            </a:r>
          </a:p>
          <a:p>
            <a:pPr>
              <a:spcBef>
                <a:spcPts val="600"/>
              </a:spcBef>
            </a:pPr>
            <a:r>
              <a:rPr lang="en-US" altLang="en-US" sz="2000" dirty="0" smtClean="0"/>
              <a:t>What aids to use –spreadsheets, scorecards, data matrix summaries– </a:t>
            </a:r>
            <a:br>
              <a:rPr lang="en-US" altLang="en-US" sz="2000" dirty="0" smtClean="0"/>
            </a:br>
            <a:r>
              <a:rPr lang="en-US" altLang="en-US" sz="2000" dirty="0" smtClean="0"/>
              <a:t>to maximize data-based decision making</a:t>
            </a:r>
          </a:p>
          <a:p>
            <a:pPr>
              <a:spcBef>
                <a:spcPts val="600"/>
              </a:spcBef>
            </a:pPr>
            <a:r>
              <a:rPr lang="en-US" altLang="en-US" sz="2000" dirty="0" smtClean="0"/>
              <a:t>How to develop and adopt directives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Committee-based Model</a:t>
            </a:r>
          </a:p>
        </p:txBody>
      </p:sp>
      <p:sp>
        <p:nvSpPr>
          <p:cNvPr id="86019" name="Content Placeholder 2"/>
          <p:cNvSpPr>
            <a:spLocks noGrp="1"/>
          </p:cNvSpPr>
          <p:nvPr>
            <p:ph idx="1"/>
          </p:nvPr>
        </p:nvSpPr>
        <p:spPr/>
        <p:txBody>
          <a:bodyPr/>
          <a:lstStyle/>
          <a:p>
            <a:r>
              <a:rPr lang="en-US" altLang="en-US" dirty="0" smtClean="0"/>
              <a:t>Work often involves several committees</a:t>
            </a:r>
          </a:p>
          <a:p>
            <a:pPr lvl="1"/>
            <a:r>
              <a:rPr lang="en-US" altLang="en-US" dirty="0" smtClean="0"/>
              <a:t>Needs Assessment: Manage data presentation</a:t>
            </a:r>
          </a:p>
          <a:p>
            <a:pPr lvl="1"/>
            <a:r>
              <a:rPr lang="en-US" altLang="en-US" dirty="0" smtClean="0"/>
              <a:t>Care Strategy/System of Care: Develop directives</a:t>
            </a:r>
          </a:p>
          <a:p>
            <a:pPr lvl="1"/>
            <a:r>
              <a:rPr lang="en-US" altLang="en-US" dirty="0" smtClean="0"/>
              <a:t>PSRA: Develop recommendations to full PC/PB </a:t>
            </a:r>
          </a:p>
          <a:p>
            <a:pPr>
              <a:spcBef>
                <a:spcPts val="1200"/>
              </a:spcBef>
            </a:pPr>
            <a:r>
              <a:rPr lang="en-US" altLang="en-US" dirty="0" smtClean="0"/>
              <a:t>All PC/PB members attend the data presentation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dirty="0" smtClean="0"/>
              <a:t>Committee-based Model: </a:t>
            </a:r>
            <a:br>
              <a:rPr lang="en-US" altLang="en-US" dirty="0" smtClean="0"/>
            </a:br>
            <a:r>
              <a:rPr lang="en-US" altLang="en-US" dirty="0" smtClean="0"/>
              <a:t>PSRA Committee</a:t>
            </a:r>
          </a:p>
        </p:txBody>
      </p:sp>
      <p:sp>
        <p:nvSpPr>
          <p:cNvPr id="86019" name="Content Placeholder 2"/>
          <p:cNvSpPr>
            <a:spLocks noGrp="1"/>
          </p:cNvSpPr>
          <p:nvPr>
            <p:ph idx="1"/>
          </p:nvPr>
        </p:nvSpPr>
        <p:spPr/>
        <p:txBody>
          <a:bodyPr/>
          <a:lstStyle/>
          <a:p>
            <a:r>
              <a:rPr lang="en-US" altLang="en-US" dirty="0" smtClean="0"/>
              <a:t>The PSRA Committee:</a:t>
            </a:r>
          </a:p>
          <a:p>
            <a:pPr lvl="1"/>
            <a:r>
              <a:rPr lang="en-US" altLang="en-US" dirty="0" smtClean="0"/>
              <a:t>Should be as diverse as possible, representative of the populations in the jurisdiction’s HIV/AIDS epidemiology</a:t>
            </a:r>
          </a:p>
          <a:p>
            <a:pPr lvl="1"/>
            <a:r>
              <a:rPr lang="en-US" altLang="en-US" dirty="0" smtClean="0"/>
              <a:t>Must not be provider-driven due to COI issues – with providers not voting on most decisions, decisions might be made by very few PC/PB members</a:t>
            </a:r>
          </a:p>
          <a:p>
            <a:pPr lvl="1"/>
            <a:r>
              <a:rPr lang="en-US" altLang="en-US" dirty="0" smtClean="0"/>
              <a:t>Should focus on use of most recent available data</a:t>
            </a:r>
          </a:p>
          <a:p>
            <a:pPr lvl="1"/>
            <a:r>
              <a:rPr lang="en-US" altLang="en-US" dirty="0" smtClean="0"/>
              <a:t>Develops recommendations with a clear rationale</a:t>
            </a:r>
          </a:p>
        </p:txBody>
      </p:sp>
    </p:spTree>
    <p:extLst>
      <p:ext uri="{BB962C8B-B14F-4D97-AF65-F5344CB8AC3E}">
        <p14:creationId xmlns:p14="http://schemas.microsoft.com/office/powerpoint/2010/main" val="11580109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altLang="en-US" dirty="0" smtClean="0"/>
              <a:t>Committee-based Model: </a:t>
            </a:r>
            <a:br>
              <a:rPr lang="en-US" altLang="en-US" dirty="0" smtClean="0"/>
            </a:br>
            <a:r>
              <a:rPr lang="en-US" altLang="en-US" dirty="0" smtClean="0"/>
              <a:t>Executive Committee </a:t>
            </a:r>
          </a:p>
        </p:txBody>
      </p:sp>
      <p:sp>
        <p:nvSpPr>
          <p:cNvPr id="61443" name="Content Placeholder 2">
            <a:extLst>
              <a:ext uri="{FF2B5EF4-FFF2-40B4-BE49-F238E27FC236}">
                <a16:creationId xmlns:a16="http://schemas.microsoft.com/office/drawing/2014/main" id="{9F0A355D-FF14-4CDA-8AA4-0C4884CF51C3}"/>
              </a:ext>
            </a:extLst>
          </p:cNvPr>
          <p:cNvSpPr>
            <a:spLocks noGrp="1"/>
          </p:cNvSpPr>
          <p:nvPr>
            <p:ph idx="1"/>
          </p:nvPr>
        </p:nvSpPr>
        <p:spPr>
          <a:xfrm>
            <a:off x="457200" y="1600200"/>
            <a:ext cx="8229600" cy="4389438"/>
          </a:xfrm>
        </p:spPr>
        <p:txBody>
          <a:bodyPr/>
          <a:lstStyle/>
          <a:p>
            <a:pPr>
              <a:spcBef>
                <a:spcPts val="200"/>
              </a:spcBef>
              <a:defRPr/>
            </a:pPr>
            <a:r>
              <a:rPr lang="en-US" altLang="en-US" sz="2400" dirty="0"/>
              <a:t>Recommendations go first to the Executive Committee and then to the full PC/PB, including:</a:t>
            </a:r>
          </a:p>
          <a:p>
            <a:pPr lvl="1">
              <a:spcBef>
                <a:spcPts val="600"/>
              </a:spcBef>
              <a:defRPr/>
            </a:pPr>
            <a:r>
              <a:rPr lang="en-US" sz="2000" dirty="0"/>
              <a:t>The principles, criteria, and process used</a:t>
            </a:r>
          </a:p>
          <a:p>
            <a:pPr lvl="1">
              <a:spcBef>
                <a:spcPts val="600"/>
              </a:spcBef>
              <a:defRPr/>
            </a:pPr>
            <a:r>
              <a:rPr lang="en-US" sz="2000" dirty="0"/>
              <a:t>Key data inputs</a:t>
            </a:r>
          </a:p>
          <a:p>
            <a:pPr lvl="1">
              <a:spcBef>
                <a:spcPts val="600"/>
              </a:spcBef>
              <a:defRPr/>
            </a:pPr>
            <a:r>
              <a:rPr lang="en-US" sz="2000" dirty="0"/>
              <a:t>An overview of recommended allocations</a:t>
            </a:r>
          </a:p>
          <a:p>
            <a:pPr lvl="1">
              <a:spcBef>
                <a:spcPts val="600"/>
              </a:spcBef>
              <a:defRPr/>
            </a:pPr>
            <a:r>
              <a:rPr lang="en-US" sz="2000" dirty="0"/>
              <a:t>Recommended changes in allocations by service category including specific data-based reasons for those changes </a:t>
            </a:r>
          </a:p>
          <a:p>
            <a:pPr lvl="1">
              <a:spcBef>
                <a:spcPts val="600"/>
              </a:spcBef>
              <a:defRPr/>
            </a:pPr>
            <a:r>
              <a:rPr lang="en-US" sz="2000" dirty="0"/>
              <a:t>Information on cost implications of directives</a:t>
            </a:r>
          </a:p>
          <a:p>
            <a:pPr>
              <a:spcBef>
                <a:spcPts val="1200"/>
              </a:spcBef>
              <a:defRPr/>
            </a:pPr>
            <a:r>
              <a:rPr lang="en-US" altLang="en-US" sz="2400" dirty="0"/>
              <a:t>Executive Committee:</a:t>
            </a:r>
          </a:p>
          <a:p>
            <a:pPr lvl="1">
              <a:spcBef>
                <a:spcPts val="600"/>
              </a:spcBef>
              <a:defRPr/>
            </a:pPr>
            <a:r>
              <a:rPr lang="en-US" altLang="en-US" sz="2000" dirty="0"/>
              <a:t>Identifies any data (from the data presentation) that may not have been fully considered</a:t>
            </a:r>
          </a:p>
          <a:p>
            <a:pPr lvl="1">
              <a:spcBef>
                <a:spcPts val="600"/>
              </a:spcBef>
              <a:defRPr/>
            </a:pPr>
            <a:r>
              <a:rPr lang="en-US" altLang="en-US" sz="2000" dirty="0"/>
              <a:t>May ask for revisions in recommendations or in the written rationale for them</a:t>
            </a:r>
          </a:p>
          <a:p>
            <a:pPr marL="914400" lvl="1" indent="-514350">
              <a:spcBef>
                <a:spcPts val="0"/>
              </a:spcBef>
              <a:defRPr/>
            </a:pPr>
            <a:endParaRPr lang="en-US" sz="2000" dirty="0"/>
          </a:p>
          <a:p>
            <a:pPr>
              <a:defRPr/>
            </a:pPr>
            <a:endParaRPr lang="en-US" alt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dirty="0" smtClean="0"/>
              <a:t>Committee-based Model: Full PC/PB</a:t>
            </a:r>
          </a:p>
        </p:txBody>
      </p:sp>
      <p:sp>
        <p:nvSpPr>
          <p:cNvPr id="88067" name="Content Placeholder 2"/>
          <p:cNvSpPr>
            <a:spLocks noGrp="1"/>
          </p:cNvSpPr>
          <p:nvPr>
            <p:ph idx="1"/>
          </p:nvPr>
        </p:nvSpPr>
        <p:spPr/>
        <p:txBody>
          <a:bodyPr/>
          <a:lstStyle/>
          <a:p>
            <a:pPr>
              <a:spcBef>
                <a:spcPts val="200"/>
              </a:spcBef>
            </a:pPr>
            <a:r>
              <a:rPr lang="en-US" altLang="en-US" sz="2400" dirty="0" smtClean="0"/>
              <a:t>Full PC/PB receives, reviews, discusses, and either modifies or approves committee recommendations</a:t>
            </a:r>
          </a:p>
          <a:p>
            <a:pPr>
              <a:spcBef>
                <a:spcPts val="1200"/>
              </a:spcBef>
            </a:pPr>
            <a:r>
              <a:rPr lang="en-US" altLang="en-US" sz="2400" dirty="0" smtClean="0"/>
              <a:t>The PC/PB should:</a:t>
            </a:r>
          </a:p>
          <a:p>
            <a:pPr lvl="1">
              <a:spcBef>
                <a:spcPts val="600"/>
              </a:spcBef>
            </a:pPr>
            <a:r>
              <a:rPr lang="en-US" altLang="en-US" sz="2000" dirty="0" smtClean="0"/>
              <a:t>Schedule an in-depth presentation and review of recommendations</a:t>
            </a:r>
          </a:p>
          <a:p>
            <a:pPr lvl="1">
              <a:spcBef>
                <a:spcPts val="600"/>
              </a:spcBef>
            </a:pPr>
            <a:r>
              <a:rPr lang="en-US" altLang="en-US" sz="2000" dirty="0" smtClean="0"/>
              <a:t>Review data and ask questions</a:t>
            </a:r>
          </a:p>
          <a:p>
            <a:pPr lvl="1">
              <a:spcBef>
                <a:spcPts val="600"/>
              </a:spcBef>
            </a:pPr>
            <a:r>
              <a:rPr lang="en-US" altLang="en-US" sz="2000" dirty="0" smtClean="0"/>
              <a:t>Make needed revisions or send recommendations back to committee for further work</a:t>
            </a:r>
          </a:p>
          <a:p>
            <a:pPr lvl="1">
              <a:spcBef>
                <a:spcPts val="600"/>
              </a:spcBef>
            </a:pPr>
            <a:r>
              <a:rPr lang="en-US" altLang="en-US" sz="2000" dirty="0" smtClean="0"/>
              <a:t>Approve recommendations based on data-based, informed review </a:t>
            </a:r>
          </a:p>
          <a:p>
            <a:endParaRPr lang="en-US" altLang="en-US" sz="2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Full PC/PB Model</a:t>
            </a:r>
          </a:p>
        </p:txBody>
      </p:sp>
      <p:sp>
        <p:nvSpPr>
          <p:cNvPr id="3" name="Content Placeholder 2">
            <a:extLst>
              <a:ext uri="{FF2B5EF4-FFF2-40B4-BE49-F238E27FC236}">
                <a16:creationId xmlns:a16="http://schemas.microsoft.com/office/drawing/2014/main" id="{8482E1D6-19F8-484D-97A9-E1EA1491DE01}"/>
              </a:ext>
            </a:extLst>
          </p:cNvPr>
          <p:cNvSpPr>
            <a:spLocks noGrp="1"/>
          </p:cNvSpPr>
          <p:nvPr>
            <p:ph idx="1"/>
          </p:nvPr>
        </p:nvSpPr>
        <p:spPr/>
        <p:txBody>
          <a:bodyPr/>
          <a:lstStyle/>
          <a:p>
            <a:pPr>
              <a:spcBef>
                <a:spcPts val="600"/>
              </a:spcBef>
              <a:defRPr/>
            </a:pPr>
            <a:r>
              <a:rPr lang="en-US" sz="2400" dirty="0"/>
              <a:t>Same components, but involves entire PC/PB</a:t>
            </a:r>
          </a:p>
          <a:p>
            <a:pPr>
              <a:spcBef>
                <a:spcPts val="600"/>
              </a:spcBef>
              <a:defRPr/>
            </a:pPr>
            <a:r>
              <a:rPr lang="en-US" sz="2400" dirty="0"/>
              <a:t>Only members who participate in the data presentation may vote on PSRA </a:t>
            </a:r>
          </a:p>
          <a:p>
            <a:pPr>
              <a:spcBef>
                <a:spcPts val="600"/>
              </a:spcBef>
              <a:defRPr/>
            </a:pPr>
            <a:r>
              <a:rPr lang="en-US" sz="2400" dirty="0"/>
              <a:t>Data presentation, priority setting, and resource allocations often scheduled on separate days </a:t>
            </a:r>
          </a:p>
          <a:p>
            <a:pPr>
              <a:spcBef>
                <a:spcPts val="600"/>
              </a:spcBef>
              <a:defRPr/>
            </a:pPr>
            <a:r>
              <a:rPr lang="en-US" sz="2400" dirty="0"/>
              <a:t>Voting often used rather than consensus due to group size</a:t>
            </a:r>
          </a:p>
          <a:p>
            <a:pPr>
              <a:spcBef>
                <a:spcPts val="600"/>
              </a:spcBef>
              <a:defRPr/>
            </a:pPr>
            <a:r>
              <a:rPr lang="en-US" sz="2400" dirty="0"/>
              <a:t>Directives often developed ahead, but presented for approval just before resource allocations </a:t>
            </a:r>
          </a:p>
          <a:p>
            <a:pPr>
              <a:spcBef>
                <a:spcPts val="600"/>
              </a:spcBef>
              <a:defRPr/>
            </a:pPr>
            <a:r>
              <a:rPr lang="en-US" sz="2400" dirty="0"/>
              <a:t>Process needs careful scheduling and strong meeting management by a Co-Chair or outside facilitator</a:t>
            </a:r>
          </a:p>
          <a:p>
            <a:pPr>
              <a:spcBef>
                <a:spcPts val="600"/>
              </a:spcBef>
              <a:defRPr/>
            </a:pPr>
            <a:r>
              <a:rPr lang="en-US" sz="2400" dirty="0"/>
              <a:t>Process should be reviewed just before process begins</a:t>
            </a:r>
          </a:p>
          <a:p>
            <a:pPr marL="0" indent="0">
              <a:spcBef>
                <a:spcPts val="600"/>
              </a:spcBef>
              <a:buFont typeface="Arial" panose="020B0604020202020204" pitchFamily="34" charset="0"/>
              <a:buNone/>
              <a:defRPr/>
            </a:pPr>
            <a:endParaRPr lang="en-US" sz="2400" dirty="0"/>
          </a:p>
          <a:p>
            <a:pPr>
              <a:spcBef>
                <a:spcPts val="600"/>
              </a:spcBef>
              <a:defRPr/>
            </a:pPr>
            <a:endParaRPr lang="en-U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D594F2A2-C83A-4B31-91FD-837BD03B2A18}"/>
              </a:ext>
            </a:extLst>
          </p:cNvPr>
          <p:cNvSpPr>
            <a:spLocks noGrp="1" noChangeArrowheads="1"/>
          </p:cNvSpPr>
          <p:nvPr>
            <p:ph idx="1"/>
          </p:nvPr>
        </p:nvSpPr>
        <p:spPr/>
        <p:txBody>
          <a:bodyPr/>
          <a:lstStyle/>
          <a:p>
            <a:pPr marL="0" indent="0">
              <a:spcBef>
                <a:spcPts val="600"/>
              </a:spcBef>
              <a:buNone/>
            </a:pPr>
            <a:r>
              <a:rPr lang="en-US" altLang="en-US" sz="2400" b="1" dirty="0" smtClean="0"/>
              <a:t>Discuss the following:</a:t>
            </a:r>
          </a:p>
          <a:p>
            <a:pPr>
              <a:spcBef>
                <a:spcPts val="600"/>
              </a:spcBef>
            </a:pPr>
            <a:r>
              <a:rPr lang="en-US" altLang="en-US" sz="2400" dirty="0" smtClean="0"/>
              <a:t>Does your EMA/TGA use a committee-based or full PC/PB PSRA process? Why was it chosen?</a:t>
            </a:r>
          </a:p>
          <a:p>
            <a:pPr>
              <a:spcBef>
                <a:spcPts val="600"/>
              </a:spcBef>
            </a:pPr>
            <a:r>
              <a:rPr lang="en-US" altLang="en-US" sz="2400" dirty="0" smtClean="0"/>
              <a:t>What are some advantages of a committee-based approach? Disadvantages? What actions can help make it fair and effective?</a:t>
            </a:r>
          </a:p>
          <a:p>
            <a:pPr>
              <a:spcBef>
                <a:spcPts val="600"/>
              </a:spcBef>
            </a:pPr>
            <a:r>
              <a:rPr lang="en-US" altLang="en-US" sz="2400" dirty="0" smtClean="0"/>
              <a:t>What are some advantages of a full PC/PB model? Disadvantages? What actions can help make it manageable and effective?</a:t>
            </a:r>
          </a:p>
          <a:p>
            <a:pPr>
              <a:spcBef>
                <a:spcPts val="600"/>
              </a:spcBef>
            </a:pPr>
            <a:endParaRPr lang="en-US" altLang="en-US" sz="2400" dirty="0"/>
          </a:p>
        </p:txBody>
      </p:sp>
      <p:sp>
        <p:nvSpPr>
          <p:cNvPr id="90115" name="Rectangle 2"/>
          <p:cNvSpPr>
            <a:spLocks noGrp="1"/>
          </p:cNvSpPr>
          <p:nvPr>
            <p:ph type="title"/>
          </p:nvPr>
        </p:nvSpPr>
        <p:spPr/>
        <p:txBody>
          <a:bodyPr/>
          <a:lstStyle/>
          <a:p>
            <a:r>
              <a:rPr lang="en-US" altLang="en-US" smtClean="0"/>
              <a:t>Quick Scenario E: PSRA Models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p:nvPr>
        </p:nvSpPr>
        <p:spPr>
          <a:xfrm>
            <a:off x="457200" y="762000"/>
            <a:ext cx="8229600" cy="1752600"/>
          </a:xfrm>
        </p:spPr>
        <p:txBody>
          <a:bodyPr/>
          <a:lstStyle/>
          <a:p>
            <a:pPr>
              <a:defRPr/>
            </a:pPr>
            <a:r>
              <a:rPr lang="en-US" altLang="en-US" dirty="0" smtClean="0"/>
              <a:t>Reallocation</a:t>
            </a:r>
          </a:p>
        </p:txBody>
      </p:sp>
      <p:sp>
        <p:nvSpPr>
          <p:cNvPr id="92163" name="Subtitle 1"/>
          <p:cNvSpPr>
            <a:spLocks noGrp="1"/>
          </p:cNvSpPr>
          <p:nvPr>
            <p:ph type="subTitle" idx="1"/>
          </p:nvPr>
        </p:nvSpPr>
        <p:spPr/>
        <p:txBody>
          <a:bodyPr/>
          <a:lstStyle/>
          <a:p>
            <a:pPr>
              <a:spcBef>
                <a:spcPct val="0"/>
              </a:spcBef>
              <a:buClrTx/>
            </a:pPr>
            <a:r>
              <a:rPr lang="en-US" altLang="en-US" smtClean="0"/>
              <a:t>Moving funds from a prioritized service category following initial allocation, to reflect actual funding received and ensure that all funds are expended on needed services</a:t>
            </a:r>
          </a:p>
          <a:p>
            <a:pPr>
              <a:spcBef>
                <a:spcPct val="0"/>
              </a:spcBef>
              <a:buClrTx/>
            </a:pP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PSRA: A PC/PB Responsibility</a:t>
            </a:r>
          </a:p>
        </p:txBody>
      </p:sp>
      <p:sp>
        <p:nvSpPr>
          <p:cNvPr id="26627" name="Content Placeholder 2"/>
          <p:cNvSpPr>
            <a:spLocks noGrp="1"/>
          </p:cNvSpPr>
          <p:nvPr>
            <p:ph idx="1"/>
          </p:nvPr>
        </p:nvSpPr>
        <p:spPr/>
        <p:txBody>
          <a:bodyPr/>
          <a:lstStyle/>
          <a:p>
            <a:r>
              <a:rPr lang="en-US" altLang="en-US" b="1" smtClean="0"/>
              <a:t>Planning council </a:t>
            </a:r>
            <a:r>
              <a:rPr lang="en-US" altLang="en-US" smtClean="0"/>
              <a:t>is </a:t>
            </a:r>
            <a:r>
              <a:rPr lang="en-US" altLang="en-US" i="1" smtClean="0"/>
              <a:t>the decision maker </a:t>
            </a:r>
            <a:r>
              <a:rPr lang="en-US" altLang="en-US" smtClean="0"/>
              <a:t>about the use of RWHAP Part A program funds – at least 85% of the total grant award</a:t>
            </a:r>
          </a:p>
          <a:p>
            <a:pPr lvl="1"/>
            <a:r>
              <a:rPr lang="en-US" altLang="en-US" smtClean="0"/>
              <a:t>Recipient must manage procurement so that funds are spent on services in the amounts determined by the PC</a:t>
            </a:r>
          </a:p>
          <a:p>
            <a:pPr lvl="1"/>
            <a:r>
              <a:rPr lang="en-US" altLang="en-US" smtClean="0"/>
              <a:t>Funds can be moved among service categories only with PC approval</a:t>
            </a:r>
          </a:p>
          <a:p>
            <a:r>
              <a:rPr lang="en-US" altLang="en-US" b="1" smtClean="0"/>
              <a:t>Planning body</a:t>
            </a:r>
            <a:r>
              <a:rPr lang="en-US" altLang="en-US" smtClean="0"/>
              <a:t> sets priorities and </a:t>
            </a:r>
            <a:r>
              <a:rPr lang="en-US" altLang="en-US" i="1" smtClean="0"/>
              <a:t>recommends </a:t>
            </a:r>
            <a:r>
              <a:rPr lang="en-US" altLang="en-US" smtClean="0"/>
              <a:t>allocations and directives to the recipient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smtClean="0"/>
              <a:t>Timing of Reallocation</a:t>
            </a:r>
          </a:p>
        </p:txBody>
      </p:sp>
      <p:sp>
        <p:nvSpPr>
          <p:cNvPr id="93187" name="Content Placeholder 2"/>
          <p:cNvSpPr>
            <a:spLocks noGrp="1"/>
          </p:cNvSpPr>
          <p:nvPr>
            <p:ph idx="1"/>
          </p:nvPr>
        </p:nvSpPr>
        <p:spPr/>
        <p:txBody>
          <a:bodyPr/>
          <a:lstStyle/>
          <a:p>
            <a:pPr marL="514350" indent="-514350">
              <a:buClrTx/>
              <a:buFont typeface="Calibri" panose="020F0502020204030204" pitchFamily="34" charset="0"/>
              <a:buAutoNum type="arabicPeriod"/>
            </a:pPr>
            <a:r>
              <a:rPr lang="en-US" altLang="en-US" sz="2400" dirty="0" smtClean="0"/>
              <a:t>After a partial or final grant award is received, since total or final amount received is usually higher or lower than the amount requested</a:t>
            </a:r>
          </a:p>
          <a:p>
            <a:pPr lvl="1">
              <a:spcBef>
                <a:spcPts val="600"/>
              </a:spcBef>
            </a:pPr>
            <a:r>
              <a:rPr lang="en-US" altLang="en-US" sz="2000" dirty="0" smtClean="0"/>
              <a:t>Reallocation can be calculated based on percent of funding provided to each service category in the allocation scenario, then approved by the PC/PB</a:t>
            </a:r>
          </a:p>
          <a:p>
            <a:pPr lvl="1">
              <a:spcBef>
                <a:spcPts val="600"/>
              </a:spcBef>
            </a:pPr>
            <a:r>
              <a:rPr lang="en-US" altLang="en-US" sz="2000" dirty="0" smtClean="0"/>
              <a:t>PC/PB may choose to refine allocations based on award amount</a:t>
            </a:r>
          </a:p>
          <a:p>
            <a:pPr marL="514350" indent="-514350">
              <a:spcBef>
                <a:spcPts val="1200"/>
              </a:spcBef>
              <a:buClrTx/>
              <a:buFont typeface="Calibri" panose="020F0502020204030204" pitchFamily="34" charset="0"/>
              <a:buAutoNum type="arabicPeriod"/>
            </a:pPr>
            <a:r>
              <a:rPr lang="en-US" altLang="en-US" sz="2400" dirty="0" smtClean="0"/>
              <a:t>During the program year, when some service categories are underspent and others have greater demand</a:t>
            </a:r>
          </a:p>
          <a:p>
            <a:pPr lvl="1"/>
            <a:endParaRPr lang="en-US" altLang="en-US" sz="20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ltLang="en-US" smtClean="0"/>
              <a:t>RWHAP Legislation Provides Penalties for “Unobligated” Funds</a:t>
            </a:r>
          </a:p>
        </p:txBody>
      </p:sp>
      <p:sp>
        <p:nvSpPr>
          <p:cNvPr id="94211" name="Content Placeholder 2"/>
          <p:cNvSpPr>
            <a:spLocks noGrp="1"/>
          </p:cNvSpPr>
          <p:nvPr>
            <p:ph idx="1"/>
          </p:nvPr>
        </p:nvSpPr>
        <p:spPr/>
        <p:txBody>
          <a:bodyPr/>
          <a:lstStyle/>
          <a:p>
            <a:pPr>
              <a:spcBef>
                <a:spcPts val="600"/>
              </a:spcBef>
            </a:pPr>
            <a:r>
              <a:rPr lang="en-US" altLang="en-US" sz="2400" dirty="0" smtClean="0"/>
              <a:t>If an EMA or TGA has more than 5% of its formula award unspent at the end of the program year:</a:t>
            </a:r>
          </a:p>
          <a:p>
            <a:pPr lvl="1">
              <a:spcBef>
                <a:spcPts val="600"/>
              </a:spcBef>
            </a:pPr>
            <a:r>
              <a:rPr lang="en-US" altLang="en-US" sz="2000" dirty="0" smtClean="0"/>
              <a:t>Amount over 5% is deducted from the amount awarded the following fiscal year </a:t>
            </a:r>
          </a:p>
          <a:p>
            <a:pPr lvl="1">
              <a:spcBef>
                <a:spcPts val="600"/>
              </a:spcBef>
            </a:pPr>
            <a:r>
              <a:rPr lang="en-US" altLang="en-US" sz="2000" dirty="0" smtClean="0"/>
              <a:t>EMA/TGA cannot compete for supplemental funds in the next application cycle – it receives only formula funds</a:t>
            </a:r>
          </a:p>
          <a:p>
            <a:pPr lvl="2">
              <a:spcBef>
                <a:spcPts val="600"/>
              </a:spcBef>
            </a:pPr>
            <a:r>
              <a:rPr lang="en-US" altLang="en-US" sz="1800" dirty="0" smtClean="0"/>
              <a:t>Means if funds left unobligated in FY 2019, no supplemental funding and a deduction from formula funds in FY 2021</a:t>
            </a:r>
          </a:p>
          <a:p>
            <a:pPr lvl="1">
              <a:spcBef>
                <a:spcPts val="600"/>
              </a:spcBef>
            </a:pPr>
            <a:r>
              <a:rPr lang="en-US" altLang="en-US" sz="2000" dirty="0" smtClean="0"/>
              <a:t>Jurisdiction can request use of funds as “carryover” for the following year but approval is not assured </a:t>
            </a:r>
          </a:p>
          <a:p>
            <a:endParaRPr lang="en-US" altLang="en-US" sz="24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a:lstStyle/>
          <a:p>
            <a:r>
              <a:rPr lang="en-US" altLang="en-US" dirty="0" smtClean="0"/>
              <a:t>Reallocation Prevents </a:t>
            </a:r>
            <a:br>
              <a:rPr lang="en-US" altLang="en-US" dirty="0" smtClean="0"/>
            </a:br>
            <a:r>
              <a:rPr lang="en-US" altLang="en-US" dirty="0" smtClean="0"/>
              <a:t>“Unobligated” Funds</a:t>
            </a:r>
          </a:p>
        </p:txBody>
      </p:sp>
      <p:sp>
        <p:nvSpPr>
          <p:cNvPr id="95235" name="Rectangle 3"/>
          <p:cNvSpPr>
            <a:spLocks noGrp="1"/>
          </p:cNvSpPr>
          <p:nvPr>
            <p:ph idx="1"/>
          </p:nvPr>
        </p:nvSpPr>
        <p:spPr/>
        <p:txBody>
          <a:bodyPr/>
          <a:lstStyle/>
          <a:p>
            <a:r>
              <a:rPr lang="en-US" altLang="en-US" sz="2400" dirty="0" smtClean="0"/>
              <a:t>Many factors can contribute to underspending:</a:t>
            </a:r>
          </a:p>
          <a:p>
            <a:pPr lvl="1">
              <a:spcBef>
                <a:spcPts val="600"/>
              </a:spcBef>
            </a:pPr>
            <a:r>
              <a:rPr lang="en-US" altLang="en-US" sz="2000" dirty="0" smtClean="0"/>
              <a:t>Reduced demand for services</a:t>
            </a:r>
          </a:p>
          <a:p>
            <a:pPr lvl="1">
              <a:spcBef>
                <a:spcPts val="600"/>
              </a:spcBef>
            </a:pPr>
            <a:r>
              <a:rPr lang="en-US" altLang="en-US" sz="2000" dirty="0" smtClean="0"/>
              <a:t>Long-term staff vacancies </a:t>
            </a:r>
          </a:p>
          <a:p>
            <a:pPr lvl="1">
              <a:spcBef>
                <a:spcPts val="600"/>
              </a:spcBef>
            </a:pPr>
            <a:r>
              <a:rPr lang="en-US" altLang="en-US" sz="2000" dirty="0" smtClean="0"/>
              <a:t>Natural disasters or sustained bad weather that prevents clients from accessing services </a:t>
            </a:r>
          </a:p>
          <a:p>
            <a:pPr lvl="1">
              <a:spcBef>
                <a:spcPts val="600"/>
              </a:spcBef>
            </a:pPr>
            <a:r>
              <a:rPr lang="en-US" altLang="en-US" sz="2000" dirty="0" smtClean="0"/>
              <a:t>Damage to facilities that prevent or reduce ability to provide services</a:t>
            </a:r>
          </a:p>
          <a:p>
            <a:pPr lvl="1">
              <a:spcBef>
                <a:spcPts val="600"/>
              </a:spcBef>
            </a:pPr>
            <a:r>
              <a:rPr lang="en-US" altLang="en-US" sz="2000" dirty="0" smtClean="0"/>
              <a:t>Management issues</a:t>
            </a:r>
          </a:p>
          <a:p>
            <a:pPr>
              <a:spcBef>
                <a:spcPts val="1200"/>
              </a:spcBef>
            </a:pPr>
            <a:r>
              <a:rPr lang="en-US" altLang="en-US" sz="2400" dirty="0" smtClean="0"/>
              <a:t>*Timely reallocation moves funds that could otherwise go unused – so they are spent on needed services </a:t>
            </a:r>
          </a:p>
          <a:p>
            <a:pPr lvl="1"/>
            <a:endParaRPr lang="en-US" altLang="en-US" sz="20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tLang="en-US" smtClean="0"/>
              <a:t>Two Types of Reallocation</a:t>
            </a:r>
          </a:p>
        </p:txBody>
      </p:sp>
      <p:sp>
        <p:nvSpPr>
          <p:cNvPr id="3" name="Content Placeholder 2">
            <a:extLst>
              <a:ext uri="{FF2B5EF4-FFF2-40B4-BE49-F238E27FC236}">
                <a16:creationId xmlns:a16="http://schemas.microsoft.com/office/drawing/2014/main" id="{BB7B6B6C-27D0-4841-80EE-36BBFFF11665}"/>
              </a:ext>
            </a:extLst>
          </p:cNvPr>
          <p:cNvSpPr>
            <a:spLocks noGrp="1"/>
          </p:cNvSpPr>
          <p:nvPr>
            <p:ph idx="1"/>
          </p:nvPr>
        </p:nvSpPr>
        <p:spPr/>
        <p:txBody>
          <a:bodyPr/>
          <a:lstStyle/>
          <a:p>
            <a:pPr marL="514350" indent="-514350" fontAlgn="auto">
              <a:lnSpc>
                <a:spcPct val="110000"/>
              </a:lnSpc>
              <a:spcAft>
                <a:spcPts val="0"/>
              </a:spcAft>
              <a:buClrTx/>
              <a:buFont typeface="+mj-lt"/>
              <a:buAutoNum type="arabicPeriod"/>
              <a:defRPr/>
            </a:pPr>
            <a:r>
              <a:rPr lang="en-US" altLang="en-US" sz="2400" dirty="0" smtClean="0"/>
              <a:t>Moving funds from underspent providers to those </a:t>
            </a:r>
            <a:r>
              <a:rPr lang="en-US" altLang="en-US" sz="2400" i="1" dirty="0" smtClean="0"/>
              <a:t>in the same service category</a:t>
            </a:r>
            <a:r>
              <a:rPr lang="en-US" altLang="en-US" sz="2400" dirty="0" smtClean="0"/>
              <a:t> who are spending at a higher level </a:t>
            </a:r>
          </a:p>
          <a:p>
            <a:pPr marL="548640" lvl="2" indent="0" fontAlgn="auto">
              <a:lnSpc>
                <a:spcPct val="110000"/>
              </a:lnSpc>
              <a:spcAft>
                <a:spcPts val="0"/>
              </a:spcAft>
              <a:buClrTx/>
              <a:buNone/>
              <a:defRPr/>
            </a:pPr>
            <a:r>
              <a:rPr lang="en-US" altLang="en-US" sz="1800" i="1" dirty="0" smtClean="0"/>
              <a:t>[Decision is made by the recipient] </a:t>
            </a:r>
          </a:p>
          <a:p>
            <a:pPr marL="514350" indent="-514350" fontAlgn="auto">
              <a:lnSpc>
                <a:spcPct val="110000"/>
              </a:lnSpc>
              <a:spcBef>
                <a:spcPts val="1200"/>
              </a:spcBef>
              <a:spcAft>
                <a:spcPts val="0"/>
              </a:spcAft>
              <a:buClrTx/>
              <a:buFont typeface="+mj-lt"/>
              <a:buAutoNum type="arabicPeriod"/>
              <a:defRPr/>
            </a:pPr>
            <a:r>
              <a:rPr lang="en-US" altLang="en-US" sz="2400" dirty="0" smtClean="0"/>
              <a:t>Moving funds from underspent service categories to </a:t>
            </a:r>
            <a:r>
              <a:rPr lang="en-US" altLang="en-US" sz="2400" i="1" dirty="0" smtClean="0"/>
              <a:t>different service categories </a:t>
            </a:r>
            <a:r>
              <a:rPr lang="en-US" altLang="en-US" sz="2400" dirty="0" smtClean="0"/>
              <a:t>that:</a:t>
            </a:r>
          </a:p>
          <a:p>
            <a:pPr marL="1097280" lvl="1" indent="-514350" fontAlgn="auto">
              <a:lnSpc>
                <a:spcPct val="110000"/>
              </a:lnSpc>
              <a:spcAft>
                <a:spcPts val="0"/>
              </a:spcAft>
              <a:defRPr/>
            </a:pPr>
            <a:r>
              <a:rPr lang="en-US" altLang="en-US" sz="2000" dirty="0" smtClean="0"/>
              <a:t>Are spending at a higher level</a:t>
            </a:r>
          </a:p>
          <a:p>
            <a:pPr marL="1097280" lvl="1" indent="-514350" fontAlgn="auto">
              <a:spcBef>
                <a:spcPts val="0"/>
              </a:spcBef>
              <a:spcAft>
                <a:spcPts val="0"/>
              </a:spcAft>
              <a:defRPr/>
            </a:pPr>
            <a:r>
              <a:rPr lang="en-US" altLang="en-US" sz="2000" dirty="0" smtClean="0"/>
              <a:t>Need additional funds to meet the need for services</a:t>
            </a:r>
          </a:p>
          <a:p>
            <a:pPr marL="548640" lvl="2" indent="0" fontAlgn="auto">
              <a:lnSpc>
                <a:spcPct val="110000"/>
              </a:lnSpc>
              <a:spcBef>
                <a:spcPts val="600"/>
              </a:spcBef>
              <a:spcAft>
                <a:spcPts val="0"/>
              </a:spcAft>
              <a:buClrTx/>
              <a:buNone/>
              <a:defRPr/>
            </a:pPr>
            <a:r>
              <a:rPr lang="en-US" altLang="en-US" i="1" dirty="0"/>
              <a:t>[PC must approve; PB can recommend]</a:t>
            </a:r>
          </a:p>
          <a:p>
            <a:pPr>
              <a:defRPr/>
            </a:pPr>
            <a:endParaRPr lang="en-US" sz="24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smtClean="0"/>
              <a:t>HRSA/HAB Expectations for Reallocation</a:t>
            </a:r>
          </a:p>
        </p:txBody>
      </p:sp>
      <p:sp>
        <p:nvSpPr>
          <p:cNvPr id="98307" name="Content Placeholder 2"/>
          <p:cNvSpPr>
            <a:spLocks noGrp="1"/>
          </p:cNvSpPr>
          <p:nvPr>
            <p:ph idx="1"/>
          </p:nvPr>
        </p:nvSpPr>
        <p:spPr/>
        <p:txBody>
          <a:bodyPr/>
          <a:lstStyle/>
          <a:p>
            <a:pPr>
              <a:spcBef>
                <a:spcPts val="600"/>
              </a:spcBef>
            </a:pPr>
            <a:r>
              <a:rPr lang="en-US" altLang="en-US" sz="2400" i="1" dirty="0" smtClean="0"/>
              <a:t>PC must approve reallocation </a:t>
            </a:r>
            <a:r>
              <a:rPr lang="en-US" altLang="en-US" sz="2400" dirty="0" smtClean="0"/>
              <a:t>of funds across service categories as part of its legislative responsibility for the “allocation of funds”; </a:t>
            </a:r>
            <a:r>
              <a:rPr lang="en-US" altLang="en-US" sz="2400" i="1" dirty="0" smtClean="0"/>
              <a:t>PB should recommend reallocation</a:t>
            </a:r>
            <a:r>
              <a:rPr lang="en-US" altLang="en-US" sz="2400" dirty="0" smtClean="0"/>
              <a:t> using a similar process</a:t>
            </a:r>
          </a:p>
          <a:p>
            <a:pPr>
              <a:spcBef>
                <a:spcPts val="1200"/>
              </a:spcBef>
            </a:pPr>
            <a:r>
              <a:rPr lang="en-US" altLang="en-US" sz="2400" dirty="0" smtClean="0"/>
              <a:t>Reallocation should happen as soon as it is clear that funds will not be fully spent</a:t>
            </a:r>
          </a:p>
          <a:p>
            <a:pPr lvl="1">
              <a:spcBef>
                <a:spcPts val="600"/>
              </a:spcBef>
            </a:pPr>
            <a:r>
              <a:rPr lang="en-US" altLang="en-US" sz="2000" dirty="0" smtClean="0"/>
              <a:t>Recipient must revise </a:t>
            </a:r>
            <a:r>
              <a:rPr lang="en-US" altLang="en-US" sz="2000" dirty="0" err="1" smtClean="0"/>
              <a:t>subrecipient</a:t>
            </a:r>
            <a:r>
              <a:rPr lang="en-US" altLang="en-US" sz="2000" dirty="0" smtClean="0"/>
              <a:t> contracts to move funds</a:t>
            </a:r>
          </a:p>
          <a:p>
            <a:pPr lvl="1">
              <a:spcBef>
                <a:spcPts val="600"/>
              </a:spcBef>
            </a:pPr>
            <a:r>
              <a:rPr lang="en-US" altLang="en-US" sz="2000" dirty="0" err="1" smtClean="0"/>
              <a:t>Subrecipient</a:t>
            </a:r>
            <a:r>
              <a:rPr lang="en-US" altLang="en-US" sz="2000" dirty="0" smtClean="0"/>
              <a:t> needs time to spend additional funds</a:t>
            </a:r>
          </a:p>
          <a:p>
            <a:pPr>
              <a:spcBef>
                <a:spcPts val="1200"/>
              </a:spcBef>
            </a:pPr>
            <a:r>
              <a:rPr lang="en-US" altLang="en-US" sz="2400" dirty="0" smtClean="0"/>
              <a:t>PC should have a reallocation process, including a special “rapid reallocation” process for use late in the program year</a:t>
            </a:r>
            <a:r>
              <a:rPr lang="en-US" altLang="en-US" dirty="0" smtClean="0"/>
              <a:t/>
            </a:r>
            <a:br>
              <a:rPr lang="en-US" altLang="en-US" dirty="0" smtClean="0"/>
            </a:br>
            <a:r>
              <a:rPr lang="en-US" altLang="en-US" dirty="0" smtClean="0"/>
              <a:t> </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tLang="en-US" smtClean="0"/>
              <a:t>Managing Reallocation 1</a:t>
            </a:r>
            <a:endParaRPr lang="en-US" altLang="en-US" dirty="0" smtClean="0"/>
          </a:p>
        </p:txBody>
      </p:sp>
      <p:sp>
        <p:nvSpPr>
          <p:cNvPr id="3" name="Content Placeholder 2">
            <a:extLst>
              <a:ext uri="{FF2B5EF4-FFF2-40B4-BE49-F238E27FC236}">
                <a16:creationId xmlns:a16="http://schemas.microsoft.com/office/drawing/2014/main" id="{A4663054-89BC-4700-9B7A-AC187516BFBF}"/>
              </a:ext>
            </a:extLst>
          </p:cNvPr>
          <p:cNvSpPr>
            <a:spLocks noGrp="1"/>
          </p:cNvSpPr>
          <p:nvPr>
            <p:ph idx="1"/>
          </p:nvPr>
        </p:nvSpPr>
        <p:spPr/>
        <p:txBody>
          <a:bodyPr/>
          <a:lstStyle/>
          <a:p>
            <a:pPr marL="514350" indent="-514350">
              <a:buClrTx/>
              <a:buFont typeface="+mj-lt"/>
              <a:buAutoNum type="arabicPeriod"/>
            </a:pPr>
            <a:r>
              <a:rPr lang="en-US" b="1" dirty="0" smtClean="0"/>
              <a:t>Develop a reallocation policy and process </a:t>
            </a:r>
          </a:p>
          <a:p>
            <a:pPr lvl="1"/>
            <a:r>
              <a:rPr lang="en-US" dirty="0" smtClean="0"/>
              <a:t>Specifies how PC will determine reallocations</a:t>
            </a:r>
          </a:p>
          <a:p>
            <a:pPr lvl="1"/>
            <a:r>
              <a:rPr lang="en-US" dirty="0" smtClean="0"/>
              <a:t>Indicates what if any percent or maximum amount of funds can be moved by recipient without prior PC approval</a:t>
            </a:r>
          </a:p>
          <a:p>
            <a:pPr lvl="2"/>
            <a:r>
              <a:rPr lang="en-US" dirty="0" smtClean="0"/>
              <a:t>For example: No prior PC approval required for reallocation across service categories of amounts up to 5% of the total allocation for that service category or $150,000, whichever is less</a:t>
            </a:r>
          </a:p>
          <a:p>
            <a:pPr lvl="1"/>
            <a:r>
              <a:rPr lang="en-US" dirty="0" smtClean="0"/>
              <a:t>Includes a “rapid reallocation process for use in the last 3-4 months of the program year (Nov-Feb)</a:t>
            </a:r>
          </a:p>
          <a:p>
            <a:pPr lvl="1"/>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ltLang="en-US" smtClean="0"/>
              <a:t>Managing Reallocation 2</a:t>
            </a:r>
            <a:endParaRPr lang="en-US" altLang="en-US" dirty="0" smtClean="0"/>
          </a:p>
        </p:txBody>
      </p:sp>
      <p:sp>
        <p:nvSpPr>
          <p:cNvPr id="3" name="Content Placeholder 2">
            <a:extLst>
              <a:ext uri="{FF2B5EF4-FFF2-40B4-BE49-F238E27FC236}">
                <a16:creationId xmlns:a16="http://schemas.microsoft.com/office/drawing/2014/main" id="{90BD7E55-70A6-4E72-AF04-BE9FC4631CC1}"/>
              </a:ext>
            </a:extLst>
          </p:cNvPr>
          <p:cNvSpPr>
            <a:spLocks noGrp="1"/>
          </p:cNvSpPr>
          <p:nvPr>
            <p:ph idx="1"/>
          </p:nvPr>
        </p:nvSpPr>
        <p:spPr/>
        <p:txBody>
          <a:bodyPr/>
          <a:lstStyle/>
          <a:p>
            <a:pPr marL="514350" indent="-514350">
              <a:buClrTx/>
              <a:buFont typeface="+mj-lt"/>
              <a:buAutoNum type="arabicPeriod" startAt="2"/>
            </a:pPr>
            <a:r>
              <a:rPr lang="en-US" b="1" dirty="0" smtClean="0"/>
              <a:t>Think about reallocation priorities during PSRA:</a:t>
            </a:r>
          </a:p>
          <a:p>
            <a:pPr lvl="1"/>
            <a:r>
              <a:rPr lang="en-US" dirty="0" smtClean="0"/>
              <a:t>When making allocations, consider where the PC/PB would like to be able to put additional funds if available – consider developing a “reallocation priorities list” to use if funds become available</a:t>
            </a:r>
          </a:p>
          <a:p>
            <a:pPr lvl="1"/>
            <a:r>
              <a:rPr lang="en-US" dirty="0" smtClean="0"/>
              <a:t>In refining allocations as necessary after the final award is received, review/refine the reallocation priorities list</a:t>
            </a:r>
          </a:p>
          <a:p>
            <a:pPr lvl="1"/>
            <a:r>
              <a:rPr lang="en-US" dirty="0" smtClean="0"/>
              <a:t>Use that list as a starting point, along with information on waiting lists or service delays, in deciding where to transfer funds from underspent service categories</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altLang="en-US" smtClean="0"/>
              <a:t>Managing Reallocation 3</a:t>
            </a:r>
            <a:endParaRPr lang="en-US" altLang="en-US" dirty="0" smtClean="0"/>
          </a:p>
        </p:txBody>
      </p:sp>
      <p:sp>
        <p:nvSpPr>
          <p:cNvPr id="3" name="Content Placeholder 2">
            <a:extLst>
              <a:ext uri="{FF2B5EF4-FFF2-40B4-BE49-F238E27FC236}">
                <a16:creationId xmlns:a16="http://schemas.microsoft.com/office/drawing/2014/main" id="{FBE49452-6C84-4EB0-BBFA-4A55E087F491}"/>
              </a:ext>
            </a:extLst>
          </p:cNvPr>
          <p:cNvSpPr>
            <a:spLocks noGrp="1"/>
          </p:cNvSpPr>
          <p:nvPr>
            <p:ph idx="1"/>
          </p:nvPr>
        </p:nvSpPr>
        <p:spPr/>
        <p:txBody>
          <a:bodyPr/>
          <a:lstStyle/>
          <a:p>
            <a:pPr marL="514350" indent="-514350">
              <a:buClrTx/>
              <a:buFont typeface="+mj-lt"/>
              <a:buAutoNum type="arabicPeriod" startAt="3"/>
            </a:pPr>
            <a:r>
              <a:rPr lang="en-US" b="1" dirty="0" smtClean="0"/>
              <a:t>Establish a monthly expenditures review process, based on: </a:t>
            </a:r>
          </a:p>
          <a:p>
            <a:pPr lvl="1"/>
            <a:r>
              <a:rPr lang="en-US" dirty="0" smtClean="0"/>
              <a:t>A committee responsible for monitoring expenditures </a:t>
            </a:r>
          </a:p>
          <a:p>
            <a:pPr lvl="1"/>
            <a:r>
              <a:rPr lang="en-US" dirty="0" smtClean="0"/>
              <a:t>A monthly expenditure report from the recipient that provides, overall and by service category:</a:t>
            </a:r>
          </a:p>
          <a:p>
            <a:pPr lvl="2"/>
            <a:r>
              <a:rPr lang="en-US" dirty="0" smtClean="0"/>
              <a:t>Amounts allocated, currently contracted, and expended for the current month and the year-to-date</a:t>
            </a:r>
          </a:p>
          <a:p>
            <a:pPr lvl="2"/>
            <a:r>
              <a:rPr lang="en-US" dirty="0" smtClean="0"/>
              <a:t>Percent of contracted funds to date</a:t>
            </a:r>
          </a:p>
          <a:p>
            <a:pPr lvl="1"/>
            <a:r>
              <a:rPr lang="en-US" dirty="0" smtClean="0"/>
              <a:t>A monthly narrative report from the recipient that:</a:t>
            </a:r>
          </a:p>
          <a:p>
            <a:pPr lvl="2"/>
            <a:r>
              <a:rPr lang="en-US" dirty="0" smtClean="0"/>
              <a:t>Highlights over- and underspent service categories</a:t>
            </a:r>
          </a:p>
          <a:p>
            <a:pPr lvl="2"/>
            <a:r>
              <a:rPr lang="en-US" dirty="0" smtClean="0"/>
              <a:t>Identifies reasons for over- and under-spending</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ltLang="en-US" dirty="0" smtClean="0"/>
              <a:t>Managing Reallocation 4</a:t>
            </a:r>
          </a:p>
        </p:txBody>
      </p:sp>
      <p:sp>
        <p:nvSpPr>
          <p:cNvPr id="102403" name="Content Placeholder 2"/>
          <p:cNvSpPr>
            <a:spLocks noGrp="1"/>
          </p:cNvSpPr>
          <p:nvPr>
            <p:ph idx="1"/>
          </p:nvPr>
        </p:nvSpPr>
        <p:spPr/>
        <p:txBody>
          <a:bodyPr/>
          <a:lstStyle/>
          <a:p>
            <a:pPr marL="514350" indent="-514350">
              <a:buClrTx/>
              <a:buFont typeface="+mj-lt"/>
              <a:buAutoNum type="arabicPeriod" startAt="4"/>
            </a:pPr>
            <a:r>
              <a:rPr lang="en-US" altLang="en-US" b="1" dirty="0" smtClean="0"/>
              <a:t>Have the committee carefully review spending by service category each month with the recipient and summarize results to full PC/PB:</a:t>
            </a:r>
          </a:p>
          <a:p>
            <a:pPr lvl="1"/>
            <a:r>
              <a:rPr lang="en-US" altLang="en-US" dirty="0" smtClean="0"/>
              <a:t>Whether overall and service category expenditures reflect expected spending levels – e.g., 50% after 6 months</a:t>
            </a:r>
          </a:p>
          <a:p>
            <a:pPr lvl="1"/>
            <a:r>
              <a:rPr lang="en-US" altLang="en-US" dirty="0" smtClean="0"/>
              <a:t>What categories are seriously over- or underspent and why</a:t>
            </a:r>
          </a:p>
          <a:p>
            <a:pPr lvl="1"/>
            <a:r>
              <a:rPr lang="en-US" altLang="en-US" dirty="0" smtClean="0"/>
              <a:t>Which “variances” from expected spending seem likely to continue and should be closely watched</a:t>
            </a:r>
          </a:p>
          <a:p>
            <a:pPr lvl="1"/>
            <a:r>
              <a:rPr lang="en-US" altLang="en-US" dirty="0" smtClean="0"/>
              <a:t>Do not discuss individual </a:t>
            </a:r>
            <a:r>
              <a:rPr lang="en-US" altLang="en-US" dirty="0" err="1" smtClean="0"/>
              <a:t>subrecipients</a:t>
            </a:r>
            <a:r>
              <a:rPr lang="en-US" altLang="en-US" dirty="0" smtClean="0"/>
              <a:t>, just categories</a:t>
            </a:r>
          </a:p>
          <a:p>
            <a:pPr lvl="1"/>
            <a:endParaRPr lang="en-US" alt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altLang="en-US" dirty="0" smtClean="0"/>
              <a:t>Managing Reallocation 5</a:t>
            </a:r>
          </a:p>
        </p:txBody>
      </p:sp>
      <p:sp>
        <p:nvSpPr>
          <p:cNvPr id="32771" name="Content Placeholder 2">
            <a:extLst>
              <a:ext uri="{FF2B5EF4-FFF2-40B4-BE49-F238E27FC236}">
                <a16:creationId xmlns:a16="http://schemas.microsoft.com/office/drawing/2014/main" id="{795FE76D-C322-44F6-933D-7BAA5C6B9355}"/>
              </a:ext>
            </a:extLst>
          </p:cNvPr>
          <p:cNvSpPr>
            <a:spLocks noGrp="1"/>
          </p:cNvSpPr>
          <p:nvPr>
            <p:ph idx="1"/>
          </p:nvPr>
        </p:nvSpPr>
        <p:spPr/>
        <p:txBody>
          <a:bodyPr/>
          <a:lstStyle/>
          <a:p>
            <a:pPr marL="514350" indent="-514350">
              <a:buClrTx/>
              <a:buFont typeface="+mj-lt"/>
              <a:buAutoNum type="arabicPeriod" startAt="5"/>
            </a:pPr>
            <a:r>
              <a:rPr lang="en-US" altLang="en-US" b="1" dirty="0" smtClean="0"/>
              <a:t>Follow a flexible reallocation schedule:</a:t>
            </a:r>
          </a:p>
          <a:p>
            <a:pPr lvl="1"/>
            <a:r>
              <a:rPr lang="en-US" altLang="en-US" sz="2200" dirty="0" smtClean="0"/>
              <a:t>Consider possible reallocation at least 3 times during the program year – plus anytime expenditures and needs make this necessary or recipient requests reallocation</a:t>
            </a:r>
          </a:p>
          <a:p>
            <a:pPr lvl="1"/>
            <a:r>
              <a:rPr lang="en-US" altLang="en-US" sz="2200" dirty="0" smtClean="0"/>
              <a:t>Review and discuss with the recipient any service categories with continuing large “variances” </a:t>
            </a:r>
          </a:p>
          <a:p>
            <a:pPr lvl="1"/>
            <a:r>
              <a:rPr lang="en-US" altLang="en-US" sz="2200" dirty="0" smtClean="0"/>
              <a:t>Agree on changes needed to avoid unobligated balances (due to underspending) or waiting lists/service gaps (due to high demand), working with the recipient</a:t>
            </a:r>
          </a:p>
          <a:p>
            <a:pPr lvl="1"/>
            <a:r>
              <a:rPr lang="en-US" altLang="en-US" sz="2200" dirty="0" smtClean="0"/>
              <a:t>Refer to the existing reallocation priorities list</a:t>
            </a:r>
          </a:p>
          <a:p>
            <a:pPr lvl="1"/>
            <a:r>
              <a:rPr lang="en-US" altLang="en-US" sz="2200" dirty="0" smtClean="0"/>
              <a:t>Develop proposed reallocations – amounts to move from underspent service categories to other service categories, for PC/PB review and approval</a:t>
            </a:r>
          </a:p>
          <a:p>
            <a:endParaRPr lang="en-US" altLang="en-US" dirty="0" smtClean="0"/>
          </a:p>
          <a:p>
            <a:endParaRPr lang="en-US" altLang="en-US" dirty="0" smtClean="0"/>
          </a:p>
          <a:p>
            <a:pPr lvl="1"/>
            <a:r>
              <a:rPr lang="en-US" altLang="en-US" dirty="0" smtClean="0"/>
              <a:t/>
            </a:r>
            <a:br>
              <a:rPr lang="en-US" altLang="en-US" dirty="0" smtClean="0"/>
            </a:br>
            <a:endParaRPr lang="en-US" altLang="en-US" dirty="0" smtClean="0"/>
          </a:p>
          <a:p>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HRSA/HAB Expectations for PSRA</a:t>
            </a:r>
          </a:p>
        </p:txBody>
      </p:sp>
      <p:sp>
        <p:nvSpPr>
          <p:cNvPr id="27651" name="Content Placeholder 2"/>
          <p:cNvSpPr>
            <a:spLocks noGrp="1"/>
          </p:cNvSpPr>
          <p:nvPr>
            <p:ph idx="1"/>
          </p:nvPr>
        </p:nvSpPr>
        <p:spPr/>
        <p:txBody>
          <a:bodyPr/>
          <a:lstStyle/>
          <a:p>
            <a:r>
              <a:rPr lang="en-US" altLang="en-US" smtClean="0"/>
              <a:t>There are many “right ways” to carry out PSRA</a:t>
            </a:r>
          </a:p>
          <a:p>
            <a:r>
              <a:rPr lang="en-US" altLang="en-US" smtClean="0"/>
              <a:t>Process should be:</a:t>
            </a:r>
          </a:p>
          <a:p>
            <a:pPr lvl="1"/>
            <a:r>
              <a:rPr lang="en-US" altLang="en-US" smtClean="0"/>
              <a:t>Appropriate for your EMA or TGA</a:t>
            </a:r>
          </a:p>
          <a:p>
            <a:pPr lvl="1"/>
            <a:r>
              <a:rPr lang="en-US" altLang="en-US" smtClean="0"/>
              <a:t>Carefully considered and discussed</a:t>
            </a:r>
          </a:p>
          <a:p>
            <a:pPr lvl="1"/>
            <a:r>
              <a:rPr lang="en-US" altLang="en-US" smtClean="0"/>
              <a:t>Based on agreed-upon principles and criteria</a:t>
            </a:r>
          </a:p>
          <a:p>
            <a:pPr lvl="1"/>
            <a:r>
              <a:rPr lang="en-US" altLang="en-US" smtClean="0"/>
              <a:t>Documented in writing</a:t>
            </a:r>
          </a:p>
          <a:p>
            <a:pPr lvl="1"/>
            <a:r>
              <a:rPr lang="en-US" altLang="en-US" smtClean="0"/>
              <a:t>Followed consistently</a:t>
            </a:r>
          </a:p>
          <a:p>
            <a:pPr lvl="1"/>
            <a:r>
              <a:rPr lang="en-US" altLang="en-US" smtClean="0"/>
              <a:t>Reviewed annually and updated as needed</a:t>
            </a:r>
          </a:p>
          <a:p>
            <a:pPr lvl="1"/>
            <a:endParaRPr lang="en-US" altLang="en-US"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dirty="0" smtClean="0"/>
              <a:t>Managing Reallocation 6</a:t>
            </a:r>
          </a:p>
        </p:txBody>
      </p:sp>
      <p:sp>
        <p:nvSpPr>
          <p:cNvPr id="104451" name="Content Placeholder 2"/>
          <p:cNvSpPr>
            <a:spLocks noGrp="1"/>
          </p:cNvSpPr>
          <p:nvPr>
            <p:ph idx="1"/>
          </p:nvPr>
        </p:nvSpPr>
        <p:spPr/>
        <p:txBody>
          <a:bodyPr/>
          <a:lstStyle/>
          <a:p>
            <a:pPr marL="514350" indent="-514350">
              <a:buClrTx/>
              <a:buFont typeface="+mj-lt"/>
              <a:buAutoNum type="arabicPeriod" startAt="6"/>
            </a:pPr>
            <a:r>
              <a:rPr lang="en-US" altLang="en-US" b="1" dirty="0" smtClean="0"/>
              <a:t>Be sure your process allows for rapid reallocation late in the program year </a:t>
            </a:r>
          </a:p>
          <a:p>
            <a:pPr lvl="1"/>
            <a:r>
              <a:rPr lang="en-US" altLang="en-US" dirty="0" smtClean="0"/>
              <a:t>Allow the recipient to move funds across service categories without prior PC/PB approval under specified conditions, which might include:</a:t>
            </a:r>
          </a:p>
          <a:p>
            <a:pPr lvl="2"/>
            <a:r>
              <a:rPr lang="en-US" altLang="en-US" dirty="0" smtClean="0"/>
              <a:t>Applies only in the last 3-4 months of the program year</a:t>
            </a:r>
          </a:p>
          <a:p>
            <a:pPr lvl="2"/>
            <a:r>
              <a:rPr lang="en-US" altLang="en-US" dirty="0" smtClean="0"/>
              <a:t>Funds to be moved into service categories that are among the PC/PB’s identified reallocation priorities or have serious wait lists or service delays</a:t>
            </a:r>
          </a:p>
          <a:p>
            <a:pPr lvl="2"/>
            <a:r>
              <a:rPr lang="en-US" altLang="en-US" dirty="0" smtClean="0"/>
              <a:t>PC/PB to be informed immediately and to review and confirm the reallocation at its next meeting</a:t>
            </a:r>
          </a:p>
          <a:p>
            <a:pPr lvl="2"/>
            <a:r>
              <a:rPr lang="en-US" altLang="en-US" dirty="0" smtClean="0"/>
              <a:t>Perhaps limit percent or amount of funds that can be moved under this process</a:t>
            </a:r>
          </a:p>
          <a:p>
            <a:pPr lvl="2"/>
            <a:endParaRPr lang="en-US" alt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a:extLst>
              <a:ext uri="{FF2B5EF4-FFF2-40B4-BE49-F238E27FC236}">
                <a16:creationId xmlns:a16="http://schemas.microsoft.com/office/drawing/2014/main" id="{906F17C0-AC58-492B-909B-9FD578A65070}"/>
              </a:ext>
            </a:extLst>
          </p:cNvPr>
          <p:cNvSpPr>
            <a:spLocks noGrp="1" noChangeArrowheads="1"/>
          </p:cNvSpPr>
          <p:nvPr>
            <p:ph idx="1"/>
          </p:nvPr>
        </p:nvSpPr>
        <p:spPr/>
        <p:txBody>
          <a:bodyPr/>
          <a:lstStyle/>
          <a:p>
            <a:pPr marL="0" indent="0">
              <a:buFont typeface="Arial" panose="020B0604020202020204" pitchFamily="34" charset="0"/>
              <a:buNone/>
              <a:defRPr/>
            </a:pPr>
            <a:r>
              <a:rPr lang="en-US" altLang="en-US" sz="2400" dirty="0" smtClean="0"/>
              <a:t>Your PSRA Committee holds reallocation reviews 4, 7, and 9 months into the program year. After 7 months, Mental Health &amp; Oral Health providers are severely underspent. The recipient points to staffing and management issues. Demand is unexpectedly high for Medical Transportation, because of recent and severe cuts to area bus service.  </a:t>
            </a:r>
          </a:p>
          <a:p>
            <a:pPr>
              <a:spcBef>
                <a:spcPts val="1200"/>
              </a:spcBef>
              <a:defRPr/>
            </a:pPr>
            <a:r>
              <a:rPr lang="en-US" altLang="en-US" sz="2400" b="1" i="1" dirty="0" smtClean="0"/>
              <a:t>The Committee recommends reallocating $75,000 in Mental Health funds now, but not moving Oral Health funds yet. Why might this make sense?</a:t>
            </a:r>
          </a:p>
          <a:p>
            <a:pPr>
              <a:defRPr/>
            </a:pPr>
            <a:r>
              <a:rPr lang="en-US" altLang="en-US" sz="2400" b="1" i="1" dirty="0" smtClean="0"/>
              <a:t>The recipient says that you can move only$55,500 into Transportation. Why? What else might the PC/PB consider?</a:t>
            </a:r>
            <a:endParaRPr lang="en-US" altLang="en-US" sz="2400" b="1" i="1" dirty="0"/>
          </a:p>
        </p:txBody>
      </p:sp>
      <p:sp>
        <p:nvSpPr>
          <p:cNvPr id="105475" name="Rectangle 2"/>
          <p:cNvSpPr>
            <a:spLocks noGrp="1"/>
          </p:cNvSpPr>
          <p:nvPr>
            <p:ph type="title"/>
          </p:nvPr>
        </p:nvSpPr>
        <p:spPr/>
        <p:txBody>
          <a:bodyPr/>
          <a:lstStyle/>
          <a:p>
            <a:r>
              <a:rPr lang="en-US" altLang="en-US" smtClean="0"/>
              <a:t>Quick Scenario F: Reallocation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3"/>
          <p:cNvSpPr>
            <a:spLocks noGrp="1"/>
          </p:cNvSpPr>
          <p:nvPr>
            <p:ph type="title"/>
          </p:nvPr>
        </p:nvSpPr>
        <p:spPr/>
        <p:txBody>
          <a:bodyPr/>
          <a:lstStyle/>
          <a:p>
            <a:r>
              <a:rPr lang="en-US" altLang="en-US" smtClean="0"/>
              <a:t>Sum Up</a:t>
            </a:r>
          </a:p>
        </p:txBody>
      </p:sp>
      <p:sp>
        <p:nvSpPr>
          <p:cNvPr id="107523" name="Content Placeholder 4"/>
          <p:cNvSpPr>
            <a:spLocks noGrp="1"/>
          </p:cNvSpPr>
          <p:nvPr>
            <p:ph idx="1"/>
          </p:nvPr>
        </p:nvSpPr>
        <p:spPr/>
        <p:txBody>
          <a:bodyPr/>
          <a:lstStyle/>
          <a:p>
            <a:r>
              <a:rPr lang="en-US" altLang="en-US" sz="2400" smtClean="0"/>
              <a:t>PSRA is the most important responsibility of a PC/PB</a:t>
            </a:r>
          </a:p>
          <a:p>
            <a:r>
              <a:rPr lang="en-US" altLang="en-US" sz="2400" smtClean="0"/>
              <a:t>PC is the decision maker about priorities, allocations by service category, and directives – PB makes recommendations to the recipient</a:t>
            </a:r>
          </a:p>
          <a:p>
            <a:r>
              <a:rPr lang="en-US" altLang="en-US" sz="2400" smtClean="0"/>
              <a:t>The entire PC/PB must be actively involved in PSRA and must approve priorities, allocations, and directives</a:t>
            </a:r>
          </a:p>
          <a:p>
            <a:r>
              <a:rPr lang="en-US" altLang="en-US" sz="2400" smtClean="0"/>
              <a:t>There is no one “right” way to do PSRA, but there are sound practices and approaches to consider</a:t>
            </a:r>
          </a:p>
          <a:p>
            <a:r>
              <a:rPr lang="en-US" altLang="en-US" sz="2400" smtClean="0"/>
              <a:t>Decisions should be based on the best available data </a:t>
            </a:r>
          </a:p>
          <a:p>
            <a:endParaRPr lang="en-US" altLang="en-US" sz="2400" smtClean="0"/>
          </a:p>
          <a:p>
            <a:endParaRPr lang="en-US" altLang="en-US" sz="240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altLang="en-US" smtClean="0"/>
              <a:t>Optional Slides for Activities</a:t>
            </a:r>
          </a:p>
        </p:txBody>
      </p:sp>
      <p:sp>
        <p:nvSpPr>
          <p:cNvPr id="2" name="Text Placeholder 1"/>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p:txBody>
          <a:bodyPr/>
          <a:lstStyle/>
          <a:p>
            <a:pPr>
              <a:lnSpc>
                <a:spcPct val="90000"/>
              </a:lnSpc>
              <a:spcBef>
                <a:spcPts val="600"/>
              </a:spcBef>
              <a:spcAft>
                <a:spcPts val="0"/>
              </a:spcAft>
            </a:pPr>
            <a:r>
              <a:rPr lang="en-US" altLang="en-US" sz="2400" dirty="0" smtClean="0"/>
              <a:t>Work in a small group, choosing a facilitator, recorder, and reporter</a:t>
            </a:r>
          </a:p>
          <a:p>
            <a:pPr>
              <a:lnSpc>
                <a:spcPct val="90000"/>
              </a:lnSpc>
              <a:spcBef>
                <a:spcPts val="600"/>
              </a:spcBef>
              <a:spcAft>
                <a:spcPts val="0"/>
              </a:spcAft>
            </a:pPr>
            <a:r>
              <a:rPr lang="en-US" altLang="en-US" sz="2400" dirty="0" smtClean="0"/>
              <a:t>Use the PSRA materials for Midsize Metro Part A Program</a:t>
            </a:r>
          </a:p>
          <a:p>
            <a:pPr>
              <a:lnSpc>
                <a:spcPct val="90000"/>
              </a:lnSpc>
              <a:spcBef>
                <a:spcPts val="600"/>
              </a:spcBef>
              <a:spcAft>
                <a:spcPts val="0"/>
              </a:spcAft>
            </a:pPr>
            <a:r>
              <a:rPr lang="en-US" altLang="en-US" sz="2400" dirty="0" smtClean="0"/>
              <a:t>Assume you are a committee charged with recommending updated service priorities based on this information</a:t>
            </a:r>
          </a:p>
          <a:p>
            <a:pPr>
              <a:lnSpc>
                <a:spcPct val="90000"/>
              </a:lnSpc>
              <a:spcBef>
                <a:spcPts val="600"/>
              </a:spcBef>
              <a:spcAft>
                <a:spcPts val="0"/>
              </a:spcAft>
            </a:pPr>
            <a:r>
              <a:rPr lang="en-US" altLang="en-US" sz="2400" dirty="0" smtClean="0"/>
              <a:t>Review the jurisdiction’s priorities for the current year and prior year</a:t>
            </a:r>
          </a:p>
          <a:p>
            <a:pPr>
              <a:lnSpc>
                <a:spcPct val="90000"/>
              </a:lnSpc>
              <a:spcBef>
                <a:spcPts val="600"/>
              </a:spcBef>
              <a:spcAft>
                <a:spcPts val="0"/>
              </a:spcAft>
            </a:pPr>
            <a:r>
              <a:rPr lang="en-US" altLang="en-US" sz="2400" dirty="0" smtClean="0"/>
              <a:t>Recommend any needed changes in priorities, and put them into the column for “Next Year’s Priorities”</a:t>
            </a:r>
          </a:p>
          <a:p>
            <a:pPr>
              <a:lnSpc>
                <a:spcPct val="90000"/>
              </a:lnSpc>
              <a:spcBef>
                <a:spcPts val="600"/>
              </a:spcBef>
              <a:spcAft>
                <a:spcPts val="0"/>
              </a:spcAft>
            </a:pPr>
            <a:r>
              <a:rPr lang="en-US" altLang="en-US" sz="2400" dirty="0" smtClean="0"/>
              <a:t>Have your reporter prepared to explain the data-based reasons for recommended changes in service priorities</a:t>
            </a:r>
          </a:p>
        </p:txBody>
      </p:sp>
      <p:sp>
        <p:nvSpPr>
          <p:cNvPr id="109571" name="Title 1"/>
          <p:cNvSpPr>
            <a:spLocks noGrp="1"/>
          </p:cNvSpPr>
          <p:nvPr>
            <p:ph type="title"/>
          </p:nvPr>
        </p:nvSpPr>
        <p:spPr/>
        <p:txBody>
          <a:bodyPr/>
          <a:lstStyle/>
          <a:p>
            <a:r>
              <a:rPr lang="en-US" altLang="en-US" smtClean="0"/>
              <a:t>Activity: Priority Setting</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idx="1"/>
          </p:nvPr>
        </p:nvSpPr>
        <p:spPr>
          <a:extLst>
            <a:ext uri="{91240B29-F687-4F45-9708-019B960494DF}">
              <a14:hiddenLine xmlns:a14="http://schemas.microsoft.com/office/drawing/2010/main" w="28575">
                <a:solidFill>
                  <a:srgbClr val="000000"/>
                </a:solidFill>
                <a:miter lim="800000"/>
                <a:headEnd/>
                <a:tailEnd/>
              </a14:hiddenLine>
            </a:ext>
          </a:extLst>
        </p:spPr>
        <p:txBody>
          <a:bodyPr/>
          <a:lstStyle/>
          <a:p>
            <a:pPr>
              <a:spcBef>
                <a:spcPts val="300"/>
              </a:spcBef>
            </a:pPr>
            <a:r>
              <a:rPr lang="en-US" altLang="en-US" smtClean="0"/>
              <a:t>Work in a small group, choosing a facilitator, recorder, and reporter</a:t>
            </a:r>
          </a:p>
          <a:p>
            <a:pPr>
              <a:spcBef>
                <a:spcPts val="300"/>
              </a:spcBef>
            </a:pPr>
            <a:r>
              <a:rPr lang="en-US" altLang="en-US" smtClean="0"/>
              <a:t>Review your information package and identify an issue that should be addressed through a directive</a:t>
            </a:r>
          </a:p>
          <a:p>
            <a:pPr>
              <a:spcBef>
                <a:spcPts val="300"/>
              </a:spcBef>
            </a:pPr>
            <a:r>
              <a:rPr lang="en-US" altLang="en-US" smtClean="0"/>
              <a:t>Develop a draft directive, considering its purpose, wording, rationale, potential costs, and additional exploration needed before it can be recommended for adoption by the PC/PB</a:t>
            </a:r>
          </a:p>
          <a:p>
            <a:pPr>
              <a:spcBef>
                <a:spcPts val="300"/>
              </a:spcBef>
            </a:pPr>
            <a:r>
              <a:rPr lang="en-US" altLang="en-US" smtClean="0"/>
              <a:t>Put your draft directive on easel pad paper</a:t>
            </a:r>
          </a:p>
          <a:p>
            <a:pPr>
              <a:spcBef>
                <a:spcPts val="300"/>
              </a:spcBef>
            </a:pPr>
            <a:r>
              <a:rPr lang="en-US" altLang="en-US" smtClean="0"/>
              <a:t>Have your reporter prepared to report on the proposed directive at the PC/PB’s monthly meeting</a:t>
            </a:r>
          </a:p>
          <a:p>
            <a:pPr>
              <a:lnSpc>
                <a:spcPct val="80000"/>
              </a:lnSpc>
            </a:pPr>
            <a:endParaRPr lang="en-US" altLang="en-US" sz="2400" smtClean="0"/>
          </a:p>
          <a:p>
            <a:pPr>
              <a:lnSpc>
                <a:spcPct val="80000"/>
              </a:lnSpc>
            </a:pPr>
            <a:endParaRPr lang="en-US" altLang="en-US" sz="2400" smtClean="0"/>
          </a:p>
        </p:txBody>
      </p:sp>
      <p:sp>
        <p:nvSpPr>
          <p:cNvPr id="110595" name="Rectangle 2"/>
          <p:cNvSpPr>
            <a:spLocks noGrp="1"/>
          </p:cNvSpPr>
          <p:nvPr>
            <p:ph type="title"/>
          </p:nvPr>
        </p:nvSpPr>
        <p:spPr/>
        <p:txBody>
          <a:bodyPr/>
          <a:lstStyle/>
          <a:p>
            <a:r>
              <a:rPr lang="en-US" altLang="en-US" smtClean="0"/>
              <a:t>Activity: Developing Directives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p:cNvSpPr>
          <p:nvPr>
            <p:ph idx="1"/>
          </p:nvPr>
        </p:nvSpPr>
        <p:spPr/>
        <p:txBody>
          <a:bodyPr numCol="2"/>
          <a:lstStyle/>
          <a:p>
            <a:pPr>
              <a:spcBef>
                <a:spcPts val="1200"/>
              </a:spcBef>
            </a:pPr>
            <a:r>
              <a:rPr lang="en-US" altLang="en-US" sz="2200" dirty="0" smtClean="0"/>
              <a:t>Work in your small group choosing a facilitator, recorder, and reporter</a:t>
            </a:r>
          </a:p>
          <a:p>
            <a:pPr>
              <a:spcBef>
                <a:spcPts val="1200"/>
              </a:spcBef>
            </a:pPr>
            <a:r>
              <a:rPr lang="en-US" altLang="en-US" sz="2200" dirty="0" smtClean="0"/>
              <a:t>Assume you are the PSRA Committee and you are charged with developing recommended resource allocations for Part A funds using a “flat funding” scenario – assume no change in the amount of funds</a:t>
            </a:r>
          </a:p>
          <a:p>
            <a:pPr>
              <a:spcBef>
                <a:spcPts val="1200"/>
              </a:spcBef>
            </a:pPr>
            <a:r>
              <a:rPr lang="en-US" altLang="en-US" sz="2200" dirty="0" smtClean="0"/>
              <a:t>Use the principles and process provided in your instructions, and the information package</a:t>
            </a:r>
          </a:p>
          <a:p>
            <a:pPr>
              <a:spcBef>
                <a:spcPts val="1200"/>
              </a:spcBef>
            </a:pPr>
            <a:r>
              <a:rPr lang="en-US" altLang="en-US" sz="2200" dirty="0" smtClean="0"/>
              <a:t>Use the Expenditures and Allocations Worksheet in preparing your recommendations, recording your allocations in the Excel spreadsheet by service category, using a laptop </a:t>
            </a:r>
          </a:p>
          <a:p>
            <a:pPr>
              <a:spcBef>
                <a:spcPts val="1200"/>
              </a:spcBef>
            </a:pPr>
            <a:r>
              <a:rPr lang="en-US" altLang="en-US" sz="2200" dirty="0" smtClean="0"/>
              <a:t>When you are finished, save your recommendations on a flash drive so the facilitator can project them as you present your recommendations to the full group</a:t>
            </a:r>
          </a:p>
        </p:txBody>
      </p:sp>
      <p:sp>
        <p:nvSpPr>
          <p:cNvPr id="112643" name="Rectangle 2"/>
          <p:cNvSpPr>
            <a:spLocks noGrp="1"/>
          </p:cNvSpPr>
          <p:nvPr>
            <p:ph type="title"/>
          </p:nvPr>
        </p:nvSpPr>
        <p:spPr/>
        <p:txBody>
          <a:bodyPr/>
          <a:lstStyle/>
          <a:p>
            <a:r>
              <a:rPr lang="en-US" altLang="en-US" smtClean="0"/>
              <a:t>Activity: Resource Allocation</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p:cNvSpPr>
          <p:nvPr>
            <p:ph type="title"/>
          </p:nvPr>
        </p:nvSpPr>
        <p:spPr/>
        <p:txBody>
          <a:bodyPr/>
          <a:lstStyle/>
          <a:p>
            <a:r>
              <a:rPr lang="en-US" altLang="en-US" smtClean="0"/>
              <a:t>Activity: Reallocation</a:t>
            </a:r>
          </a:p>
        </p:txBody>
      </p:sp>
      <p:sp>
        <p:nvSpPr>
          <p:cNvPr id="114690" name="Rectangle 3"/>
          <p:cNvSpPr>
            <a:spLocks noGrp="1"/>
          </p:cNvSpPr>
          <p:nvPr>
            <p:ph sz="half" idx="1"/>
          </p:nvPr>
        </p:nvSpPr>
        <p:spPr/>
        <p:txBody>
          <a:bodyPr/>
          <a:lstStyle/>
          <a:p>
            <a:pPr>
              <a:buClr>
                <a:schemeClr val="tx2"/>
              </a:buClr>
            </a:pPr>
            <a:r>
              <a:rPr lang="en-US" altLang="en-US" sz="2000" dirty="0" smtClean="0"/>
              <a:t>Work in your small group choosing a facilitator, recorder, and reporter</a:t>
            </a:r>
          </a:p>
          <a:p>
            <a:pPr>
              <a:buClr>
                <a:schemeClr val="tx2"/>
              </a:buClr>
            </a:pPr>
            <a:r>
              <a:rPr lang="en-US" altLang="en-US" sz="2000" dirty="0" smtClean="0"/>
              <a:t>Assume you are the PSRA Committee – plus have someone serve as the recipient representative</a:t>
            </a:r>
          </a:p>
          <a:p>
            <a:pPr>
              <a:buClr>
                <a:schemeClr val="tx2"/>
              </a:buClr>
            </a:pPr>
            <a:r>
              <a:rPr lang="en-US" altLang="en-US" sz="2000" dirty="0" smtClean="0"/>
              <a:t>After 7 months, you are reviewing expenditures and variances in order to recommend reallocation across service categories if needed</a:t>
            </a:r>
          </a:p>
        </p:txBody>
      </p:sp>
      <p:sp>
        <p:nvSpPr>
          <p:cNvPr id="4" name="Content Placeholder 3"/>
          <p:cNvSpPr>
            <a:spLocks noGrp="1"/>
          </p:cNvSpPr>
          <p:nvPr>
            <p:ph sz="half" idx="2"/>
          </p:nvPr>
        </p:nvSpPr>
        <p:spPr/>
        <p:txBody>
          <a:bodyPr/>
          <a:lstStyle/>
          <a:p>
            <a:pPr>
              <a:buClr>
                <a:schemeClr val="tx2"/>
              </a:buClr>
            </a:pPr>
            <a:r>
              <a:rPr lang="en-US" altLang="en-US" sz="2000" dirty="0" smtClean="0"/>
              <a:t>Review the data on your Instructions Handout, and decide whether reallocation is necessary at this time</a:t>
            </a:r>
          </a:p>
          <a:p>
            <a:pPr>
              <a:buClr>
                <a:schemeClr val="tx2"/>
              </a:buClr>
            </a:pPr>
            <a:r>
              <a:rPr lang="en-US" altLang="en-US" sz="2000" dirty="0" smtClean="0"/>
              <a:t>If so, decide how much should be moved and between what service categories</a:t>
            </a:r>
          </a:p>
          <a:p>
            <a:pPr>
              <a:buClr>
                <a:schemeClr val="tx2"/>
              </a:buClr>
            </a:pPr>
            <a:r>
              <a:rPr lang="en-US" altLang="en-US" sz="2000" dirty="0" smtClean="0"/>
              <a:t>Have your recorder put your recommendations on easel pad paper</a:t>
            </a:r>
          </a:p>
          <a:p>
            <a:pPr>
              <a:buClr>
                <a:schemeClr val="tx2"/>
              </a:buClr>
            </a:pPr>
            <a:r>
              <a:rPr lang="en-US" altLang="en-US" sz="2000" dirty="0" smtClean="0"/>
              <a:t>Prepare your reporter and recipient representative to share the Committee’s recommendation with the PC/PB</a:t>
            </a:r>
          </a:p>
          <a:p>
            <a:pPr>
              <a:buClr>
                <a:schemeClr val="tx2"/>
              </a:buClr>
            </a:pP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HRSA/HAB Expectations for PSRA  (cont.)</a:t>
            </a:r>
          </a:p>
        </p:txBody>
      </p:sp>
      <p:sp>
        <p:nvSpPr>
          <p:cNvPr id="28675" name="Content Placeholder 2"/>
          <p:cNvSpPr>
            <a:spLocks noGrp="1"/>
          </p:cNvSpPr>
          <p:nvPr>
            <p:ph idx="1"/>
          </p:nvPr>
        </p:nvSpPr>
        <p:spPr/>
        <p:txBody>
          <a:bodyPr/>
          <a:lstStyle/>
          <a:p>
            <a:pPr>
              <a:spcBef>
                <a:spcPts val="1200"/>
              </a:spcBef>
            </a:pPr>
            <a:r>
              <a:rPr lang="en-US" altLang="en-US" sz="2400" dirty="0" smtClean="0"/>
              <a:t>The entire PC/PB participates actively in decisions about priority setting and resource allocation</a:t>
            </a:r>
          </a:p>
          <a:p>
            <a:pPr>
              <a:spcBef>
                <a:spcPts val="1200"/>
              </a:spcBef>
            </a:pPr>
            <a:r>
              <a:rPr lang="en-US" altLang="en-US" sz="2400" dirty="0" smtClean="0"/>
              <a:t>Decisions are made based on data, not anecdotal information or “impassioned pleas” </a:t>
            </a:r>
          </a:p>
          <a:p>
            <a:pPr lvl="1">
              <a:spcBef>
                <a:spcPts val="1200"/>
              </a:spcBef>
            </a:pPr>
            <a:r>
              <a:rPr lang="en-US" altLang="en-US" dirty="0" smtClean="0"/>
              <a:t>PC reviews many types of data and directly links decision making to these data</a:t>
            </a:r>
          </a:p>
          <a:p>
            <a:pPr>
              <a:spcBef>
                <a:spcPts val="1200"/>
              </a:spcBef>
            </a:pPr>
            <a:r>
              <a:rPr lang="en-US" altLang="en-US" sz="2400" dirty="0" smtClean="0"/>
              <a:t>Meetings are open, but practices regarding public comment vary, and only vetted PC/PB members vote</a:t>
            </a:r>
          </a:p>
          <a:p>
            <a:pPr>
              <a:spcBef>
                <a:spcPts val="1200"/>
              </a:spcBef>
            </a:pPr>
            <a:r>
              <a:rPr lang="en-US" altLang="en-US" sz="2400" dirty="0" smtClean="0"/>
              <a:t>Conflict of interest is managed</a:t>
            </a:r>
          </a:p>
          <a:p>
            <a:pPr>
              <a:spcBef>
                <a:spcPts val="1200"/>
              </a:spcBef>
            </a:pPr>
            <a:r>
              <a:rPr lang="en-US" altLang="en-US" sz="2400" dirty="0" smtClean="0"/>
              <a:t>Both the actual process and results of PRSA are documented in writing</a:t>
            </a:r>
          </a:p>
          <a:p>
            <a:pPr>
              <a:spcBef>
                <a:spcPts val="1200"/>
              </a:spcBef>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Examples of Principles for PSRA</a:t>
            </a:r>
          </a:p>
        </p:txBody>
      </p:sp>
      <p:sp>
        <p:nvSpPr>
          <p:cNvPr id="29699" name="Content Placeholder 2"/>
          <p:cNvSpPr>
            <a:spLocks noGrp="1"/>
          </p:cNvSpPr>
          <p:nvPr>
            <p:ph idx="1"/>
          </p:nvPr>
        </p:nvSpPr>
        <p:spPr/>
        <p:txBody>
          <a:bodyPr/>
          <a:lstStyle/>
          <a:p>
            <a:pPr marL="0" indent="0">
              <a:buFont typeface="Arial" panose="020B0604020202020204" pitchFamily="34" charset="0"/>
              <a:buNone/>
            </a:pPr>
            <a:r>
              <a:rPr lang="en-US" altLang="en-US" smtClean="0"/>
              <a:t>Decisions will:</a:t>
            </a:r>
          </a:p>
          <a:p>
            <a:pPr marL="914400" lvl="1" indent="-457200">
              <a:buClrTx/>
              <a:buFont typeface="Calibri" panose="020F0502020204030204" pitchFamily="34" charset="0"/>
              <a:buAutoNum type="arabicPeriod"/>
            </a:pPr>
            <a:r>
              <a:rPr lang="en-US" altLang="en-US" smtClean="0"/>
              <a:t>Contribute to parity in access to care for all PLWH regardless of where they live in the EMA/TGA</a:t>
            </a:r>
          </a:p>
          <a:p>
            <a:pPr marL="914400" lvl="1" indent="-457200">
              <a:buClrTx/>
              <a:buFont typeface="Calibri" panose="020F0502020204030204" pitchFamily="34" charset="0"/>
              <a:buAutoNum type="arabicPeriod"/>
            </a:pPr>
            <a:r>
              <a:rPr lang="en-US" altLang="en-US" smtClean="0"/>
              <a:t>Consider the needs of specific populations, including disproportionately affected and traditionally underserved groups</a:t>
            </a:r>
          </a:p>
          <a:p>
            <a:pPr marL="914400" lvl="1" indent="-457200">
              <a:buClrTx/>
              <a:buFont typeface="Calibri" panose="020F0502020204030204" pitchFamily="34" charset="0"/>
              <a:buAutoNum type="arabicPeriod"/>
            </a:pPr>
            <a:r>
              <a:rPr lang="en-US" altLang="en-US" smtClean="0"/>
              <a:t>Help to reduce unmet need among PLWH who know their status but are not in care</a:t>
            </a:r>
          </a:p>
          <a:p>
            <a:pPr marL="914400" lvl="1" indent="-457200">
              <a:buClrTx/>
              <a:buFont typeface="Calibri" panose="020F0502020204030204" pitchFamily="34" charset="0"/>
              <a:buAutoNum type="arabicPeriod"/>
            </a:pPr>
            <a:r>
              <a:rPr lang="en-US" altLang="en-US" smtClean="0"/>
              <a:t>Contribute to an improvement in HIV care continuum performance for all RWHAP clients</a:t>
            </a:r>
          </a:p>
          <a:p>
            <a:pPr marL="914400" lvl="1" indent="-457200">
              <a:buClrTx/>
              <a:buFont typeface="Calibri" panose="020F0502020204030204" pitchFamily="34" charset="0"/>
              <a:buAutoNum type="arabicPeriod"/>
            </a:pPr>
            <a:r>
              <a:rPr lang="en-US" altLang="en-US" smtClean="0"/>
              <a:t>Be data-based, with greater weight given to data that have larger samples and are more representative </a:t>
            </a:r>
          </a:p>
          <a:p>
            <a:pPr marL="914400" lvl="1" indent="-457200">
              <a:buFont typeface="Calibri" panose="020F0502020204030204" pitchFamily="34" charset="0"/>
              <a:buAutoNum type="arabicPeriod"/>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CHATT-TrainingGuide</Template>
  <TotalTime>12381</TotalTime>
  <Words>5134</Words>
  <Application>Microsoft Office PowerPoint</Application>
  <PresentationFormat>On-screen Show (4:3)</PresentationFormat>
  <Paragraphs>489</Paragraphs>
  <Slides>77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Times New Roman</vt:lpstr>
      <vt:lpstr>CHATT-TrainingGuide</vt:lpstr>
      <vt:lpstr>Priority Setting  and Resource Allocation</vt:lpstr>
      <vt:lpstr>Training Objectives</vt:lpstr>
      <vt:lpstr>Training Objectives (cont.)</vt:lpstr>
      <vt:lpstr>PSRA Importance and Context</vt:lpstr>
      <vt:lpstr>Legislative Language on PSRA</vt:lpstr>
      <vt:lpstr>PSRA: A PC/PB Responsibility</vt:lpstr>
      <vt:lpstr>HRSA/HAB Expectations for PSRA</vt:lpstr>
      <vt:lpstr>HRSA/HAB Expectations for PSRA  (cont.)</vt:lpstr>
      <vt:lpstr>Examples of Principles for PSRA</vt:lpstr>
      <vt:lpstr>Quick Scenario A:  Principles to Guide PSRA</vt:lpstr>
      <vt:lpstr>Why is PSRA so important?</vt:lpstr>
      <vt:lpstr>PSRA: The PC/PB’s Most Important Role</vt:lpstr>
      <vt:lpstr>Components of PSRA</vt:lpstr>
      <vt:lpstr>Quick Scenario B: Priority Setting</vt:lpstr>
      <vt:lpstr>Priority Setting</vt:lpstr>
      <vt:lpstr>HRSA/HAB Expectations for  Priority Setting</vt:lpstr>
      <vt:lpstr>HRSA/HAB Expectations for  Priority Setting (cont.)</vt:lpstr>
      <vt:lpstr>Sound Practices in Priority Setting</vt:lpstr>
      <vt:lpstr>Priority Setting: Steps 1-3</vt:lpstr>
      <vt:lpstr>Priority Setting: Step 4</vt:lpstr>
      <vt:lpstr>Priority Setting: Steps 5-8</vt:lpstr>
      <vt:lpstr> Directives</vt:lpstr>
      <vt:lpstr>Develop Directives Before  Resource Allocation</vt:lpstr>
      <vt:lpstr>Directives: Purposes and Examples 1</vt:lpstr>
      <vt:lpstr>Directives: Purposes and Examples 2</vt:lpstr>
      <vt:lpstr>Directives: Purposes and Examples 3</vt:lpstr>
      <vt:lpstr>Directives: Purposes and Examples 4</vt:lpstr>
      <vt:lpstr>HRSA/HAB Expectations –  Directives Should:</vt:lpstr>
      <vt:lpstr>HRSA/HAB Expectations (cont.) – Directives Should:   </vt:lpstr>
      <vt:lpstr>HRSA/HAB Expectations –  Directives Must Not:</vt:lpstr>
      <vt:lpstr>Quick Scenario C: Directives</vt:lpstr>
      <vt:lpstr>In Developing Directives, PC/PBs should:</vt:lpstr>
      <vt:lpstr>After a Directive is Approved</vt:lpstr>
      <vt:lpstr>Resource Allocation</vt:lpstr>
      <vt:lpstr>HRSA/HAB Expectations for  Resource Allocation</vt:lpstr>
      <vt:lpstr>HRSA/HAB Expectations for  Resource Allocation (cont.)</vt:lpstr>
      <vt:lpstr>Allocation and Use of Part A Funds  [Without a Waiver] </vt:lpstr>
      <vt:lpstr>Core Medical-Related Services</vt:lpstr>
      <vt:lpstr>Support Services </vt:lpstr>
      <vt:lpstr>Approaching Resource Allocation</vt:lpstr>
      <vt:lpstr>Approaching Resource Allocation (cont. 1)</vt:lpstr>
      <vt:lpstr>Approaching Resource Allocation (cont. 2)</vt:lpstr>
      <vt:lpstr>Quick Scenario D: Resource Allocation</vt:lpstr>
      <vt:lpstr>Steps in Resource Allocation 1 and 2</vt:lpstr>
      <vt:lpstr>Steps in Resource Allocation 3 and 4</vt:lpstr>
      <vt:lpstr>Steps in Resource Allocation 5-8</vt:lpstr>
      <vt:lpstr>Steps in Resource Allocation 9 and 10</vt:lpstr>
      <vt:lpstr>Models for Implementing PSRA </vt:lpstr>
      <vt:lpstr>Managing Conflict of Interest in PSRA</vt:lpstr>
      <vt:lpstr>Managing Anecdotes &amp; Impassioned Pleas</vt:lpstr>
      <vt:lpstr>Roles of the Recipient in PSRA</vt:lpstr>
      <vt:lpstr>Options Available to EMAs/TGAs</vt:lpstr>
      <vt:lpstr>Committee-based Model</vt:lpstr>
      <vt:lpstr>Committee-based Model:  PSRA Committee</vt:lpstr>
      <vt:lpstr>Committee-based Model:  Executive Committee </vt:lpstr>
      <vt:lpstr>Committee-based Model: Full PC/PB</vt:lpstr>
      <vt:lpstr>Full PC/PB Model</vt:lpstr>
      <vt:lpstr>Quick Scenario E: PSRA Models </vt:lpstr>
      <vt:lpstr>Reallocation</vt:lpstr>
      <vt:lpstr>Timing of Reallocation</vt:lpstr>
      <vt:lpstr>RWHAP Legislation Provides Penalties for “Unobligated” Funds</vt:lpstr>
      <vt:lpstr>Reallocation Prevents  “Unobligated” Funds</vt:lpstr>
      <vt:lpstr>Two Types of Reallocation</vt:lpstr>
      <vt:lpstr>HRSA/HAB Expectations for Reallocation</vt:lpstr>
      <vt:lpstr>Managing Reallocation 1</vt:lpstr>
      <vt:lpstr>Managing Reallocation 2</vt:lpstr>
      <vt:lpstr>Managing Reallocation 3</vt:lpstr>
      <vt:lpstr>Managing Reallocation 4</vt:lpstr>
      <vt:lpstr>Managing Reallocation 5</vt:lpstr>
      <vt:lpstr>Managing Reallocation 6</vt:lpstr>
      <vt:lpstr>Quick Scenario F: Reallocation</vt:lpstr>
      <vt:lpstr>Sum Up</vt:lpstr>
      <vt:lpstr>Optional Slides for Activities</vt:lpstr>
      <vt:lpstr>Activity: Priority Setting</vt:lpstr>
      <vt:lpstr>Activity: Developing Directives</vt:lpstr>
      <vt:lpstr>Activity: Resource Allocation</vt:lpstr>
      <vt:lpstr>Activity: Reallocation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Setting Resource Allocation</dc:title>
  <dc:subject>RWHAP Part A PC/PB Training Guide</dc:subject>
  <dc:creator>HRSA</dc:creator>
  <cp:keywords>RWHAP</cp:keywords>
  <cp:lastModifiedBy>Oluwatunmise Olowojoba</cp:lastModifiedBy>
  <cp:revision>345</cp:revision>
  <cp:lastPrinted>2018-07-26T14:44:49Z</cp:lastPrinted>
  <dcterms:created xsi:type="dcterms:W3CDTF">2018-02-12T17:54:35Z</dcterms:created>
  <dcterms:modified xsi:type="dcterms:W3CDTF">2019-03-14T14:50:37Z</dcterms:modified>
</cp:coreProperties>
</file>