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15"/>
  </p:notesMasterIdLst>
  <p:sldIdLst>
    <p:sldId id="268" r:id="rId3"/>
    <p:sldId id="269" r:id="rId4"/>
    <p:sldId id="270" r:id="rId5"/>
    <p:sldId id="271" r:id="rId6"/>
    <p:sldId id="273" r:id="rId7"/>
    <p:sldId id="274" r:id="rId8"/>
    <p:sldId id="275" r:id="rId9"/>
    <p:sldId id="276" r:id="rId10"/>
    <p:sldId id="277" r:id="rId11"/>
    <p:sldId id="278" r:id="rId12"/>
    <p:sldId id="272" r:id="rId13"/>
    <p:sldId id="27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57967" autoAdjust="0"/>
  </p:normalViewPr>
  <p:slideViewPr>
    <p:cSldViewPr snapToGrid="0">
      <p:cViewPr>
        <p:scale>
          <a:sx n="64" d="100"/>
          <a:sy n="64" d="100"/>
        </p:scale>
        <p:origin x="-42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9030E-1B06-42AA-93FD-8673B95D9F04}" type="datetimeFigureOut">
              <a:rPr lang="en-US" smtClean="0"/>
              <a:t>1/30/2020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4AE54-D833-43B6-892B-41E800F16D77}" type="slidenum">
              <a:rPr lang="en-US" smtClean="0"/>
              <a:t>‹#›</a:t>
            </a:fld>
            <a:endParaRPr lang="en-US"/>
          </a:p>
        </p:txBody>
      </p:sp>
    </p:spTree>
    <p:extLst>
      <p:ext uri="{BB962C8B-B14F-4D97-AF65-F5344CB8AC3E}">
        <p14:creationId xmlns:p14="http://schemas.microsoft.com/office/powerpoint/2010/main" val="98254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C95FA7AF-EDBC-4C26-AEAB-D0FE4E76C836}"/>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4BB1A4-E460-4173-9C79-830A9C7F985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10242" name="Rectangle 2">
            <a:extLst>
              <a:ext uri="{FF2B5EF4-FFF2-40B4-BE49-F238E27FC236}">
                <a16:creationId xmlns:a16="http://schemas.microsoft.com/office/drawing/2014/main" xmlns="" id="{5666589D-2CD9-4B97-B7BC-9BF3D86F8D73}"/>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xmlns="" id="{1A13BFE0-2CC4-4C01-AD7A-2C042A8EAFF5}"/>
              </a:ext>
            </a:extLst>
          </p:cNvPr>
          <p:cNvSpPr>
            <a:spLocks noGrp="1" noChangeArrowheads="1"/>
          </p:cNvSpPr>
          <p:nvPr>
            <p:ph type="body" idx="1"/>
          </p:nvPr>
        </p:nvSpPr>
        <p:spPr/>
        <p:txBody>
          <a:bodyPr/>
          <a:lstStyle/>
          <a:p>
            <a:pPr eaLnBrk="1" hangingPunct="1">
              <a:defRPr/>
            </a:pPr>
            <a:endParaRPr lang="en-US" altLang="en-US">
              <a:ea typeface="Osaka" pitchFamily="-64" charset="-128"/>
            </a:endParaRPr>
          </a:p>
        </p:txBody>
      </p:sp>
    </p:spTree>
    <p:extLst>
      <p:ext uri="{BB962C8B-B14F-4D97-AF65-F5344CB8AC3E}">
        <p14:creationId xmlns:p14="http://schemas.microsoft.com/office/powerpoint/2010/main" val="81478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29EAB5-E53C-47D9-BE9F-EDF47962CB4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a:defRPr/>
            </a:pPr>
            <a:r>
              <a:rPr lang="en-US" dirty="0" smtClean="0"/>
              <a:t>Read</a:t>
            </a:r>
            <a:r>
              <a:rPr lang="en-US" baseline="0" dirty="0" smtClean="0"/>
              <a:t> the slide. </a:t>
            </a:r>
          </a:p>
          <a:p>
            <a:pPr>
              <a:defRPr/>
            </a:pPr>
            <a:endParaRPr lang="en-US" dirty="0" smtClean="0"/>
          </a:p>
          <a:p>
            <a:pPr>
              <a:defRPr/>
            </a:pPr>
            <a:r>
              <a:rPr lang="en-US" dirty="0" smtClean="0"/>
              <a:t>Video </a:t>
            </a:r>
            <a:r>
              <a:rPr lang="en-US" dirty="0"/>
              <a:t>- self care at work: https://www.youtube.com/watch?v=nJgXdiperVc </a:t>
            </a:r>
          </a:p>
          <a:p>
            <a:pPr>
              <a:defRPr/>
            </a:pPr>
            <a:endParaRPr lang="en-US" dirty="0"/>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3802351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29EAB5-E53C-47D9-BE9F-EDF47962CB4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Distribute </a:t>
            </a:r>
            <a:r>
              <a:rPr lang="en-US" b="0" i="0" dirty="0" smtClean="0"/>
              <a:t>the handout, Self-care worksheet, and give</a:t>
            </a:r>
            <a:r>
              <a:rPr lang="en-US" b="0" i="0" baseline="0" dirty="0" smtClean="0"/>
              <a:t> participants a few minutes to complete it</a:t>
            </a:r>
            <a:r>
              <a:rPr lang="en-US" b="0" i="0" dirty="0" smtClean="0"/>
              <a:t>. </a:t>
            </a:r>
            <a:endParaRPr lang="en-US" b="0" i="0" dirty="0"/>
          </a:p>
          <a:p>
            <a:pPr>
              <a:defRPr/>
            </a:pPr>
            <a:endParaRPr lang="en-US" b="0" i="0" dirty="0"/>
          </a:p>
          <a:p>
            <a:pPr>
              <a:defRPr/>
            </a:pPr>
            <a:endParaRPr lang="en-US" b="0" i="0" dirty="0"/>
          </a:p>
          <a:p>
            <a:pPr eaLnBrk="1" hangingPunct="1">
              <a:defRPr/>
            </a:pPr>
            <a:endParaRPr lang="en-US" altLang="en-US" dirty="0">
              <a:ea typeface="Osaka" pitchFamily="-64" charset="-128"/>
            </a:endParaRP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1685585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29EAB5-E53C-47D9-BE9F-EDF47962CB4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a:defRPr/>
            </a:pPr>
            <a:r>
              <a:rPr lang="en-US" dirty="0" smtClean="0"/>
              <a:t>Ask for a volunteer to read</a:t>
            </a:r>
            <a:r>
              <a:rPr lang="en-US" baseline="0" dirty="0" smtClean="0"/>
              <a:t> each bullet on </a:t>
            </a:r>
            <a:r>
              <a:rPr lang="en-US" dirty="0" smtClean="0"/>
              <a:t>the slide,</a:t>
            </a:r>
            <a:r>
              <a:rPr lang="en-US" baseline="0" dirty="0" smtClean="0"/>
              <a:t> and share the web resource with participants. </a:t>
            </a:r>
            <a:r>
              <a:rPr lang="en-US" dirty="0" smtClean="0"/>
              <a:t> </a:t>
            </a:r>
            <a:endParaRPr lang="en-US" dirty="0"/>
          </a:p>
        </p:txBody>
      </p:sp>
    </p:spTree>
    <p:extLst>
      <p:ext uri="{BB962C8B-B14F-4D97-AF65-F5344CB8AC3E}">
        <p14:creationId xmlns:p14="http://schemas.microsoft.com/office/powerpoint/2010/main" val="80554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29EAB5-E53C-47D9-BE9F-EDF47962CB4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eaLnBrk="1" hangingPunct="1">
              <a:defRPr/>
            </a:pPr>
            <a:r>
              <a:rPr lang="en-US" altLang="en-US" dirty="0">
                <a:ea typeface="Osaka" pitchFamily="-64" charset="-128"/>
              </a:rPr>
              <a:t>Review </a:t>
            </a:r>
            <a:r>
              <a:rPr lang="en-US" altLang="en-US" dirty="0" smtClean="0">
                <a:ea typeface="Osaka" pitchFamily="-64" charset="-128"/>
              </a:rPr>
              <a:t>the objectives</a:t>
            </a:r>
            <a:r>
              <a:rPr lang="en-US" altLang="en-US" dirty="0">
                <a:ea typeface="Osaka" pitchFamily="-64" charset="-128"/>
              </a:rPr>
              <a:t>. </a:t>
            </a:r>
          </a:p>
        </p:txBody>
      </p:sp>
    </p:spTree>
    <p:extLst>
      <p:ext uri="{BB962C8B-B14F-4D97-AF65-F5344CB8AC3E}">
        <p14:creationId xmlns:p14="http://schemas.microsoft.com/office/powerpoint/2010/main" val="115802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29EAB5-E53C-47D9-BE9F-EDF47962CB4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eaLnBrk="1" hangingPunct="1">
              <a:defRPr/>
            </a:pPr>
            <a:r>
              <a:rPr lang="en-US" altLang="en-US" dirty="0">
                <a:ea typeface="Osaka" pitchFamily="-64" charset="-128"/>
              </a:rPr>
              <a:t>Review </a:t>
            </a:r>
            <a:r>
              <a:rPr lang="en-US" altLang="en-US" dirty="0" smtClean="0">
                <a:ea typeface="Osaka" pitchFamily="-64" charset="-128"/>
              </a:rPr>
              <a:t>the slide</a:t>
            </a:r>
            <a:r>
              <a:rPr lang="en-US" altLang="en-US" dirty="0">
                <a:ea typeface="Osaka" pitchFamily="-64" charset="-128"/>
              </a:rPr>
              <a:t>. </a:t>
            </a:r>
          </a:p>
        </p:txBody>
      </p:sp>
    </p:spTree>
    <p:extLst>
      <p:ext uri="{BB962C8B-B14F-4D97-AF65-F5344CB8AC3E}">
        <p14:creationId xmlns:p14="http://schemas.microsoft.com/office/powerpoint/2010/main" val="998789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29EAB5-E53C-47D9-BE9F-EDF47962CB4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eaLnBrk="1" fontAlgn="auto" hangingPunct="1">
              <a:spcBef>
                <a:spcPts val="0"/>
              </a:spcBef>
              <a:spcAft>
                <a:spcPts val="0"/>
              </a:spcAft>
              <a:defRPr/>
            </a:pPr>
            <a:r>
              <a:rPr lang="en-US" b="0" i="0" dirty="0"/>
              <a:t>Ask participants for a few ways they practice self </a:t>
            </a:r>
            <a:r>
              <a:rPr lang="en-US" b="0" i="0" dirty="0" smtClean="0"/>
              <a:t>care. </a:t>
            </a:r>
          </a:p>
          <a:p>
            <a:pPr eaLnBrk="1" fontAlgn="auto" hangingPunct="1">
              <a:spcBef>
                <a:spcPts val="0"/>
              </a:spcBef>
              <a:spcAft>
                <a:spcPts val="0"/>
              </a:spcAft>
              <a:defRPr/>
            </a:pPr>
            <a:endParaRPr lang="en-US" b="0" i="0" dirty="0" smtClean="0"/>
          </a:p>
          <a:p>
            <a:pPr eaLnBrk="1" fontAlgn="auto" hangingPunct="1">
              <a:spcBef>
                <a:spcPts val="0"/>
              </a:spcBef>
              <a:spcAft>
                <a:spcPts val="0"/>
              </a:spcAft>
              <a:defRPr/>
            </a:pPr>
            <a:r>
              <a:rPr lang="en-US" b="0" i="0" dirty="0" smtClean="0"/>
              <a:t>Watch </a:t>
            </a:r>
            <a:r>
              <a:rPr lang="en-US" b="0" i="0" dirty="0"/>
              <a:t>the video: https://www.youtube.com/watch?v=VUKPrSMmbzc&amp;t=6s </a:t>
            </a:r>
          </a:p>
          <a:p>
            <a:pPr eaLnBrk="1" hangingPunct="1">
              <a:defRPr/>
            </a:pPr>
            <a:endParaRPr lang="en-US" altLang="en-US" dirty="0">
              <a:ea typeface="Osaka" pitchFamily="-64" charset="-128"/>
            </a:endParaRP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252777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29EAB5-E53C-47D9-BE9F-EDF47962CB4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eaLnBrk="1" hangingPunct="1">
              <a:defRPr/>
            </a:pPr>
            <a:r>
              <a:rPr lang="en-US" altLang="en-US" dirty="0">
                <a:ea typeface="Osaka" pitchFamily="-64" charset="-128"/>
              </a:rPr>
              <a:t>Review </a:t>
            </a:r>
            <a:r>
              <a:rPr lang="en-US" altLang="en-US" dirty="0" smtClean="0">
                <a:ea typeface="Osaka" pitchFamily="-64" charset="-128"/>
              </a:rPr>
              <a:t>the slide</a:t>
            </a:r>
            <a:r>
              <a:rPr lang="en-US" altLang="en-US" dirty="0">
                <a:ea typeface="Osaka" pitchFamily="-64" charset="-128"/>
              </a:rPr>
              <a:t>. </a:t>
            </a:r>
          </a:p>
        </p:txBody>
      </p:sp>
    </p:spTree>
    <p:extLst>
      <p:ext uri="{BB962C8B-B14F-4D97-AF65-F5344CB8AC3E}">
        <p14:creationId xmlns:p14="http://schemas.microsoft.com/office/powerpoint/2010/main" val="392415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29EAB5-E53C-47D9-BE9F-EDF47962CB4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a:defRPr/>
            </a:pPr>
            <a:r>
              <a:rPr lang="en-US" b="0" dirty="0"/>
              <a:t>Emotional self-care </a:t>
            </a:r>
            <a:r>
              <a:rPr lang="en-US" dirty="0"/>
              <a:t>is identifying, accepting and expressing a range of feelings. By focusing on your mental/emotional self-care, you can build resilience, lessen stress and anxiety, and cultivate an overall feeling of being capable and successful.</a:t>
            </a:r>
          </a:p>
          <a:p>
            <a:pPr eaLnBrk="1" hangingPunct="1">
              <a:defRPr/>
            </a:pPr>
            <a:endParaRPr lang="en-US" altLang="en-US" dirty="0">
              <a:ea typeface="Osaka" pitchFamily="-64" charset="-128"/>
            </a:endParaRP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219343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29EAB5-E53C-47D9-BE9F-EDF47962CB4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eaLnBrk="1" hangingPunct="1">
              <a:defRPr/>
            </a:pPr>
            <a:r>
              <a:rPr lang="en-US" altLang="en-US" dirty="0">
                <a:ea typeface="Osaka" pitchFamily="-64" charset="-128"/>
              </a:rPr>
              <a:t>Review </a:t>
            </a:r>
            <a:r>
              <a:rPr lang="en-US" altLang="en-US" dirty="0" smtClean="0">
                <a:ea typeface="Osaka" pitchFamily="-64" charset="-128"/>
              </a:rPr>
              <a:t>the slide</a:t>
            </a:r>
            <a:r>
              <a:rPr lang="en-US" altLang="en-US" dirty="0">
                <a:ea typeface="Osaka" pitchFamily="-64" charset="-128"/>
              </a:rPr>
              <a:t>. </a:t>
            </a:r>
          </a:p>
        </p:txBody>
      </p:sp>
    </p:spTree>
    <p:extLst>
      <p:ext uri="{BB962C8B-B14F-4D97-AF65-F5344CB8AC3E}">
        <p14:creationId xmlns:p14="http://schemas.microsoft.com/office/powerpoint/2010/main" val="3192394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29EAB5-E53C-47D9-BE9F-EDF47962CB4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a:defRPr/>
            </a:pPr>
            <a:r>
              <a:rPr lang="en-US" dirty="0"/>
              <a:t>There are many ways to define spirituality, as it means different things to different people. Spirituality focuses on cultivating a sense of peace, self-love and purpose, not only within yourself but within the earth and the universe that is all around you. Finding your own understanding and practice of spirituality can be of great benefit to your life, as it helps you gain perspective and comfort, enables you to focus on the bigger picture, understand more of the </a:t>
            </a:r>
            <a:r>
              <a:rPr lang="en-US" i="1" dirty="0"/>
              <a:t>why</a:t>
            </a:r>
            <a:r>
              <a:rPr lang="en-US" dirty="0"/>
              <a:t>, disconnect from the modern world, and detangle yourself from a love of material possessions. Whatever you do, make it meaningful to you.</a:t>
            </a: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3971468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29EAB5-E53C-47D9-BE9F-EDF47962CB4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eaLnBrk="1" hangingPunct="1">
              <a:defRPr/>
            </a:pPr>
            <a:r>
              <a:rPr lang="en-US" altLang="en-US" dirty="0">
                <a:ea typeface="Osaka" pitchFamily="-64" charset="-128"/>
              </a:rPr>
              <a:t>Review </a:t>
            </a:r>
            <a:r>
              <a:rPr lang="en-US" altLang="en-US" dirty="0" smtClean="0">
                <a:ea typeface="Osaka" pitchFamily="-64" charset="-128"/>
              </a:rPr>
              <a:t>the slide</a:t>
            </a:r>
            <a:r>
              <a:rPr lang="en-US" altLang="en-US" dirty="0">
                <a:ea typeface="Osaka" pitchFamily="-64" charset="-128"/>
              </a:rPr>
              <a:t>. </a:t>
            </a:r>
          </a:p>
        </p:txBody>
      </p:sp>
    </p:spTree>
    <p:extLst>
      <p:ext uri="{BB962C8B-B14F-4D97-AF65-F5344CB8AC3E}">
        <p14:creationId xmlns:p14="http://schemas.microsoft.com/office/powerpoint/2010/main" val="302363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59D422-63A8-4291-BC36-8CC58298D2C2}"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249A8-B62E-4EC2-8479-90D7E913A70E}" type="slidenum">
              <a:rPr lang="en-US" smtClean="0"/>
              <a:t>‹#›</a:t>
            </a:fld>
            <a:endParaRPr lang="en-US"/>
          </a:p>
        </p:txBody>
      </p:sp>
    </p:spTree>
    <p:extLst>
      <p:ext uri="{BB962C8B-B14F-4D97-AF65-F5344CB8AC3E}">
        <p14:creationId xmlns:p14="http://schemas.microsoft.com/office/powerpoint/2010/main" val="764792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9D422-63A8-4291-BC36-8CC58298D2C2}"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249A8-B62E-4EC2-8479-90D7E913A70E}" type="slidenum">
              <a:rPr lang="en-US" smtClean="0"/>
              <a:t>‹#›</a:t>
            </a:fld>
            <a:endParaRPr lang="en-US"/>
          </a:p>
        </p:txBody>
      </p:sp>
    </p:spTree>
    <p:extLst>
      <p:ext uri="{BB962C8B-B14F-4D97-AF65-F5344CB8AC3E}">
        <p14:creationId xmlns:p14="http://schemas.microsoft.com/office/powerpoint/2010/main" val="145397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9D422-63A8-4291-BC36-8CC58298D2C2}"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249A8-B62E-4EC2-8479-90D7E913A70E}" type="slidenum">
              <a:rPr lang="en-US" smtClean="0"/>
              <a:t>‹#›</a:t>
            </a:fld>
            <a:endParaRPr lang="en-US"/>
          </a:p>
        </p:txBody>
      </p:sp>
    </p:spTree>
    <p:extLst>
      <p:ext uri="{BB962C8B-B14F-4D97-AF65-F5344CB8AC3E}">
        <p14:creationId xmlns:p14="http://schemas.microsoft.com/office/powerpoint/2010/main" val="225624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xmlns="" id="{1F3243B6-D5EE-4958-B0D8-AC6B9A8C9C5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xmlns="" id="{77304CF3-57EC-4CF2-99D5-A78AD251D674}"/>
              </a:ext>
            </a:extLst>
          </p:cNvPr>
          <p:cNvPicPr>
            <a:picLocks noChangeAspect="1" noChangeArrowheads="1"/>
          </p:cNvPicPr>
          <p:nvPr userDrawn="1"/>
        </p:nvPicPr>
        <p:blipFill>
          <a:blip r:embed="rId3"/>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a:extLst>
              <a:ext uri="{FF2B5EF4-FFF2-40B4-BE49-F238E27FC236}">
                <a16:creationId xmlns:a16="http://schemas.microsoft.com/office/drawing/2014/main" xmlns="" id="{1BEDDB4C-11BC-4D21-9951-D430F969BBC4}"/>
              </a:ext>
            </a:extLst>
          </p:cNvPr>
          <p:cNvSpPr>
            <a:spLocks noChangeArrowheads="1"/>
          </p:cNvSpPr>
          <p:nvPr userDrawn="1"/>
        </p:nvSpPr>
        <p:spPr bwMode="auto">
          <a:xfrm>
            <a:off x="609600" y="6096000"/>
            <a:ext cx="4664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dirty="0">
                <a:latin typeface="Arial Bold" charset="0"/>
                <a:ea typeface="Osaka" charset="0"/>
              </a:rPr>
              <a:t>Boston University</a:t>
            </a:r>
            <a:r>
              <a:rPr lang="en-US" altLang="en-US" sz="1200" dirty="0">
                <a:latin typeface="Arial" charset="0"/>
                <a:ea typeface="Osaka" charset="0"/>
              </a:rPr>
              <a:t> School of Social Work</a:t>
            </a:r>
          </a:p>
          <a:p>
            <a:pPr>
              <a:defRPr/>
            </a:pPr>
            <a:r>
              <a:rPr lang="en-US" altLang="en-US" sz="1200" dirty="0">
                <a:latin typeface="Arial" charset="0"/>
                <a:ea typeface="Osaka" charset="0"/>
              </a:rPr>
              <a:t>Center for Innovation in Social Work &amp; Health</a:t>
            </a:r>
          </a:p>
        </p:txBody>
      </p:sp>
      <p:sp>
        <p:nvSpPr>
          <p:cNvPr id="7" name="Rectangle 6">
            <a:extLst>
              <a:ext uri="{FF2B5EF4-FFF2-40B4-BE49-F238E27FC236}">
                <a16:creationId xmlns:a16="http://schemas.microsoft.com/office/drawing/2014/main" xmlns="" id="{2A08065C-DFB5-4876-8928-36EFF4E93EBE}"/>
              </a:ext>
            </a:extLst>
          </p:cNvPr>
          <p:cNvSpPr/>
          <p:nvPr userDrawn="1"/>
        </p:nvSpPr>
        <p:spPr>
          <a:xfrm>
            <a:off x="0"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 name="Straight Connector 7">
            <a:extLst>
              <a:ext uri="{FF2B5EF4-FFF2-40B4-BE49-F238E27FC236}">
                <a16:creationId xmlns:a16="http://schemas.microsoft.com/office/drawing/2014/main" xmlns="" id="{3CC3494C-E54F-40B0-BD3E-41FBCB7BA51C}"/>
              </a:ext>
            </a:extLst>
          </p:cNvPr>
          <p:cNvCxnSpPr/>
          <p:nvPr userDrawn="1"/>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685800" y="1600200"/>
            <a:ext cx="7772400" cy="1143000"/>
          </a:xfrm>
        </p:spPr>
        <p:txBody>
          <a:bodyPr anchor="ctr"/>
          <a:lstStyle>
            <a:lvl1pPr>
              <a:defRPr sz="4000">
                <a:solidFill>
                  <a:schemeClr val="bg1"/>
                </a:solidFill>
                <a:latin typeface="+mj-lt"/>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charset="2"/>
              <a:buNone/>
              <a:defRPr sz="2400">
                <a:solidFill>
                  <a:srgbClr val="CCCCCC"/>
                </a:solidFill>
                <a:latin typeface="+mn-lt"/>
              </a:defRPr>
            </a:lvl1pPr>
          </a:lstStyle>
          <a:p>
            <a:pPr lvl="0"/>
            <a:r>
              <a:rPr lang="en-US" altLang="en-US" noProof="0" dirty="0"/>
              <a:t>Click to edit Master subtitle style</a:t>
            </a:r>
          </a:p>
        </p:txBody>
      </p:sp>
    </p:spTree>
    <p:extLst>
      <p:ext uri="{BB962C8B-B14F-4D97-AF65-F5344CB8AC3E}">
        <p14:creationId xmlns:p14="http://schemas.microsoft.com/office/powerpoint/2010/main" val="1431507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xmlns="" id="{B308F9BA-9A85-4714-9384-9A5E7964D8EA}"/>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854391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mn-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a:extLst>
              <a:ext uri="{FF2B5EF4-FFF2-40B4-BE49-F238E27FC236}">
                <a16:creationId xmlns:a16="http://schemas.microsoft.com/office/drawing/2014/main" xmlns="" id="{6AC3FD61-07DA-4D20-ABD0-78CCFBFBB774}"/>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191138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B9A9F6A-F4CD-4A08-A44A-1988747D5031}"/>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2">
            <a:extLst>
              <a:ext uri="{FF2B5EF4-FFF2-40B4-BE49-F238E27FC236}">
                <a16:creationId xmlns:a16="http://schemas.microsoft.com/office/drawing/2014/main" xmlns="" id="{7A40FC6D-883A-4FC9-83A6-CF43245B880D}"/>
              </a:ext>
            </a:extLst>
          </p:cNvPr>
          <p:cNvSpPr txBox="1">
            <a:spLocks noChangeArrowheads="1"/>
          </p:cNvSpPr>
          <p:nvPr userDrawn="1"/>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altLang="en-US" sz="2800" dirty="0">
                <a:latin typeface="+mn-lt"/>
              </a:rPr>
              <a:t>Resting or transition slide</a:t>
            </a:r>
          </a:p>
        </p:txBody>
      </p:sp>
      <p:sp>
        <p:nvSpPr>
          <p:cNvPr id="2" name="Title 1"/>
          <p:cNvSpPr>
            <a:spLocks noGrp="1"/>
          </p:cNvSpPr>
          <p:nvPr>
            <p:ph type="title"/>
          </p:nvPr>
        </p:nvSpPr>
        <p:spPr/>
        <p:txBody>
          <a:bodyPr/>
          <a:lstStyle/>
          <a:p>
            <a:r>
              <a:rPr lang="en-US" dirty="0"/>
              <a:t>Click to edit Master title style</a:t>
            </a:r>
          </a:p>
        </p:txBody>
      </p:sp>
      <p:sp>
        <p:nvSpPr>
          <p:cNvPr id="5" name="Footer Placeholder 2">
            <a:extLst>
              <a:ext uri="{FF2B5EF4-FFF2-40B4-BE49-F238E27FC236}">
                <a16:creationId xmlns:a16="http://schemas.microsoft.com/office/drawing/2014/main" xmlns="" id="{5D12C5E9-F960-4BC7-AD5C-31BB4163C211}"/>
              </a:ext>
            </a:extLst>
          </p:cNvPr>
          <p:cNvSpPr>
            <a:spLocks noGrp="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772094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a:extLst>
              <a:ext uri="{FF2B5EF4-FFF2-40B4-BE49-F238E27FC236}">
                <a16:creationId xmlns:a16="http://schemas.microsoft.com/office/drawing/2014/main" xmlns="" id="{49EB228F-EE5A-445C-8993-86867386C653}"/>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1973708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a:extLst>
              <a:ext uri="{FF2B5EF4-FFF2-40B4-BE49-F238E27FC236}">
                <a16:creationId xmlns:a16="http://schemas.microsoft.com/office/drawing/2014/main" xmlns="" id="{84A0F20C-E06B-4BBB-9652-9C1265B4C0DA}"/>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3686020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a:extLst>
              <a:ext uri="{FF2B5EF4-FFF2-40B4-BE49-F238E27FC236}">
                <a16:creationId xmlns:a16="http://schemas.microsoft.com/office/drawing/2014/main" xmlns="" id="{783AC568-46B3-46A1-9CD7-2483368FAACC}"/>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278113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07BD110E-BF42-4078-9812-DAAA61DC468B}"/>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73369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9D422-63A8-4291-BC36-8CC58298D2C2}"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249A8-B62E-4EC2-8479-90D7E913A70E}" type="slidenum">
              <a:rPr lang="en-US" smtClean="0"/>
              <a:t>‹#›</a:t>
            </a:fld>
            <a:endParaRPr lang="en-US"/>
          </a:p>
        </p:txBody>
      </p:sp>
    </p:spTree>
    <p:extLst>
      <p:ext uri="{BB962C8B-B14F-4D97-AF65-F5344CB8AC3E}">
        <p14:creationId xmlns:p14="http://schemas.microsoft.com/office/powerpoint/2010/main" val="763968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45731"/>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199" y="2667000"/>
            <a:ext cx="2949575" cy="2819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xmlns="" id="{3AF0D1CF-2A7D-49D9-A944-C432217E75D9}"/>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504016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54966"/>
            <a:ext cx="2949575"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2860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xmlns="" id="{E9D433C8-B51D-41A0-9E0B-4EABA1B24BD2}"/>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68149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59D422-63A8-4291-BC36-8CC58298D2C2}"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249A8-B62E-4EC2-8479-90D7E913A70E}" type="slidenum">
              <a:rPr lang="en-US" smtClean="0"/>
              <a:t>‹#›</a:t>
            </a:fld>
            <a:endParaRPr lang="en-US"/>
          </a:p>
        </p:txBody>
      </p:sp>
    </p:spTree>
    <p:extLst>
      <p:ext uri="{BB962C8B-B14F-4D97-AF65-F5344CB8AC3E}">
        <p14:creationId xmlns:p14="http://schemas.microsoft.com/office/powerpoint/2010/main" val="285532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59D422-63A8-4291-BC36-8CC58298D2C2}"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249A8-B62E-4EC2-8479-90D7E913A70E}" type="slidenum">
              <a:rPr lang="en-US" smtClean="0"/>
              <a:t>‹#›</a:t>
            </a:fld>
            <a:endParaRPr lang="en-US"/>
          </a:p>
        </p:txBody>
      </p:sp>
    </p:spTree>
    <p:extLst>
      <p:ext uri="{BB962C8B-B14F-4D97-AF65-F5344CB8AC3E}">
        <p14:creationId xmlns:p14="http://schemas.microsoft.com/office/powerpoint/2010/main" val="24074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59D422-63A8-4291-BC36-8CC58298D2C2}"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4249A8-B62E-4EC2-8479-90D7E913A70E}" type="slidenum">
              <a:rPr lang="en-US" smtClean="0"/>
              <a:t>‹#›</a:t>
            </a:fld>
            <a:endParaRPr lang="en-US"/>
          </a:p>
        </p:txBody>
      </p:sp>
    </p:spTree>
    <p:extLst>
      <p:ext uri="{BB962C8B-B14F-4D97-AF65-F5344CB8AC3E}">
        <p14:creationId xmlns:p14="http://schemas.microsoft.com/office/powerpoint/2010/main" val="386151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59D422-63A8-4291-BC36-8CC58298D2C2}"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4249A8-B62E-4EC2-8479-90D7E913A70E}" type="slidenum">
              <a:rPr lang="en-US" smtClean="0"/>
              <a:t>‹#›</a:t>
            </a:fld>
            <a:endParaRPr lang="en-US"/>
          </a:p>
        </p:txBody>
      </p:sp>
    </p:spTree>
    <p:extLst>
      <p:ext uri="{BB962C8B-B14F-4D97-AF65-F5344CB8AC3E}">
        <p14:creationId xmlns:p14="http://schemas.microsoft.com/office/powerpoint/2010/main" val="253974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9D422-63A8-4291-BC36-8CC58298D2C2}"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4249A8-B62E-4EC2-8479-90D7E913A70E}" type="slidenum">
              <a:rPr lang="en-US" smtClean="0"/>
              <a:t>‹#›</a:t>
            </a:fld>
            <a:endParaRPr lang="en-US"/>
          </a:p>
        </p:txBody>
      </p:sp>
    </p:spTree>
    <p:extLst>
      <p:ext uri="{BB962C8B-B14F-4D97-AF65-F5344CB8AC3E}">
        <p14:creationId xmlns:p14="http://schemas.microsoft.com/office/powerpoint/2010/main" val="107647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59D422-63A8-4291-BC36-8CC58298D2C2}"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249A8-B62E-4EC2-8479-90D7E913A70E}" type="slidenum">
              <a:rPr lang="en-US" smtClean="0"/>
              <a:t>‹#›</a:t>
            </a:fld>
            <a:endParaRPr lang="en-US"/>
          </a:p>
        </p:txBody>
      </p:sp>
    </p:spTree>
    <p:extLst>
      <p:ext uri="{BB962C8B-B14F-4D97-AF65-F5344CB8AC3E}">
        <p14:creationId xmlns:p14="http://schemas.microsoft.com/office/powerpoint/2010/main" val="42074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59D422-63A8-4291-BC36-8CC58298D2C2}"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249A8-B62E-4EC2-8479-90D7E913A70E}" type="slidenum">
              <a:rPr lang="en-US" smtClean="0"/>
              <a:t>‹#›</a:t>
            </a:fld>
            <a:endParaRPr lang="en-US"/>
          </a:p>
        </p:txBody>
      </p:sp>
    </p:spTree>
    <p:extLst>
      <p:ext uri="{BB962C8B-B14F-4D97-AF65-F5344CB8AC3E}">
        <p14:creationId xmlns:p14="http://schemas.microsoft.com/office/powerpoint/2010/main" val="253256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9D422-63A8-4291-BC36-8CC58298D2C2}" type="datetimeFigureOut">
              <a:rPr lang="en-US" smtClean="0"/>
              <a:t>1/30/2020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249A8-B62E-4EC2-8479-90D7E913A70E}" type="slidenum">
              <a:rPr lang="en-US" smtClean="0"/>
              <a:t>‹#›</a:t>
            </a:fld>
            <a:endParaRPr lang="en-US"/>
          </a:p>
        </p:txBody>
      </p:sp>
    </p:spTree>
    <p:extLst>
      <p:ext uri="{BB962C8B-B14F-4D97-AF65-F5344CB8AC3E}">
        <p14:creationId xmlns:p14="http://schemas.microsoft.com/office/powerpoint/2010/main" val="4152279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a16="http://schemas.microsoft.com/office/drawing/2014/main" xmlns="" id="{C023E52F-818B-43C7-8650-D5CC2ABBA8D6}"/>
              </a:ext>
            </a:extLst>
          </p:cNvPr>
          <p:cNvSpPr>
            <a:spLocks noChangeArrowheads="1"/>
          </p:cNvSpPr>
          <p:nvPr userDrawn="1"/>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a:p>
        </p:txBody>
      </p:sp>
      <p:sp>
        <p:nvSpPr>
          <p:cNvPr id="1026" name="Rectangle 2">
            <a:extLst>
              <a:ext uri="{FF2B5EF4-FFF2-40B4-BE49-F238E27FC236}">
                <a16:creationId xmlns:a16="http://schemas.microsoft.com/office/drawing/2014/main" xmlns="" id="{1D919825-C524-4EF2-9E4E-3ABB4862DD4F}"/>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xmlns="" id="{B5CD3996-45A8-4853-A877-ECDB4869A258}"/>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xmlns="" id="{F6BEE653-C442-4028-8246-1F118E74B7AB}"/>
              </a:ext>
            </a:extLst>
          </p:cNvPr>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Osaka" charset="0"/>
              </a:defRPr>
            </a:lvl1pPr>
          </a:lstStyle>
          <a:p>
            <a:pPr>
              <a:defRPr/>
            </a:pPr>
            <a:r>
              <a:rPr lang="en-US" altLang="en-US"/>
              <a:t>Name of Presentation</a:t>
            </a:r>
          </a:p>
        </p:txBody>
      </p:sp>
      <p:sp>
        <p:nvSpPr>
          <p:cNvPr id="1036" name="Text Box 12">
            <a:extLst>
              <a:ext uri="{FF2B5EF4-FFF2-40B4-BE49-F238E27FC236}">
                <a16:creationId xmlns:a16="http://schemas.microsoft.com/office/drawing/2014/main" xmlns="" id="{D1CBFA60-C116-40C5-BB14-78F1DF33866F}"/>
              </a:ext>
            </a:extLst>
          </p:cNvPr>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1200" b="1">
                <a:solidFill>
                  <a:schemeClr val="bg1"/>
                </a:solidFill>
                <a:latin typeface="Arial" charset="0"/>
                <a:ea typeface="Osaka" charset="0"/>
              </a:rPr>
              <a:t>Boston University</a:t>
            </a:r>
            <a:r>
              <a:rPr lang="en-US" altLang="en-US" sz="1200">
                <a:solidFill>
                  <a:schemeClr val="bg1"/>
                </a:solidFill>
                <a:latin typeface="Arial" charset="0"/>
                <a:ea typeface="Osaka" charset="0"/>
              </a:rPr>
              <a:t> Slideshow Title Goes Here</a:t>
            </a:r>
          </a:p>
        </p:txBody>
      </p:sp>
      <p:pic>
        <p:nvPicPr>
          <p:cNvPr id="1031" name="Picture 9">
            <a:extLst>
              <a:ext uri="{FF2B5EF4-FFF2-40B4-BE49-F238E27FC236}">
                <a16:creationId xmlns:a16="http://schemas.microsoft.com/office/drawing/2014/main" xmlns="" id="{24665264-A7AB-4289-A705-960EAC2215E1}"/>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xmlns="" id="{1F273291-54B0-4C1D-BEAC-330F8A57DAD0}"/>
              </a:ext>
            </a:extLst>
          </p:cNvPr>
          <p:cNvCxnSpPr/>
          <p:nvPr userDrawn="1"/>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1033" name="Picture 12">
            <a:extLst>
              <a:ext uri="{FF2B5EF4-FFF2-40B4-BE49-F238E27FC236}">
                <a16:creationId xmlns:a16="http://schemas.microsoft.com/office/drawing/2014/main" xmlns="" id="{CF9F0498-BCE0-41ED-BF92-EE8E1D655EDE}"/>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68173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p:txStyles>
    <p:titleStyle>
      <a:lvl1pPr algn="l" rtl="0" eaLnBrk="0" fontAlgn="base" hangingPunct="0">
        <a:spcBef>
          <a:spcPct val="0"/>
        </a:spcBef>
        <a:spcAft>
          <a:spcPct val="0"/>
        </a:spcAft>
        <a:defRPr sz="2800" kern="1200">
          <a:solidFill>
            <a:schemeClr val="tx1"/>
          </a:solidFill>
          <a:latin typeface="+mj-lt"/>
          <a:ea typeface="+mj-ea"/>
          <a:cs typeface="Arial" panose="020B0604020202020204" pitchFamily="34" charset="0"/>
        </a:defRPr>
      </a:lvl1pPr>
      <a:lvl2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2pPr>
      <a:lvl3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3pPr>
      <a:lvl4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4pPr>
      <a:lvl5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p:titleStyle>
    <p:body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ideo" Target="https://www.youtube.com/embed/nJgXdiperVc"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VUKPrSMmbzc&amp;t=6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25195D2B-0621-4550-8BA4-24BB63768B89}"/>
              </a:ext>
            </a:extLst>
          </p:cNvPr>
          <p:cNvSpPr>
            <a:spLocks noGrp="1" noChangeArrowheads="1"/>
          </p:cNvSpPr>
          <p:nvPr>
            <p:ph type="ctrTitle"/>
          </p:nvPr>
        </p:nvSpPr>
        <p:spPr/>
        <p:txBody>
          <a:bodyPr/>
          <a:lstStyle/>
          <a:p>
            <a:pPr eaLnBrk="1" hangingPunct="1">
              <a:defRPr/>
            </a:pPr>
            <a:r>
              <a:rPr lang="en-US" altLang="en-US" dirty="0" smtClean="0"/>
              <a:t>Self-Care and Stress </a:t>
            </a:r>
            <a:r>
              <a:rPr lang="en-US" altLang="en-US" dirty="0"/>
              <a:t>Management Techniques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eaLnBrk="0" fontAlgn="base" hangingPunct="0">
              <a:spcBef>
                <a:spcPct val="0"/>
              </a:spcBef>
              <a:spcAft>
                <a:spcPct val="0"/>
              </a:spcAft>
              <a:defRPr/>
            </a:pPr>
            <a:r>
              <a:rPr lang="en-US" altLang="en-US" dirty="0"/>
              <a:t>Self-Care</a:t>
            </a:r>
            <a:r>
              <a:rPr lang="en-US" altLang="en-US" dirty="0" smtClean="0"/>
              <a:t>: and Stress </a:t>
            </a:r>
            <a:r>
              <a:rPr lang="en-US" altLang="en-US" dirty="0"/>
              <a:t>Management </a:t>
            </a:r>
            <a:r>
              <a:rPr lang="en-US" altLang="en-US" dirty="0" smtClean="0"/>
              <a:t>Techniques</a:t>
            </a:r>
            <a:endParaRPr lang="en-US" altLang="en-US" dirty="0">
              <a:solidFill>
                <a:srgbClr val="FFFFFF"/>
              </a:solidFill>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sz="3200" dirty="0" smtClean="0"/>
              <a:t>Professional Self-care </a:t>
            </a:r>
            <a:endParaRPr lang="en-US" altLang="en-US" sz="3200" dirty="0"/>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a:xfrm>
            <a:off x="609600" y="1752600"/>
            <a:ext cx="3407764" cy="3886200"/>
          </a:xfrm>
        </p:spPr>
        <p:txBody>
          <a:bodyPr/>
          <a:lstStyle/>
          <a:p>
            <a:pPr eaLnBrk="1" hangingPunct="1">
              <a:buClr>
                <a:srgbClr val="CC0000"/>
              </a:buClr>
              <a:buFont typeface="Wingdings" pitchFamily="-64" charset="2"/>
              <a:buChar char="§"/>
              <a:defRPr/>
            </a:pPr>
            <a:r>
              <a:rPr lang="en-US" altLang="en-US" sz="2800" dirty="0"/>
              <a:t>Set boundaries</a:t>
            </a:r>
          </a:p>
          <a:p>
            <a:pPr eaLnBrk="1" hangingPunct="1">
              <a:buClr>
                <a:srgbClr val="CC0000"/>
              </a:buClr>
              <a:buFont typeface="Wingdings" pitchFamily="-64" charset="2"/>
              <a:buChar char="§"/>
              <a:defRPr/>
            </a:pPr>
            <a:r>
              <a:rPr lang="en-US" altLang="en-US" sz="2800" dirty="0"/>
              <a:t>Seek supportive supervision</a:t>
            </a:r>
          </a:p>
          <a:p>
            <a:pPr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2" name="nJgXdiperVc"/>
          <p:cNvPicPr>
            <a:picLocks noRot="1" noChangeAspect="1"/>
          </p:cNvPicPr>
          <p:nvPr>
            <a:videoFile r:link="rId1"/>
          </p:nvPr>
        </p:nvPicPr>
        <p:blipFill>
          <a:blip r:embed="rId4"/>
          <a:stretch>
            <a:fillRect/>
          </a:stretch>
        </p:blipFill>
        <p:spPr>
          <a:xfrm>
            <a:off x="4204741" y="1828332"/>
            <a:ext cx="4572000" cy="2571750"/>
          </a:xfrm>
          <a:prstGeom prst="rect">
            <a:avLst/>
          </a:prstGeom>
        </p:spPr>
      </p:pic>
    </p:spTree>
    <p:extLst>
      <p:ext uri="{BB962C8B-B14F-4D97-AF65-F5344CB8AC3E}">
        <p14:creationId xmlns:p14="http://schemas.microsoft.com/office/powerpoint/2010/main" val="236303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eaLnBrk="0" fontAlgn="base" hangingPunct="0">
              <a:spcBef>
                <a:spcPct val="0"/>
              </a:spcBef>
              <a:spcAft>
                <a:spcPct val="0"/>
              </a:spcAft>
              <a:defRPr/>
            </a:pPr>
            <a:r>
              <a:rPr lang="en-US" altLang="en-US" dirty="0" smtClean="0"/>
              <a:t>Self-Care and Stress </a:t>
            </a:r>
            <a:r>
              <a:rPr lang="en-US" altLang="en-US" dirty="0"/>
              <a:t>Management </a:t>
            </a:r>
            <a:r>
              <a:rPr lang="en-US" altLang="en-US" dirty="0" smtClean="0"/>
              <a:t>Techniques</a:t>
            </a:r>
            <a:endParaRPr lang="en-US" altLang="en-US" dirty="0">
              <a:solidFill>
                <a:srgbClr val="FFFFFF"/>
              </a:solidFill>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a:xfrm>
            <a:off x="609600" y="762000"/>
            <a:ext cx="2988039" cy="1996190"/>
          </a:xfrm>
        </p:spPr>
        <p:txBody>
          <a:bodyPr/>
          <a:lstStyle/>
          <a:p>
            <a:pPr eaLnBrk="1" hangingPunct="1">
              <a:defRPr/>
            </a:pPr>
            <a:r>
              <a:rPr lang="en-US" altLang="en-US" dirty="0"/>
              <a:t>Activity: Make Your Own Self-Care Plan</a:t>
            </a:r>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7" name="Picture 2" descr="Image result for self care wheel activity">
            <a:extLst>
              <a:ext uri="{FF2B5EF4-FFF2-40B4-BE49-F238E27FC236}">
                <a16:creationId xmlns:a16="http://schemas.microsoft.com/office/drawing/2014/main" xmlns="" id="{A9F551BF-3B25-4884-A480-7E8650633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328" y="685876"/>
            <a:ext cx="4245016" cy="4965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179882" y="5381469"/>
            <a:ext cx="5561351" cy="892552"/>
          </a:xfrm>
          <a:prstGeom prst="rect">
            <a:avLst/>
          </a:prstGeom>
          <a:noFill/>
        </p:spPr>
        <p:txBody>
          <a:bodyPr wrap="square" rtlCol="0">
            <a:spAutoFit/>
          </a:bodyPr>
          <a:lstStyle/>
          <a:p>
            <a:pPr>
              <a:defRPr/>
            </a:pPr>
            <a:r>
              <a:rPr lang="en-US" sz="1600" dirty="0"/>
              <a:t>https://www.su.ualberta.ca/media/uploads/857/Selfcare.pdf  </a:t>
            </a:r>
          </a:p>
          <a:p>
            <a:pPr>
              <a:defRPr/>
            </a:pPr>
            <a:endParaRPr lang="en-US" dirty="0"/>
          </a:p>
          <a:p>
            <a:endParaRPr lang="en-US" dirty="0"/>
          </a:p>
        </p:txBody>
      </p:sp>
    </p:spTree>
    <p:extLst>
      <p:ext uri="{BB962C8B-B14F-4D97-AF65-F5344CB8AC3E}">
        <p14:creationId xmlns:p14="http://schemas.microsoft.com/office/powerpoint/2010/main" val="780278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eaLnBrk="0" fontAlgn="base" hangingPunct="0">
              <a:spcBef>
                <a:spcPct val="0"/>
              </a:spcBef>
              <a:spcAft>
                <a:spcPct val="0"/>
              </a:spcAft>
              <a:defRPr/>
            </a:pPr>
            <a:r>
              <a:rPr lang="en-US" altLang="en-US" dirty="0" smtClean="0"/>
              <a:t>Self-Care and Stress </a:t>
            </a:r>
            <a:r>
              <a:rPr lang="en-US" altLang="en-US" dirty="0"/>
              <a:t>Management </a:t>
            </a:r>
            <a:r>
              <a:rPr lang="en-US" altLang="en-US" dirty="0" smtClean="0"/>
              <a:t>Techniques</a:t>
            </a:r>
            <a:endParaRPr lang="en-US" altLang="en-US" dirty="0">
              <a:solidFill>
                <a:srgbClr val="FFFFFF"/>
              </a:solidFill>
            </a:endParaRP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a:xfrm>
            <a:off x="609600" y="1485900"/>
            <a:ext cx="7924800" cy="3886200"/>
          </a:xfrm>
        </p:spPr>
        <p:txBody>
          <a:bodyPr/>
          <a:lstStyle/>
          <a:p>
            <a:pPr eaLnBrk="1" hangingPunct="1">
              <a:buClr>
                <a:srgbClr val="CC0000"/>
              </a:buClr>
              <a:defRPr/>
            </a:pPr>
            <a:r>
              <a:rPr lang="en-US" altLang="en-US" sz="3600" dirty="0" smtClean="0"/>
              <a:t>Self-care </a:t>
            </a:r>
            <a:r>
              <a:rPr lang="en-US" altLang="en-US" sz="3600" dirty="0"/>
              <a:t>is personal. </a:t>
            </a:r>
            <a:endParaRPr lang="en-US" altLang="en-US" sz="3600" dirty="0" smtClean="0"/>
          </a:p>
          <a:p>
            <a:pPr eaLnBrk="1" hangingPunct="1">
              <a:buClr>
                <a:srgbClr val="CC0000"/>
              </a:buClr>
              <a:defRPr/>
            </a:pPr>
            <a:r>
              <a:rPr lang="en-US" altLang="en-US" sz="3600" dirty="0" smtClean="0"/>
              <a:t>Do </a:t>
            </a:r>
            <a:r>
              <a:rPr lang="en-US" altLang="en-US" sz="3600" dirty="0"/>
              <a:t>what feels right to you.  </a:t>
            </a:r>
            <a:endParaRPr lang="en-US" altLang="en-US" sz="3600" dirty="0" smtClean="0"/>
          </a:p>
          <a:p>
            <a:pPr eaLnBrk="1" hangingPunct="1">
              <a:buClr>
                <a:srgbClr val="CC0000"/>
              </a:buClr>
              <a:defRPr/>
            </a:pPr>
            <a:r>
              <a:rPr lang="en-US" altLang="en-US" sz="3600" dirty="0" smtClean="0"/>
              <a:t>Self-care can look different at </a:t>
            </a:r>
            <a:r>
              <a:rPr lang="en-US" altLang="en-US" sz="3600" dirty="0"/>
              <a:t>different stages of your life.</a:t>
            </a:r>
          </a:p>
          <a:p>
            <a:pPr marL="0" indent="0" eaLnBrk="1" hangingPunct="1">
              <a:buClr>
                <a:srgbClr val="CC0000"/>
              </a:buClr>
              <a:buNone/>
              <a:defRPr/>
            </a:pPr>
            <a:endParaRPr lang="en-US" altLang="en-US" sz="1800" dirty="0"/>
          </a:p>
          <a:p>
            <a:pPr marL="0" indent="0" eaLnBrk="1" hangingPunct="1">
              <a:buClr>
                <a:srgbClr val="CC0000"/>
              </a:buClr>
              <a:buNone/>
              <a:defRPr/>
            </a:pPr>
            <a:r>
              <a:rPr lang="en-US" altLang="en-US" sz="1800" dirty="0" smtClean="0"/>
              <a:t> </a:t>
            </a:r>
            <a:endParaRPr lang="en-US" altLang="en-US" sz="18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03004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eaLnBrk="0" fontAlgn="base" hangingPunct="0">
              <a:spcBef>
                <a:spcPct val="0"/>
              </a:spcBef>
              <a:spcAft>
                <a:spcPct val="0"/>
              </a:spcAft>
              <a:defRPr/>
            </a:pPr>
            <a:r>
              <a:rPr lang="en-US" altLang="en-US" dirty="0" smtClean="0"/>
              <a:t>Self-Care and Stress </a:t>
            </a:r>
            <a:r>
              <a:rPr lang="en-US" altLang="en-US" dirty="0"/>
              <a:t>Management Techniques </a:t>
            </a:r>
            <a:endPar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smtClean="0"/>
              <a:t>Learning Objectives</a:t>
            </a:r>
            <a:endParaRPr lang="en-US" altLang="en-US" dirty="0"/>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marL="0" indent="0" eaLnBrk="1" hangingPunct="1">
              <a:buClr>
                <a:srgbClr val="CC0000"/>
              </a:buClr>
              <a:buNone/>
              <a:defRPr/>
            </a:pPr>
            <a:r>
              <a:rPr lang="en-US" altLang="en-US" dirty="0" smtClean="0"/>
              <a:t>At </a:t>
            </a:r>
            <a:r>
              <a:rPr lang="en-US" altLang="en-US" dirty="0"/>
              <a:t>the end of the session participants will be able to:</a:t>
            </a:r>
          </a:p>
          <a:p>
            <a:pPr eaLnBrk="1" hangingPunct="1">
              <a:buClr>
                <a:srgbClr val="CC0000"/>
              </a:buClr>
              <a:buFont typeface="Wingdings" pitchFamily="-64" charset="2"/>
              <a:buChar char="§"/>
              <a:defRPr/>
            </a:pPr>
            <a:r>
              <a:rPr lang="en-US" altLang="en-US" dirty="0"/>
              <a:t>Describe why self-care is critical to patient care and a part of practicing trauma-informed care</a:t>
            </a:r>
          </a:p>
          <a:p>
            <a:pPr eaLnBrk="1" hangingPunct="1">
              <a:buClr>
                <a:srgbClr val="CC0000"/>
              </a:buClr>
              <a:buFont typeface="Wingdings" pitchFamily="-64" charset="2"/>
              <a:buChar char="§"/>
              <a:defRPr/>
            </a:pPr>
            <a:r>
              <a:rPr lang="en-US" altLang="en-US" dirty="0"/>
              <a:t>Explore six common types of self-care</a:t>
            </a:r>
          </a:p>
          <a:p>
            <a:pPr eaLnBrk="1" hangingPunct="1">
              <a:buClr>
                <a:srgbClr val="CC0000"/>
              </a:buClr>
              <a:buFont typeface="Wingdings" pitchFamily="-64" charset="2"/>
              <a:buChar char="§"/>
              <a:defRPr/>
            </a:pPr>
            <a:r>
              <a:rPr lang="en-US" altLang="en-US" dirty="0"/>
              <a:t>Develop a self-care plan for home and work</a:t>
            </a:r>
          </a:p>
          <a:p>
            <a:pPr eaLnBrk="1" hangingPunct="1">
              <a:buClr>
                <a:srgbClr val="CC0000"/>
              </a:buClr>
              <a:buFont typeface="Wingdings" pitchFamily="-64" charset="2"/>
              <a:buChar char="§"/>
              <a:defRPr/>
            </a:pPr>
            <a:r>
              <a:rPr lang="en-US" altLang="en-US" dirty="0"/>
              <a:t>Practice self-care</a:t>
            </a:r>
          </a:p>
          <a:p>
            <a:pPr marL="0" indent="0" eaLnBrk="1" hangingPunct="1">
              <a:buClr>
                <a:srgbClr val="CC0000"/>
              </a:buClr>
              <a:buNone/>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eaLnBrk="0" fontAlgn="base" hangingPunct="0">
              <a:spcBef>
                <a:spcPct val="0"/>
              </a:spcBef>
              <a:spcAft>
                <a:spcPct val="0"/>
              </a:spcAft>
              <a:defRPr/>
            </a:pPr>
            <a:r>
              <a:rPr lang="en-US" altLang="en-US" dirty="0" smtClean="0"/>
              <a:t>Self-Care and Stress </a:t>
            </a:r>
            <a:r>
              <a:rPr lang="en-US" altLang="en-US" dirty="0"/>
              <a:t>Management </a:t>
            </a:r>
            <a:r>
              <a:rPr lang="en-US" altLang="en-US" dirty="0" smtClean="0"/>
              <a:t>Techniques</a:t>
            </a:r>
            <a:endParaRPr lang="en-US" altLang="en-US" dirty="0">
              <a:solidFill>
                <a:srgbClr val="FFFFFF"/>
              </a:solidFill>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a:t>Six Types of Self-Care</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eaLnBrk="1" hangingPunct="1">
              <a:buClr>
                <a:srgbClr val="CC0000"/>
              </a:buClr>
              <a:buFont typeface="Wingdings" pitchFamily="-64" charset="2"/>
              <a:buChar char="§"/>
              <a:defRPr/>
            </a:pPr>
            <a:r>
              <a:rPr lang="en-US" altLang="en-US" sz="2800" dirty="0"/>
              <a:t>Physical</a:t>
            </a:r>
          </a:p>
          <a:p>
            <a:pPr eaLnBrk="1" hangingPunct="1">
              <a:buClr>
                <a:srgbClr val="CC0000"/>
              </a:buClr>
              <a:buFont typeface="Wingdings" pitchFamily="-64" charset="2"/>
              <a:buChar char="§"/>
              <a:defRPr/>
            </a:pPr>
            <a:r>
              <a:rPr lang="en-US" altLang="en-US" sz="2800" dirty="0"/>
              <a:t>Emotional</a:t>
            </a:r>
          </a:p>
          <a:p>
            <a:pPr eaLnBrk="1" hangingPunct="1">
              <a:buClr>
                <a:srgbClr val="CC0000"/>
              </a:buClr>
              <a:buFont typeface="Wingdings" pitchFamily="-64" charset="2"/>
              <a:buChar char="§"/>
              <a:defRPr/>
            </a:pPr>
            <a:r>
              <a:rPr lang="en-US" altLang="en-US" sz="2800" dirty="0"/>
              <a:t>Psychological</a:t>
            </a:r>
          </a:p>
          <a:p>
            <a:pPr eaLnBrk="1" hangingPunct="1">
              <a:buClr>
                <a:srgbClr val="CC0000"/>
              </a:buClr>
              <a:buFont typeface="Wingdings" pitchFamily="-64" charset="2"/>
              <a:buChar char="§"/>
              <a:defRPr/>
            </a:pPr>
            <a:r>
              <a:rPr lang="en-US" altLang="en-US" sz="2800" dirty="0"/>
              <a:t>Spiritual</a:t>
            </a:r>
          </a:p>
          <a:p>
            <a:pPr eaLnBrk="1" hangingPunct="1">
              <a:buClr>
                <a:srgbClr val="CC0000"/>
              </a:buClr>
              <a:buFont typeface="Wingdings" pitchFamily="-64" charset="2"/>
              <a:buChar char="§"/>
              <a:defRPr/>
            </a:pPr>
            <a:r>
              <a:rPr lang="en-US" altLang="en-US" sz="2800" dirty="0"/>
              <a:t>Personal and interpersonal</a:t>
            </a:r>
          </a:p>
          <a:p>
            <a:pPr eaLnBrk="1" hangingPunct="1">
              <a:buClr>
                <a:srgbClr val="CC0000"/>
              </a:buClr>
              <a:buFont typeface="Wingdings" pitchFamily="-64" charset="2"/>
              <a:buChar char="§"/>
              <a:defRPr/>
            </a:pPr>
            <a:r>
              <a:rPr lang="en-US" altLang="en-US" sz="2800" dirty="0"/>
              <a:t>Professional</a:t>
            </a:r>
          </a:p>
          <a:p>
            <a:pPr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40945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eaLnBrk="0" fontAlgn="base" hangingPunct="0">
              <a:spcBef>
                <a:spcPct val="0"/>
              </a:spcBef>
              <a:spcAft>
                <a:spcPct val="0"/>
              </a:spcAft>
              <a:defRPr/>
            </a:pPr>
            <a:r>
              <a:rPr lang="en-US" altLang="en-US" dirty="0" smtClean="0"/>
              <a:t>Self-Care and Stress </a:t>
            </a:r>
            <a:r>
              <a:rPr lang="en-US" altLang="en-US" dirty="0"/>
              <a:t>Management </a:t>
            </a:r>
            <a:r>
              <a:rPr lang="en-US" altLang="en-US" dirty="0" smtClean="0"/>
              <a:t>Techniques</a:t>
            </a:r>
            <a:endParaRPr lang="en-US" altLang="en-US" dirty="0">
              <a:solidFill>
                <a:srgbClr val="FFFFFF"/>
              </a:solidFill>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a:t>How Do You Practice Self-Care?</a:t>
            </a:r>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8" name="Rectangle 3">
            <a:extLst>
              <a:ext uri="{FF2B5EF4-FFF2-40B4-BE49-F238E27FC236}">
                <a16:creationId xmlns:a16="http://schemas.microsoft.com/office/drawing/2014/main" xmlns="" id="{CAFB948D-497B-4660-ACD9-E8897AFBD6F1}"/>
              </a:ext>
            </a:extLst>
          </p:cNvPr>
          <p:cNvSpPr>
            <a:spLocks noChangeArrowheads="1"/>
          </p:cNvSpPr>
          <p:nvPr/>
        </p:nvSpPr>
        <p:spPr bwMode="auto">
          <a:xfrm>
            <a:off x="609600" y="4860925"/>
            <a:ext cx="807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675B4"/>
              </a:buClr>
              <a:buFont typeface="Wingdings" panose="05000000000000000000" pitchFamily="2" charset="2"/>
              <a:buChar char="§"/>
              <a:defRPr sz="2400">
                <a:solidFill>
                  <a:schemeClr val="tx1"/>
                </a:solidFill>
                <a:latin typeface="Josephine Sans"/>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Josephine Sans"/>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Josephine Sans"/>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Josephine Sans"/>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Josephine Sans"/>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Josephine Sans"/>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Josephine Sans"/>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Josephine Sans"/>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Josephine Sans"/>
                <a:ea typeface="Osaka" pitchFamily="-64" charset="-128"/>
              </a:defRPr>
            </a:lvl9pPr>
          </a:lstStyle>
          <a:p>
            <a:pPr algn="ctr" eaLnBrk="0" fontAlgn="base" hangingPunct="0">
              <a:spcBef>
                <a:spcPct val="0"/>
              </a:spcBef>
              <a:spcAft>
                <a:spcPct val="0"/>
              </a:spcAft>
              <a:buClrTx/>
              <a:buNone/>
            </a:pPr>
            <a:r>
              <a:rPr lang="en-US" altLang="en-US" sz="1500" b="1" dirty="0">
                <a:solidFill>
                  <a:srgbClr val="000000"/>
                </a:solidFill>
                <a:latin typeface="Arial" panose="020B0604020202020204" pitchFamily="34" charset="0"/>
                <a:hlinkClick r:id="rId3">
                  <a:extLst>
                    <a:ext uri="{A12FA001-AC4F-418D-AE19-62706E023703}">
                      <ahyp:hlinkClr xmlns="" xmlns:ahyp="http://schemas.microsoft.com/office/drawing/2018/hyperlinkcolor" val="tx"/>
                    </a:ext>
                  </a:extLst>
                </a:hlinkClick>
              </a:rPr>
              <a:t>Video: </a:t>
            </a:r>
          </a:p>
          <a:p>
            <a:pPr algn="ctr" eaLnBrk="0" fontAlgn="base" hangingPunct="0">
              <a:spcBef>
                <a:spcPct val="0"/>
              </a:spcBef>
              <a:spcAft>
                <a:spcPct val="0"/>
              </a:spcAft>
              <a:buClrTx/>
              <a:buNone/>
            </a:pPr>
            <a:r>
              <a:rPr lang="en-US" altLang="en-US" sz="1500" dirty="0">
                <a:solidFill>
                  <a:srgbClr val="000000"/>
                </a:solidFill>
                <a:latin typeface="Arial" panose="020B0604020202020204" pitchFamily="34" charset="0"/>
                <a:hlinkClick r:id="rId3">
                  <a:extLst>
                    <a:ext uri="{A12FA001-AC4F-418D-AE19-62706E023703}">
                      <ahyp:hlinkClr xmlns="" xmlns:ahyp="http://schemas.microsoft.com/office/drawing/2018/hyperlinkcolor" val="tx"/>
                    </a:ext>
                  </a:extLst>
                </a:hlinkClick>
              </a:rPr>
              <a:t>https://www.youtube.com/watch?v=VUKPrSMmbzc&amp;t=6s</a:t>
            </a:r>
            <a:r>
              <a:rPr lang="en-US" altLang="en-US" sz="1500" dirty="0">
                <a:solidFill>
                  <a:srgbClr val="000000"/>
                </a:solidFill>
                <a:latin typeface="Arial" panose="020B0604020202020204" pitchFamily="34" charset="0"/>
              </a:rPr>
              <a:t> </a:t>
            </a:r>
          </a:p>
        </p:txBody>
      </p:sp>
      <p:pic>
        <p:nvPicPr>
          <p:cNvPr id="3" name="Content Placeholder 2"/>
          <p:cNvPicPr>
            <a:picLocks noGrp="1" noChangeAspect="1"/>
          </p:cNvPicPr>
          <p:nvPr>
            <p:ph idx="1"/>
          </p:nvPr>
        </p:nvPicPr>
        <p:blipFill>
          <a:blip r:embed="rId4"/>
          <a:stretch>
            <a:fillRect/>
          </a:stretch>
        </p:blipFill>
        <p:spPr>
          <a:xfrm>
            <a:off x="2102264" y="1447800"/>
            <a:ext cx="4939472" cy="3290057"/>
          </a:xfrm>
          <a:prstGeom prst="rect">
            <a:avLst/>
          </a:prstGeom>
        </p:spPr>
      </p:pic>
    </p:spTree>
    <p:extLst>
      <p:ext uri="{BB962C8B-B14F-4D97-AF65-F5344CB8AC3E}">
        <p14:creationId xmlns:p14="http://schemas.microsoft.com/office/powerpoint/2010/main" val="57501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eaLnBrk="0" fontAlgn="base" hangingPunct="0">
              <a:spcBef>
                <a:spcPct val="0"/>
              </a:spcBef>
              <a:spcAft>
                <a:spcPct val="0"/>
              </a:spcAft>
              <a:defRPr/>
            </a:pPr>
            <a:r>
              <a:rPr lang="en-US" altLang="en-US" dirty="0" smtClean="0"/>
              <a:t>Self-Care</a:t>
            </a:r>
            <a:r>
              <a:rPr lang="en-US" altLang="en-US" dirty="0"/>
              <a:t> </a:t>
            </a:r>
            <a:r>
              <a:rPr lang="en-US" altLang="en-US" dirty="0" smtClean="0"/>
              <a:t>and Stress</a:t>
            </a:r>
            <a:r>
              <a:rPr lang="en-US" altLang="en-US" dirty="0" smtClean="0"/>
              <a:t> </a:t>
            </a:r>
            <a:r>
              <a:rPr lang="en-US" altLang="en-US" dirty="0"/>
              <a:t>Management </a:t>
            </a:r>
            <a:r>
              <a:rPr lang="en-US" altLang="en-US" dirty="0" smtClean="0"/>
              <a:t>Techniques</a:t>
            </a:r>
            <a:endParaRPr lang="en-US" altLang="en-US" dirty="0">
              <a:solidFill>
                <a:srgbClr val="FFFFFF"/>
              </a:solidFill>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sz="3200" dirty="0" smtClean="0"/>
              <a:t>Physical Self-care</a:t>
            </a:r>
            <a:endParaRPr lang="en-US" altLang="en-US" sz="3200" dirty="0"/>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eaLnBrk="1" hangingPunct="1">
              <a:buClr>
                <a:srgbClr val="CC0000"/>
              </a:buClr>
              <a:buFont typeface="Wingdings" pitchFamily="-64" charset="2"/>
              <a:buChar char="§"/>
              <a:defRPr/>
            </a:pPr>
            <a:r>
              <a:rPr lang="en-US" altLang="en-US" sz="2800" dirty="0"/>
              <a:t>Eat</a:t>
            </a:r>
          </a:p>
          <a:p>
            <a:pPr eaLnBrk="1" hangingPunct="1">
              <a:buClr>
                <a:srgbClr val="CC0000"/>
              </a:buClr>
              <a:buFont typeface="Wingdings" pitchFamily="-64" charset="2"/>
              <a:buChar char="§"/>
              <a:defRPr/>
            </a:pPr>
            <a:r>
              <a:rPr lang="en-US" altLang="en-US" sz="2800" dirty="0"/>
              <a:t>Move, dance</a:t>
            </a:r>
          </a:p>
          <a:p>
            <a:pPr eaLnBrk="1" hangingPunct="1">
              <a:buClr>
                <a:srgbClr val="CC0000"/>
              </a:buClr>
              <a:buFont typeface="Wingdings" pitchFamily="-64" charset="2"/>
              <a:buChar char="§"/>
              <a:defRPr/>
            </a:pPr>
            <a:r>
              <a:rPr lang="en-US" altLang="en-US" sz="2800" dirty="0"/>
              <a:t>Sleep, take a nap</a:t>
            </a:r>
          </a:p>
          <a:p>
            <a:pPr eaLnBrk="1" hangingPunct="1">
              <a:buClr>
                <a:srgbClr val="CC0000"/>
              </a:buClr>
              <a:buFont typeface="Wingdings" pitchFamily="-64" charset="2"/>
              <a:buChar char="§"/>
              <a:defRPr/>
            </a:pPr>
            <a:r>
              <a:rPr lang="en-US" altLang="en-US" sz="2800" dirty="0"/>
              <a:t>Check in with yourself – </a:t>
            </a:r>
            <a:r>
              <a:rPr lang="en-US" altLang="en-US" sz="2800" dirty="0" smtClean="0"/>
              <a:t>(e.g., mindfulness)</a:t>
            </a:r>
            <a:endParaRPr lang="en-US" altLang="en-US" sz="2000" dirty="0"/>
          </a:p>
          <a:p>
            <a:pPr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8104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eaLnBrk="0" fontAlgn="base" hangingPunct="0">
              <a:spcBef>
                <a:spcPct val="0"/>
              </a:spcBef>
              <a:spcAft>
                <a:spcPct val="0"/>
              </a:spcAft>
              <a:defRPr/>
            </a:pPr>
            <a:r>
              <a:rPr lang="en-US" altLang="en-US" dirty="0" smtClean="0"/>
              <a:t>Self-Care and Stress </a:t>
            </a:r>
            <a:r>
              <a:rPr lang="en-US" altLang="en-US" dirty="0"/>
              <a:t>Management Techniques </a:t>
            </a:r>
            <a:endParaRPr lang="en-US" altLang="en-US" dirty="0">
              <a:solidFill>
                <a:srgbClr val="FFFFFF"/>
              </a:solidFill>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sz="3200" dirty="0" smtClean="0"/>
              <a:t>Emotional Self-care</a:t>
            </a:r>
            <a:endParaRPr lang="en-US" altLang="en-US" sz="3200" dirty="0"/>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eaLnBrk="1" hangingPunct="1">
              <a:buClr>
                <a:srgbClr val="CC0000"/>
              </a:buClr>
              <a:buFont typeface="Wingdings" pitchFamily="-64" charset="2"/>
              <a:buChar char="§"/>
              <a:defRPr/>
            </a:pPr>
            <a:r>
              <a:rPr lang="en-US" altLang="en-US" dirty="0"/>
              <a:t>Take compliments from others and give some to yourself everyday</a:t>
            </a:r>
          </a:p>
          <a:p>
            <a:pPr eaLnBrk="1" hangingPunct="1">
              <a:buClr>
                <a:srgbClr val="CC0000"/>
              </a:buClr>
              <a:buFont typeface="Wingdings" pitchFamily="-64" charset="2"/>
              <a:buChar char="§"/>
              <a:defRPr/>
            </a:pPr>
            <a:r>
              <a:rPr lang="en-US" altLang="en-US" dirty="0"/>
              <a:t>Be selfish once a day</a:t>
            </a:r>
          </a:p>
          <a:p>
            <a:pPr eaLnBrk="1" hangingPunct="1">
              <a:buClr>
                <a:srgbClr val="CC0000"/>
              </a:buClr>
              <a:buFont typeface="Wingdings" pitchFamily="-64" charset="2"/>
              <a:buChar char="§"/>
              <a:defRPr/>
            </a:pPr>
            <a:r>
              <a:rPr lang="en-US" altLang="en-US" dirty="0"/>
              <a:t>Aim to be device free for at least one waking hour every day</a:t>
            </a:r>
          </a:p>
          <a:p>
            <a:pPr eaLnBrk="1" hangingPunct="1">
              <a:buClr>
                <a:srgbClr val="CC0000"/>
              </a:buClr>
              <a:buFont typeface="Wingdings" pitchFamily="-64" charset="2"/>
              <a:buChar char="§"/>
              <a:defRPr/>
            </a:pPr>
            <a:r>
              <a:rPr lang="en-US" altLang="en-US" dirty="0"/>
              <a:t>Practice acceptance and forgiveness</a:t>
            </a:r>
          </a:p>
          <a:p>
            <a:pPr eaLnBrk="1" hangingPunct="1">
              <a:buClr>
                <a:srgbClr val="CC0000"/>
              </a:buClr>
              <a:buFont typeface="Wingdings" pitchFamily="-64" charset="2"/>
              <a:buChar char="§"/>
              <a:defRPr/>
            </a:pPr>
            <a:r>
              <a:rPr lang="en-US" altLang="en-US" dirty="0"/>
              <a:t>Relaxation techniques – listening to music, sewing</a:t>
            </a:r>
          </a:p>
          <a:p>
            <a:pPr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84590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eaLnBrk="0" fontAlgn="base" hangingPunct="0">
              <a:spcBef>
                <a:spcPct val="0"/>
              </a:spcBef>
              <a:spcAft>
                <a:spcPct val="0"/>
              </a:spcAft>
              <a:defRPr/>
            </a:pPr>
            <a:r>
              <a:rPr lang="en-US" altLang="en-US" dirty="0" smtClean="0"/>
              <a:t>Self-Care and Stress </a:t>
            </a:r>
            <a:r>
              <a:rPr lang="en-US" altLang="en-US" dirty="0"/>
              <a:t>Management </a:t>
            </a:r>
            <a:r>
              <a:rPr lang="en-US" altLang="en-US" dirty="0" smtClean="0"/>
              <a:t>Techniques</a:t>
            </a:r>
            <a:endParaRPr lang="en-US" altLang="en-US" dirty="0">
              <a:solidFill>
                <a:srgbClr val="FFFFFF"/>
              </a:solidFill>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sz="3200" dirty="0" smtClean="0"/>
              <a:t>Psychological Self-care</a:t>
            </a:r>
            <a:endParaRPr lang="en-US" altLang="en-US" sz="3200" dirty="0"/>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eaLnBrk="1" hangingPunct="1">
              <a:buClr>
                <a:srgbClr val="CC0000"/>
              </a:buClr>
              <a:buFont typeface="Wingdings" pitchFamily="-64" charset="2"/>
              <a:buChar char="§"/>
              <a:defRPr/>
            </a:pPr>
            <a:r>
              <a:rPr lang="en-US" altLang="en-US" sz="2800" dirty="0"/>
              <a:t>Take a couple of minutes each day to pay attention to your inner experience (thoughts, feelings, attitudes)</a:t>
            </a:r>
          </a:p>
          <a:p>
            <a:pPr eaLnBrk="1" hangingPunct="1">
              <a:buClr>
                <a:srgbClr val="CC0000"/>
              </a:buClr>
              <a:buFont typeface="Wingdings" pitchFamily="-64" charset="2"/>
              <a:buChar char="§"/>
              <a:defRPr/>
            </a:pPr>
            <a:r>
              <a:rPr lang="en-US" altLang="en-US" sz="2800" dirty="0"/>
              <a:t>Engage your intelligence in other topics – music, art, language – not work related</a:t>
            </a:r>
          </a:p>
          <a:p>
            <a:pPr eaLnBrk="1" hangingPunct="1">
              <a:buClr>
                <a:srgbClr val="CC0000"/>
              </a:buClr>
              <a:buFont typeface="Wingdings" pitchFamily="-64" charset="2"/>
              <a:buChar char="§"/>
              <a:defRPr/>
            </a:pPr>
            <a:r>
              <a:rPr lang="en-US" altLang="en-US" sz="2800" dirty="0"/>
              <a:t>Learn to ask and accept help</a:t>
            </a:r>
          </a:p>
          <a:p>
            <a:pPr eaLnBrk="1" hangingPunct="1">
              <a:buClr>
                <a:srgbClr val="CC0000"/>
              </a:buClr>
              <a:buFont typeface="Wingdings" pitchFamily="-64" charset="2"/>
              <a:buChar char="§"/>
              <a:defRPr/>
            </a:pPr>
            <a:r>
              <a:rPr lang="en-US" altLang="en-US" sz="2800" dirty="0"/>
              <a:t>Clinical supervision</a:t>
            </a:r>
          </a:p>
          <a:p>
            <a:pPr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389191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eaLnBrk="0" fontAlgn="base" hangingPunct="0">
              <a:spcBef>
                <a:spcPct val="0"/>
              </a:spcBef>
              <a:spcAft>
                <a:spcPct val="0"/>
              </a:spcAft>
              <a:defRPr/>
            </a:pPr>
            <a:r>
              <a:rPr lang="en-US" altLang="en-US" dirty="0" smtClean="0"/>
              <a:t>Self-Care and Stress Management Techniques</a:t>
            </a:r>
            <a:endParaRPr lang="en-US" altLang="en-US" dirty="0">
              <a:solidFill>
                <a:srgbClr val="FFFFFF"/>
              </a:solidFill>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sz="3200" dirty="0" smtClean="0"/>
              <a:t>Spiritual Self-care</a:t>
            </a:r>
            <a:endParaRPr lang="en-US" altLang="en-US" sz="3200" dirty="0"/>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eaLnBrk="1" hangingPunct="1">
              <a:buClr>
                <a:srgbClr val="CC0000"/>
              </a:buClr>
              <a:buFont typeface="Wingdings" pitchFamily="-64" charset="2"/>
              <a:buChar char="§"/>
              <a:defRPr/>
            </a:pPr>
            <a:r>
              <a:rPr lang="en-US" altLang="en-US" sz="2800" dirty="0"/>
              <a:t>Understand your authentic self</a:t>
            </a:r>
          </a:p>
          <a:p>
            <a:pPr eaLnBrk="1" hangingPunct="1">
              <a:buClr>
                <a:srgbClr val="CC0000"/>
              </a:buClr>
              <a:buFont typeface="Wingdings" pitchFamily="-64" charset="2"/>
              <a:buChar char="§"/>
              <a:defRPr/>
            </a:pPr>
            <a:r>
              <a:rPr lang="en-US" altLang="en-US" sz="2800" dirty="0"/>
              <a:t>Identify what’s important to you</a:t>
            </a:r>
          </a:p>
          <a:p>
            <a:pPr eaLnBrk="1" hangingPunct="1">
              <a:buClr>
                <a:srgbClr val="CC0000"/>
              </a:buClr>
              <a:buFont typeface="Wingdings" pitchFamily="-64" charset="2"/>
              <a:buChar char="§"/>
              <a:defRPr/>
            </a:pPr>
            <a:r>
              <a:rPr lang="en-US" altLang="en-US" sz="2800" dirty="0"/>
              <a:t>Try meditation</a:t>
            </a:r>
          </a:p>
          <a:p>
            <a:pPr eaLnBrk="1" hangingPunct="1">
              <a:buClr>
                <a:srgbClr val="CC0000"/>
              </a:buClr>
              <a:buFont typeface="Wingdings" pitchFamily="-64" charset="2"/>
              <a:buChar char="§"/>
              <a:defRPr/>
            </a:pPr>
            <a:r>
              <a:rPr lang="en-US" altLang="en-US" sz="2800" dirty="0"/>
              <a:t>Try yoga</a:t>
            </a:r>
          </a:p>
          <a:p>
            <a:pPr eaLnBrk="1" hangingPunct="1">
              <a:buClr>
                <a:srgbClr val="CC0000"/>
              </a:buClr>
              <a:buFont typeface="Wingdings" pitchFamily="-64" charset="2"/>
              <a:buChar char="§"/>
              <a:defRPr/>
            </a:pPr>
            <a:r>
              <a:rPr lang="en-US" altLang="en-US" sz="2800" dirty="0"/>
              <a:t>Read</a:t>
            </a:r>
          </a:p>
          <a:p>
            <a:pPr eaLnBrk="1" hangingPunct="1">
              <a:buClr>
                <a:srgbClr val="CC0000"/>
              </a:buClr>
              <a:buFont typeface="Wingdings" pitchFamily="-64" charset="2"/>
              <a:buChar char="§"/>
              <a:defRPr/>
            </a:pPr>
            <a:endParaRPr lang="en-US" altLang="en-US" sz="28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87012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eaLnBrk="0" fontAlgn="base" hangingPunct="0">
              <a:spcBef>
                <a:spcPct val="0"/>
              </a:spcBef>
              <a:spcAft>
                <a:spcPct val="0"/>
              </a:spcAft>
              <a:defRPr/>
            </a:pPr>
            <a:r>
              <a:rPr lang="en-US" altLang="en-US" dirty="0" smtClean="0"/>
              <a:t>Self-Care and Stress </a:t>
            </a:r>
            <a:r>
              <a:rPr lang="en-US" altLang="en-US" dirty="0"/>
              <a:t>Management </a:t>
            </a:r>
            <a:r>
              <a:rPr lang="en-US" altLang="en-US" dirty="0" smtClean="0"/>
              <a:t>Techniques</a:t>
            </a:r>
            <a:endParaRPr lang="en-US" altLang="en-US" dirty="0">
              <a:solidFill>
                <a:srgbClr val="FFFFFF"/>
              </a:solidFill>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sz="3200" dirty="0"/>
              <a:t>Personal and Interpersonal (Social</a:t>
            </a:r>
            <a:r>
              <a:rPr lang="en-US" altLang="en-US" sz="3200" dirty="0" smtClean="0"/>
              <a:t>) Self-care</a:t>
            </a:r>
            <a:endParaRPr lang="en-US" altLang="en-US" sz="3200" dirty="0"/>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a:xfrm>
            <a:off x="609600" y="2293494"/>
            <a:ext cx="7924800" cy="3345305"/>
          </a:xfrm>
        </p:spPr>
        <p:txBody>
          <a:bodyPr/>
          <a:lstStyle/>
          <a:p>
            <a:pPr eaLnBrk="1" hangingPunct="1">
              <a:buClr>
                <a:srgbClr val="CC0000"/>
              </a:buClr>
              <a:buFont typeface="Wingdings" pitchFamily="-64" charset="2"/>
              <a:buChar char="§"/>
              <a:defRPr/>
            </a:pPr>
            <a:r>
              <a:rPr lang="en-US" altLang="en-US" sz="2800" dirty="0"/>
              <a:t>Make a plan</a:t>
            </a:r>
          </a:p>
          <a:p>
            <a:pPr eaLnBrk="1" hangingPunct="1">
              <a:buClr>
                <a:srgbClr val="CC0000"/>
              </a:buClr>
              <a:buFont typeface="Wingdings" pitchFamily="-64" charset="2"/>
              <a:buChar char="§"/>
              <a:defRPr/>
            </a:pPr>
            <a:r>
              <a:rPr lang="en-US" altLang="en-US" sz="2800" dirty="0"/>
              <a:t>Learn something new</a:t>
            </a:r>
          </a:p>
          <a:p>
            <a:pPr eaLnBrk="1" hangingPunct="1">
              <a:buClr>
                <a:srgbClr val="CC0000"/>
              </a:buClr>
              <a:buFont typeface="Wingdings" pitchFamily="-64" charset="2"/>
              <a:buChar char="§"/>
              <a:defRPr/>
            </a:pPr>
            <a:r>
              <a:rPr lang="en-US" altLang="en-US" sz="2800" dirty="0"/>
              <a:t>Cultivate your creative side</a:t>
            </a:r>
          </a:p>
          <a:p>
            <a:pPr eaLnBrk="1" hangingPunct="1">
              <a:buClr>
                <a:srgbClr val="CC0000"/>
              </a:buClr>
              <a:buFont typeface="Wingdings" pitchFamily="-64" charset="2"/>
              <a:buChar char="§"/>
              <a:defRPr/>
            </a:pPr>
            <a:r>
              <a:rPr lang="en-US" altLang="en-US" sz="2800" dirty="0"/>
              <a:t>Nurture your social connections – family and friends</a:t>
            </a:r>
          </a:p>
          <a:p>
            <a:pPr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3982666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Custom 1">
      <a:dk1>
        <a:srgbClr val="000000"/>
      </a:dk1>
      <a:lt1>
        <a:srgbClr val="FFFFFF"/>
      </a:lt1>
      <a:dk2>
        <a:srgbClr val="000000"/>
      </a:dk2>
      <a:lt2>
        <a:srgbClr val="808080"/>
      </a:lt2>
      <a:accent1>
        <a:srgbClr val="C00000"/>
      </a:accent1>
      <a:accent2>
        <a:srgbClr val="808080"/>
      </a:accent2>
      <a:accent3>
        <a:srgbClr val="FFFFFF"/>
      </a:accent3>
      <a:accent4>
        <a:srgbClr val="000000"/>
      </a:accent4>
      <a:accent5>
        <a:srgbClr val="D8D8D8"/>
      </a:accent5>
      <a:accent6>
        <a:srgbClr val="BFBFBF"/>
      </a:accent6>
      <a:hlink>
        <a:srgbClr val="FF0000"/>
      </a:hlink>
      <a:folHlink>
        <a:srgbClr val="FF00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440</Words>
  <Application>Microsoft Office PowerPoint</Application>
  <PresentationFormat>On-screen Show (4:3)</PresentationFormat>
  <Paragraphs>94</Paragraphs>
  <Slides>12</Slides>
  <Notes>12</Notes>
  <HiddenSlides>0</HiddenSlides>
  <MMClips>1</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1_Blank Presentation</vt:lpstr>
      <vt:lpstr>Self-Care and Stress Management Techniques </vt:lpstr>
      <vt:lpstr>Learning Objectives</vt:lpstr>
      <vt:lpstr>Six Types of Self-Care</vt:lpstr>
      <vt:lpstr>How Do You Practice Self-Care?</vt:lpstr>
      <vt:lpstr>Physical Self-care</vt:lpstr>
      <vt:lpstr>Emotional Self-care</vt:lpstr>
      <vt:lpstr>Psychological Self-care</vt:lpstr>
      <vt:lpstr>Spiritual Self-care</vt:lpstr>
      <vt:lpstr>Personal and Interpersonal (Social) Self-care</vt:lpstr>
      <vt:lpstr>Professional Self-care </vt:lpstr>
      <vt:lpstr>Activity: Make Your Own Self-Care Plan</vt:lpstr>
      <vt:lpstr>PowerPoint Presentation</vt:lpstr>
    </vt:vector>
  </TitlesOfParts>
  <Company>Boston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Self-care &amp; Stress Management Techniques for Self and Team</dc:title>
  <dc:creator>Rojo, Maria Campos</dc:creator>
  <cp:lastModifiedBy>Allyson Baughman</cp:lastModifiedBy>
  <cp:revision>14</cp:revision>
  <dcterms:created xsi:type="dcterms:W3CDTF">2018-09-24T16:08:07Z</dcterms:created>
  <dcterms:modified xsi:type="dcterms:W3CDTF">2020-01-30T20:32:54Z</dcterms:modified>
</cp:coreProperties>
</file>