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ghman, Allyson L" initials="BA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9625" autoAdjust="0"/>
  </p:normalViewPr>
  <p:slideViewPr>
    <p:cSldViewPr snapToGrid="0" snapToObjects="1">
      <p:cViewPr varScale="1">
        <p:scale>
          <a:sx n="56" d="100"/>
          <a:sy n="56" d="100"/>
        </p:scale>
        <p:origin x="90"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5860826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sz="1200" b="0" i="0" u="none" strike="noStrike" cap="none">
              <a:solidFill>
                <a:srgbClr val="000000"/>
              </a:solidFill>
              <a:latin typeface="Arial"/>
              <a:ea typeface="Arial"/>
              <a:cs typeface="Arial"/>
              <a:sym typeface="Arial"/>
            </a:endParaRPr>
          </a:p>
        </p:txBody>
      </p:sp>
      <p:sp>
        <p:nvSpPr>
          <p:cNvPr id="79" name="Google Shape;79;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0" name="Google Shape;8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0" i="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a:t>
            </a:fld>
            <a:endParaRPr sz="1200" b="0" i="0" u="none" strike="noStrike" cap="none">
              <a:solidFill>
                <a:srgbClr val="000000"/>
              </a:solidFill>
              <a:latin typeface="Arial"/>
              <a:ea typeface="Arial"/>
              <a:cs typeface="Arial"/>
              <a:sym typeface="Arial"/>
            </a:endParaRPr>
          </a:p>
        </p:txBody>
      </p:sp>
      <p:sp>
        <p:nvSpPr>
          <p:cNvPr id="86" name="Google Shape;8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Read the slide. </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3</a:t>
            </a:fld>
            <a:endParaRPr sz="1200" b="0" i="0" u="none" strike="noStrike" cap="none">
              <a:solidFill>
                <a:srgbClr val="000000"/>
              </a:solidFill>
              <a:latin typeface="Arial"/>
              <a:ea typeface="Arial"/>
              <a:cs typeface="Arial"/>
              <a:sym typeface="Arial"/>
            </a:endParaRPr>
          </a:p>
        </p:txBody>
      </p:sp>
      <p:sp>
        <p:nvSpPr>
          <p:cNvPr id="95" name="Google Shape;95;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t>Paolo Freire was a Brazilian educator who is known as one of the first people to write about popular education.  He described conventional education as education for domestication by the dominant group.  Another way to think of the purpose of conventional education is to fit the learners into what the system wants them to be. Conventional education centers the teacher as “expert” and uses hierarchical leadership to maintain a power imbalance. </a:t>
            </a:r>
            <a:endParaRPr sz="1100" dirty="0"/>
          </a:p>
          <a:p>
            <a:pPr marL="158750" lvl="0" indent="0" algn="l" rtl="0">
              <a:lnSpc>
                <a:spcPct val="115000"/>
              </a:lnSpc>
              <a:spcBef>
                <a:spcPts val="0"/>
              </a:spcBef>
              <a:spcAft>
                <a:spcPts val="0"/>
              </a:spcAft>
              <a:buClr>
                <a:schemeClr val="dk1"/>
              </a:buClr>
              <a:buSzPts val="1100"/>
              <a:buFont typeface="Calibri"/>
              <a:buNone/>
            </a:pPr>
            <a:endParaRPr lang="en-US" sz="1100" dirty="0"/>
          </a:p>
          <a:p>
            <a:pPr marL="158750" lvl="0" indent="0" algn="l" rtl="0">
              <a:lnSpc>
                <a:spcPct val="115000"/>
              </a:lnSpc>
              <a:spcBef>
                <a:spcPts val="0"/>
              </a:spcBef>
              <a:spcAft>
                <a:spcPts val="0"/>
              </a:spcAft>
              <a:buClr>
                <a:schemeClr val="dk1"/>
              </a:buClr>
              <a:buSzPts val="1100"/>
              <a:buFont typeface="Calibri"/>
              <a:buNone/>
            </a:pPr>
            <a:r>
              <a:rPr lang="en-US" sz="1100" dirty="0"/>
              <a:t>By contrast, Freire distinguished popular education as education for liberation and transformation. Popular education uses a facilitator to create the conditions for shared learning and leadership.  Participants create knowledge together and critically examine themselves and the world around them.</a:t>
            </a:r>
            <a:endParaRPr sz="1100"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4</a:t>
            </a:fld>
            <a:endParaRPr sz="1200" b="0" i="0" u="none" strike="noStrike" cap="none">
              <a:solidFill>
                <a:srgbClr val="000000"/>
              </a:solidFill>
              <a:latin typeface="Arial"/>
              <a:ea typeface="Arial"/>
              <a:cs typeface="Arial"/>
              <a:sym typeface="Arial"/>
            </a:endParaRPr>
          </a:p>
        </p:txBody>
      </p:sp>
      <p:sp>
        <p:nvSpPr>
          <p:cNvPr id="105" name="Google Shape;10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6" name="Google Shape;10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t>Explain that to help us reflect on these two styles, we will use a method called Image Theater.</a:t>
            </a:r>
            <a:endParaRPr sz="1100" dirty="0"/>
          </a:p>
          <a:p>
            <a:pPr marL="158750" lvl="0" indent="0" algn="l" rtl="0">
              <a:lnSpc>
                <a:spcPct val="115000"/>
              </a:lnSpc>
              <a:spcBef>
                <a:spcPts val="0"/>
              </a:spcBef>
              <a:spcAft>
                <a:spcPts val="0"/>
              </a:spcAft>
              <a:buSzPts val="1100"/>
              <a:buNone/>
            </a:pPr>
            <a:endParaRPr lang="en-US" sz="1100" i="0" dirty="0"/>
          </a:p>
          <a:p>
            <a:pPr marL="158750" lvl="0" indent="0" algn="l" rtl="0">
              <a:lnSpc>
                <a:spcPct val="115000"/>
              </a:lnSpc>
              <a:spcBef>
                <a:spcPts val="0"/>
              </a:spcBef>
              <a:spcAft>
                <a:spcPts val="0"/>
              </a:spcAft>
              <a:buSzPts val="1100"/>
              <a:buNone/>
            </a:pPr>
            <a:r>
              <a:rPr lang="en-US" sz="1100" i="0" dirty="0"/>
              <a:t>Ask for a volunteer to read the slide.</a:t>
            </a:r>
            <a:endParaRPr sz="1100" i="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5</a:t>
            </a:fld>
            <a:endParaRPr sz="1200" b="0" i="0" u="none" strike="noStrike" cap="none">
              <a:solidFill>
                <a:srgbClr val="000000"/>
              </a:solidFill>
              <a:latin typeface="Arial"/>
              <a:ea typeface="Arial"/>
              <a:cs typeface="Arial"/>
              <a:sym typeface="Arial"/>
            </a:endParaRPr>
          </a:p>
        </p:txBody>
      </p:sp>
      <p:sp>
        <p:nvSpPr>
          <p:cNvPr id="114" name="Google Shape;114;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5" name="Google Shape;11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0">
              <a:buFont typeface="Arial" panose="020B0604020202020204" pitchFamily="34" charset="0"/>
              <a:buNone/>
            </a:pPr>
            <a:r>
              <a:rPr lang="en-US" sz="1200" b="0" i="0" u="none" strike="noStrike" cap="none" dirty="0">
                <a:solidFill>
                  <a:schemeClr val="dk1"/>
                </a:solidFill>
                <a:effectLst/>
                <a:latin typeface="Calibri"/>
                <a:ea typeface="Calibri"/>
                <a:cs typeface="Calibri"/>
                <a:sym typeface="Calibri"/>
              </a:rPr>
              <a:t>Divide participants into groups of five or six.  </a:t>
            </a:r>
          </a:p>
          <a:p>
            <a:pPr marL="228600" lvl="0" indent="0">
              <a:buFont typeface="Arial" panose="020B0604020202020204" pitchFamily="34" charset="0"/>
              <a:buNone/>
            </a:pPr>
            <a:endParaRPr lang="en-US" sz="1200" b="0" i="0" u="none" strike="noStrike" cap="none" dirty="0">
              <a:solidFill>
                <a:schemeClr val="dk1"/>
              </a:solidFill>
              <a:effectLst/>
              <a:latin typeface="Calibri"/>
              <a:ea typeface="Calibri"/>
              <a:cs typeface="Calibri"/>
              <a:sym typeface="Calibri"/>
            </a:endParaRPr>
          </a:p>
          <a:p>
            <a:pPr marL="228600" lvl="0" indent="0">
              <a:buFont typeface="Arial" panose="020B0604020202020204" pitchFamily="34" charset="0"/>
              <a:buNone/>
            </a:pPr>
            <a:r>
              <a:rPr lang="en-US" sz="1200" b="0" i="0" u="none" strike="noStrike" cap="none" dirty="0">
                <a:solidFill>
                  <a:schemeClr val="dk1"/>
                </a:solidFill>
                <a:effectLst/>
                <a:latin typeface="Calibri"/>
                <a:ea typeface="Calibri"/>
                <a:cs typeface="Calibri"/>
                <a:sym typeface="Calibri"/>
              </a:rPr>
              <a:t>Give each group 10 minutes to create two images: one that represents conventional education and one that represents popular education.</a:t>
            </a:r>
          </a:p>
          <a:p>
            <a:pPr marL="228600" indent="0">
              <a:buFont typeface="Arial" panose="020B0604020202020204" pitchFamily="34" charset="0"/>
              <a:buNone/>
            </a:pPr>
            <a:endParaRPr lang="en-US" sz="1200" b="0" i="0" u="none" strike="noStrike" cap="none" dirty="0">
              <a:solidFill>
                <a:schemeClr val="dk1"/>
              </a:solidFill>
              <a:effectLst/>
              <a:latin typeface="Calibri"/>
              <a:ea typeface="Calibri"/>
              <a:cs typeface="Calibri"/>
              <a:sym typeface="Calibri"/>
            </a:endParaRPr>
          </a:p>
          <a:p>
            <a:pPr marL="228600" indent="0">
              <a:buFont typeface="Arial" panose="020B0604020202020204" pitchFamily="34" charset="0"/>
              <a:buNone/>
            </a:pPr>
            <a:r>
              <a:rPr lang="en-US" sz="1200" b="0" i="0" u="none" strike="noStrike" cap="none" dirty="0">
                <a:solidFill>
                  <a:schemeClr val="dk1"/>
                </a:solidFill>
                <a:effectLst/>
                <a:latin typeface="Calibri"/>
                <a:ea typeface="Calibri"/>
                <a:cs typeface="Calibri"/>
                <a:sym typeface="Calibri"/>
              </a:rPr>
              <a:t>Have each small group share their images with the larger group. </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5057c9999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sz="1200" b="0" i="0" u="none" strike="noStrike" cap="none">
              <a:solidFill>
                <a:srgbClr val="000000"/>
              </a:solidFill>
              <a:latin typeface="Arial"/>
              <a:ea typeface="Arial"/>
              <a:cs typeface="Arial"/>
              <a:sym typeface="Arial"/>
            </a:endParaRPr>
          </a:p>
        </p:txBody>
      </p:sp>
      <p:sp>
        <p:nvSpPr>
          <p:cNvPr id="123" name="Google Shape;123;g55057c9999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4" name="Google Shape;124;g55057c999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t>Thank everyone for their participation.  </a:t>
            </a:r>
          </a:p>
          <a:p>
            <a:pPr marL="158750" lvl="0" indent="0" algn="l" rtl="0">
              <a:lnSpc>
                <a:spcPct val="115000"/>
              </a:lnSpc>
              <a:spcBef>
                <a:spcPts val="0"/>
              </a:spcBef>
              <a:spcAft>
                <a:spcPts val="0"/>
              </a:spcAft>
              <a:buClr>
                <a:schemeClr val="dk1"/>
              </a:buClr>
              <a:buSzPts val="1100"/>
              <a:buFont typeface="Calibri"/>
              <a:buNone/>
            </a:pPr>
            <a:endParaRPr lang="en-US" sz="1100" dirty="0"/>
          </a:p>
          <a:p>
            <a:pPr marL="158750" lvl="0" indent="0" algn="l" rtl="0">
              <a:lnSpc>
                <a:spcPct val="115000"/>
              </a:lnSpc>
              <a:spcBef>
                <a:spcPts val="0"/>
              </a:spcBef>
              <a:spcAft>
                <a:spcPts val="0"/>
              </a:spcAft>
              <a:buClr>
                <a:schemeClr val="dk1"/>
              </a:buClr>
              <a:buSzPts val="1100"/>
              <a:buFont typeface="Calibri"/>
              <a:buNone/>
            </a:pPr>
            <a:r>
              <a:rPr lang="en-US" sz="1100" dirty="0"/>
              <a:t>Ask, “</a:t>
            </a:r>
            <a:r>
              <a:rPr lang="en-US" sz="1100" b="0" dirty="0"/>
              <a:t>What did you notice about the images related to conventional education?  Popular education?  Which style do you think will work better with your clients and community members?”</a:t>
            </a:r>
            <a:endParaRPr sz="1100" b="0" dirty="0"/>
          </a:p>
          <a:p>
            <a:pPr marL="158750" lvl="0" indent="0" algn="l" rtl="0">
              <a:lnSpc>
                <a:spcPct val="115000"/>
              </a:lnSpc>
              <a:spcBef>
                <a:spcPts val="0"/>
              </a:spcBef>
              <a:spcAft>
                <a:spcPts val="0"/>
              </a:spcAft>
              <a:buClr>
                <a:schemeClr val="dk1"/>
              </a:buClr>
              <a:buSzPts val="1100"/>
              <a:buFont typeface="Calibri"/>
              <a:buNone/>
            </a:pPr>
            <a:endParaRPr lang="en-US" sz="1100" i="0" dirty="0"/>
          </a:p>
          <a:p>
            <a:pPr marL="158750" lvl="0" indent="0" algn="l" rtl="0">
              <a:lnSpc>
                <a:spcPct val="115000"/>
              </a:lnSpc>
              <a:spcBef>
                <a:spcPts val="0"/>
              </a:spcBef>
              <a:spcAft>
                <a:spcPts val="0"/>
              </a:spcAft>
              <a:buClr>
                <a:schemeClr val="dk1"/>
              </a:buClr>
              <a:buSzPts val="1100"/>
              <a:buFont typeface="Calibri"/>
              <a:buNone/>
            </a:pPr>
            <a:r>
              <a:rPr lang="en-US" sz="1100" i="0" dirty="0"/>
              <a:t>Write reflections on flipchart.</a:t>
            </a:r>
            <a:endParaRPr sz="1100" i="0" dirty="0"/>
          </a:p>
          <a:p>
            <a:pPr marL="0" lvl="0" indent="0" algn="l" rtl="0">
              <a:spcBef>
                <a:spcPts val="0"/>
              </a:spcBef>
              <a:spcAft>
                <a:spcPts val="0"/>
              </a:spcAft>
              <a:buNone/>
            </a:pPr>
            <a:endParaRPr sz="11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5057c9999_0_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7</a:t>
            </a:fld>
            <a:endParaRPr sz="1200" b="0" i="0" u="none" strike="noStrike" cap="none">
              <a:solidFill>
                <a:srgbClr val="000000"/>
              </a:solidFill>
              <a:latin typeface="Arial"/>
              <a:ea typeface="Arial"/>
              <a:cs typeface="Arial"/>
              <a:sym typeface="Arial"/>
            </a:endParaRPr>
          </a:p>
        </p:txBody>
      </p:sp>
      <p:sp>
        <p:nvSpPr>
          <p:cNvPr id="132" name="Google Shape;132;g55057c9999_0_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3" name="Google Shape;133;g55057c9999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158750" lvl="0" indent="0" algn="l" rtl="0">
              <a:spcBef>
                <a:spcPts val="0"/>
              </a:spcBef>
              <a:spcAft>
                <a:spcPts val="0"/>
              </a:spcAft>
              <a:buClr>
                <a:schemeClr val="dk1"/>
              </a:buClr>
              <a:buSzPts val="1100"/>
              <a:buFont typeface="Calibri"/>
              <a:buNone/>
            </a:pPr>
            <a:r>
              <a:rPr lang="en-US" sz="1100" dirty="0"/>
              <a:t>Explain that we often use a house as a metaphor for popular education.  To review some of the principles and methods of popular education, we will now build the house together.</a:t>
            </a:r>
            <a:endParaRPr sz="1100" dirty="0"/>
          </a:p>
          <a:p>
            <a:pPr marL="158750" lvl="0" indent="0" algn="l" rtl="0">
              <a:spcBef>
                <a:spcPts val="0"/>
              </a:spcBef>
              <a:spcAft>
                <a:spcPts val="0"/>
              </a:spcAft>
              <a:buClr>
                <a:schemeClr val="dk1"/>
              </a:buClr>
              <a:buSzPts val="1100"/>
              <a:buFont typeface="Calibri"/>
              <a:buNone/>
            </a:pPr>
            <a:endParaRPr lang="en-US" sz="1100" i="0" dirty="0"/>
          </a:p>
          <a:p>
            <a:pPr marL="158750" lvl="0" indent="0" algn="l" rtl="0">
              <a:spcBef>
                <a:spcPts val="0"/>
              </a:spcBef>
              <a:spcAft>
                <a:spcPts val="0"/>
              </a:spcAft>
              <a:buClr>
                <a:schemeClr val="dk1"/>
              </a:buClr>
              <a:buSzPts val="1100"/>
              <a:buFont typeface="Calibri"/>
              <a:buNone/>
            </a:pPr>
            <a:r>
              <a:rPr lang="en-US" sz="1100" i="0" dirty="0"/>
              <a:t>Ask for volunteers to read the principles (foundation stones, written horizontally).  Ask volunteers to read the methods and share examples of each.</a:t>
            </a:r>
            <a:endParaRPr sz="1100" i="0" dirty="0"/>
          </a:p>
          <a:p>
            <a:pPr marL="158750" lvl="0" indent="0" algn="l" rtl="0">
              <a:spcBef>
                <a:spcPts val="0"/>
              </a:spcBef>
              <a:spcAft>
                <a:spcPts val="0"/>
              </a:spcAft>
              <a:buClr>
                <a:schemeClr val="dk1"/>
              </a:buClr>
              <a:buSzPts val="1100"/>
              <a:buFont typeface="Calibri"/>
              <a:buNone/>
            </a:pPr>
            <a:endParaRPr lang="en-US" sz="1100" i="0" dirty="0"/>
          </a:p>
          <a:p>
            <a:pPr marL="158750" lvl="0" indent="0" algn="l" rtl="0">
              <a:spcBef>
                <a:spcPts val="0"/>
              </a:spcBef>
              <a:spcAft>
                <a:spcPts val="0"/>
              </a:spcAft>
              <a:buClr>
                <a:schemeClr val="dk1"/>
              </a:buClr>
              <a:buSzPts val="1100"/>
              <a:buFont typeface="Calibri"/>
              <a:buNone/>
            </a:pPr>
            <a:r>
              <a:rPr lang="en-US" sz="1100" i="0" dirty="0"/>
              <a:t>Reference the Popular Education manual for descriptions of the methods and </a:t>
            </a:r>
            <a:r>
              <a:rPr lang="en-US" sz="1100" i="0" dirty="0" err="1"/>
              <a:t>dinamicas</a:t>
            </a:r>
            <a:r>
              <a:rPr lang="en-US" sz="1100" i="0" dirty="0"/>
              <a:t>, and the Popular Education fact sheet for more information about the principles.</a:t>
            </a:r>
            <a:endParaRPr sz="1100" i="0" dirty="0"/>
          </a:p>
          <a:p>
            <a:pPr marL="0" lvl="0" indent="0" algn="l" rtl="0">
              <a:lnSpc>
                <a:spcPct val="115000"/>
              </a:lnSpc>
              <a:spcBef>
                <a:spcPts val="0"/>
              </a:spcBef>
              <a:spcAft>
                <a:spcPts val="0"/>
              </a:spcAft>
              <a:buNone/>
            </a:pPr>
            <a:endParaRPr sz="1100" i="1" dirty="0"/>
          </a:p>
          <a:p>
            <a:pPr marL="0" lvl="0" indent="0" algn="l" rtl="0">
              <a:spcBef>
                <a:spcPts val="0"/>
              </a:spcBef>
              <a:spcAft>
                <a:spcPts val="0"/>
              </a:spcAft>
              <a:buNone/>
            </a:pPr>
            <a:endParaRPr sz="11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9"/>
        <p:cNvGrpSpPr/>
        <p:nvPr/>
      </p:nvGrpSpPr>
      <p:grpSpPr>
        <a:xfrm>
          <a:off x="0" y="0"/>
          <a:ext cx="0" cy="0"/>
          <a:chOff x="0" y="0"/>
          <a:chExt cx="0" cy="0"/>
        </a:xfrm>
      </p:grpSpPr>
      <p:pic>
        <p:nvPicPr>
          <p:cNvPr id="20" name="Google Shape;20;p2" descr="openingfooter_sized.jpg"/>
          <p:cNvPicPr preferRelativeResize="0"/>
          <p:nvPr/>
        </p:nvPicPr>
        <p:blipFill rotWithShape="1">
          <a:blip r:embed="rId2">
            <a:alphaModFix/>
          </a:blip>
          <a:srcRect/>
          <a:stretch/>
        </p:blipFill>
        <p:spPr>
          <a:xfrm>
            <a:off x="0" y="533400"/>
            <a:ext cx="9144000" cy="5334000"/>
          </a:xfrm>
          <a:prstGeom prst="rect">
            <a:avLst/>
          </a:prstGeom>
          <a:noFill/>
          <a:ln>
            <a:noFill/>
          </a:ln>
        </p:spPr>
      </p:pic>
      <p:pic>
        <p:nvPicPr>
          <p:cNvPr id="21" name="Google Shape;21;p2"/>
          <p:cNvPicPr preferRelativeResize="0"/>
          <p:nvPr/>
        </p:nvPicPr>
        <p:blipFill rotWithShape="1">
          <a:blip r:embed="rId3">
            <a:alphaModFix/>
          </a:blip>
          <a:srcRect/>
          <a:stretch/>
        </p:blipFill>
        <p:spPr>
          <a:xfrm>
            <a:off x="7543801" y="6118227"/>
            <a:ext cx="968375" cy="434975"/>
          </a:xfrm>
          <a:prstGeom prst="rect">
            <a:avLst/>
          </a:prstGeom>
          <a:noFill/>
          <a:ln>
            <a:noFill/>
          </a:ln>
        </p:spPr>
      </p:pic>
      <p:sp>
        <p:nvSpPr>
          <p:cNvPr id="22" name="Google Shape;22;p2"/>
          <p:cNvSpPr/>
          <p:nvPr/>
        </p:nvSpPr>
        <p:spPr>
          <a:xfrm>
            <a:off x="609601" y="6096002"/>
            <a:ext cx="4664075" cy="461963"/>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US" sz="900" b="0" i="0" u="none" strike="noStrike" cap="none">
                <a:solidFill>
                  <a:schemeClr val="dk1"/>
                </a:solidFill>
                <a:latin typeface="Arial"/>
                <a:ea typeface="Arial"/>
                <a:cs typeface="Arial"/>
                <a:sym typeface="Arial"/>
              </a:rPr>
              <a:t>Boston University School of Social Work</a:t>
            </a:r>
            <a:endParaRPr sz="1050"/>
          </a:p>
          <a:p>
            <a:pPr marL="0" marR="0" lvl="0" indent="0" algn="l" rtl="0">
              <a:spcBef>
                <a:spcPts val="0"/>
              </a:spcBef>
              <a:spcAft>
                <a:spcPts val="0"/>
              </a:spcAft>
              <a:buNone/>
            </a:pPr>
            <a:r>
              <a:rPr lang="en-US" sz="900" b="0" i="0" u="none" strike="noStrike" cap="none">
                <a:solidFill>
                  <a:schemeClr val="dk1"/>
                </a:solidFill>
                <a:latin typeface="Arial"/>
                <a:ea typeface="Arial"/>
                <a:cs typeface="Arial"/>
                <a:sym typeface="Arial"/>
              </a:rPr>
              <a:t>Center for Innovation in Social Work &amp; Health</a:t>
            </a:r>
            <a:endParaRPr sz="1050"/>
          </a:p>
        </p:txBody>
      </p:sp>
      <p:sp>
        <p:nvSpPr>
          <p:cNvPr id="23" name="Google Shape;23;p2"/>
          <p:cNvSpPr/>
          <p:nvPr/>
        </p:nvSpPr>
        <p:spPr>
          <a:xfrm>
            <a:off x="0" y="0"/>
            <a:ext cx="9144000" cy="4495800"/>
          </a:xfrm>
          <a:prstGeom prst="rect">
            <a:avLst/>
          </a:prstGeom>
          <a:solidFill>
            <a:srgbClr val="CF0A2C"/>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24" name="Google Shape;24;p2"/>
          <p:cNvCxnSpPr/>
          <p:nvPr/>
        </p:nvCxnSpPr>
        <p:spPr>
          <a:xfrm>
            <a:off x="0" y="5867400"/>
            <a:ext cx="9144000" cy="0"/>
          </a:xfrm>
          <a:prstGeom prst="straightConnector1">
            <a:avLst/>
          </a:prstGeom>
          <a:noFill/>
          <a:ln w="152400" cap="flat" cmpd="sng">
            <a:solidFill>
              <a:srgbClr val="A5A5A5"/>
            </a:solidFill>
            <a:prstDash val="solid"/>
            <a:miter lim="800000"/>
            <a:headEnd type="none" w="sm" len="sm"/>
            <a:tailEnd type="none" w="sm" len="sm"/>
          </a:ln>
        </p:spPr>
      </p:cxnSp>
      <p:sp>
        <p:nvSpPr>
          <p:cNvPr id="25" name="Google Shape;25;p2"/>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sz="3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lstStyle>
            <a:lvl1pPr lvl="0" algn="l">
              <a:spcBef>
                <a:spcPts val="360"/>
              </a:spcBef>
              <a:spcAft>
                <a:spcPts val="0"/>
              </a:spcAft>
              <a:buSzPts val="2400"/>
              <a:buFont typeface="Noto Sans Symbols"/>
              <a:buNone/>
              <a:defRPr sz="1800">
                <a:solidFill>
                  <a:srgbClr val="CCCCCC"/>
                </a:solidFill>
                <a:latin typeface="Arial"/>
                <a:ea typeface="Arial"/>
                <a:cs typeface="Arial"/>
                <a:sym typeface="Arial"/>
              </a:defRPr>
            </a:lvl1pPr>
            <a:lvl2pPr lvl="1" algn="l">
              <a:spcBef>
                <a:spcPts val="270"/>
              </a:spcBef>
              <a:spcAft>
                <a:spcPts val="0"/>
              </a:spcAft>
              <a:buSzPts val="1800"/>
              <a:buChar char="▪"/>
              <a:defRPr/>
            </a:lvl2pPr>
            <a:lvl3pPr lvl="2" algn="l">
              <a:spcBef>
                <a:spcPts val="270"/>
              </a:spcBef>
              <a:spcAft>
                <a:spcPts val="0"/>
              </a:spcAft>
              <a:buSzPts val="1800"/>
              <a:buChar char="▪"/>
              <a:defRPr/>
            </a:lvl3pPr>
            <a:lvl4pPr lvl="3" algn="l">
              <a:spcBef>
                <a:spcPts val="270"/>
              </a:spcBef>
              <a:spcAft>
                <a:spcPts val="0"/>
              </a:spcAft>
              <a:buSzPts val="1800"/>
              <a:buChar char="▪"/>
              <a:defRPr/>
            </a:lvl4pPr>
            <a:lvl5pPr lvl="4" algn="l">
              <a:spcBef>
                <a:spcPts val="270"/>
              </a:spcBef>
              <a:spcAft>
                <a:spcPts val="0"/>
              </a:spcAft>
              <a:buSzPts val="1800"/>
              <a:buChar char="▪"/>
              <a:defRPr/>
            </a:lvl5pPr>
            <a:lvl6pPr lvl="5" algn="l">
              <a:lnSpc>
                <a:spcPct val="90000"/>
              </a:lnSpc>
              <a:spcBef>
                <a:spcPts val="375"/>
              </a:spcBef>
              <a:spcAft>
                <a:spcPts val="0"/>
              </a:spcAft>
              <a:buClr>
                <a:schemeClr val="dk1"/>
              </a:buClr>
              <a:buSzPts val="1800"/>
              <a:buChar char="•"/>
              <a:defRPr/>
            </a:lvl6pPr>
            <a:lvl7pPr lvl="6" algn="l">
              <a:lnSpc>
                <a:spcPct val="90000"/>
              </a:lnSpc>
              <a:spcBef>
                <a:spcPts val="375"/>
              </a:spcBef>
              <a:spcAft>
                <a:spcPts val="0"/>
              </a:spcAft>
              <a:buClr>
                <a:schemeClr val="dk1"/>
              </a:buClr>
              <a:buSzPts val="1800"/>
              <a:buChar char="•"/>
              <a:defRPr/>
            </a:lvl7pPr>
            <a:lvl8pPr lvl="7" algn="l">
              <a:lnSpc>
                <a:spcPct val="90000"/>
              </a:lnSpc>
              <a:spcBef>
                <a:spcPts val="375"/>
              </a:spcBef>
              <a:spcAft>
                <a:spcPts val="0"/>
              </a:spcAft>
              <a:buClr>
                <a:schemeClr val="dk1"/>
              </a:buClr>
              <a:buSzPts val="1800"/>
              <a:buChar char="•"/>
              <a:defRPr/>
            </a:lvl8pPr>
            <a:lvl9pPr lvl="8"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630239"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a:spLocks noGrp="1"/>
          </p:cNvSpPr>
          <p:nvPr>
            <p:ph type="pic" idx="2"/>
          </p:nvPr>
        </p:nvSpPr>
        <p:spPr>
          <a:xfrm>
            <a:off x="3887788" y="987427"/>
            <a:ext cx="4629150" cy="4873625"/>
          </a:xfrm>
          <a:prstGeom prst="rect">
            <a:avLst/>
          </a:prstGeom>
          <a:noFill/>
          <a:ln>
            <a:noFill/>
          </a:ln>
        </p:spPr>
        <p:txBody>
          <a:bodyPr spcFirstLastPara="1" wrap="square" lIns="91425" tIns="45700" rIns="91425" bIns="45700" anchor="t" anchorCtr="0"/>
          <a:lstStyle>
            <a:lvl1pPr marR="0" lvl="0" algn="l" rtl="0">
              <a:spcBef>
                <a:spcPts val="480"/>
              </a:spcBef>
              <a:spcAft>
                <a:spcPts val="0"/>
              </a:spcAft>
              <a:buClr>
                <a:srgbClr val="2675B4"/>
              </a:buClr>
              <a:buSzPts val="3200"/>
              <a:buFont typeface="Noto Sans Symbols"/>
              <a:buNone/>
              <a:defRPr sz="2400" b="0" i="0" u="none" strike="noStrike" cap="none">
                <a:solidFill>
                  <a:schemeClr val="dk1"/>
                </a:solidFill>
                <a:latin typeface="Arial"/>
                <a:ea typeface="Arial"/>
                <a:cs typeface="Arial"/>
                <a:sym typeface="Arial"/>
              </a:defRPr>
            </a:lvl1pPr>
            <a:lvl2pPr marR="0" lvl="1" algn="l" rtl="0">
              <a:spcBef>
                <a:spcPts val="420"/>
              </a:spcBef>
              <a:spcAft>
                <a:spcPts val="0"/>
              </a:spcAft>
              <a:buClr>
                <a:srgbClr val="2675B4"/>
              </a:buClr>
              <a:buSzPts val="2800"/>
              <a:buFont typeface="Noto Sans Symbols"/>
              <a:buNone/>
              <a:defRPr sz="2100" b="0" i="0" u="none" strike="noStrike" cap="none">
                <a:solidFill>
                  <a:schemeClr val="dk1"/>
                </a:solidFill>
                <a:latin typeface="Arial"/>
                <a:ea typeface="Arial"/>
                <a:cs typeface="Arial"/>
                <a:sym typeface="Arial"/>
              </a:defRPr>
            </a:lvl2pPr>
            <a:lvl3pPr marR="0" lvl="2" algn="l" rtl="0">
              <a:spcBef>
                <a:spcPts val="360"/>
              </a:spcBef>
              <a:spcAft>
                <a:spcPts val="0"/>
              </a:spcAft>
              <a:buClr>
                <a:srgbClr val="2675B4"/>
              </a:buClr>
              <a:buSzPts val="2400"/>
              <a:buFont typeface="Noto Sans Symbols"/>
              <a:buNone/>
              <a:defRPr sz="1800" b="0" i="0" u="none" strike="noStrike" cap="none">
                <a:solidFill>
                  <a:schemeClr val="dk1"/>
                </a:solidFill>
                <a:latin typeface="Arial"/>
                <a:ea typeface="Arial"/>
                <a:cs typeface="Arial"/>
                <a:sym typeface="Arial"/>
              </a:defRPr>
            </a:lvl3pPr>
            <a:lvl4pPr marR="0" lvl="3" algn="l" rtl="0">
              <a:spcBef>
                <a:spcPts val="300"/>
              </a:spcBef>
              <a:spcAft>
                <a:spcPts val="0"/>
              </a:spcAft>
              <a:buClr>
                <a:srgbClr val="2675B4"/>
              </a:buClr>
              <a:buSzPts val="2000"/>
              <a:buFont typeface="Noto Sans Symbols"/>
              <a:buNone/>
              <a:defRPr sz="1500" b="0" i="0" u="none" strike="noStrike" cap="none">
                <a:solidFill>
                  <a:schemeClr val="dk1"/>
                </a:solidFill>
                <a:latin typeface="Arial"/>
                <a:ea typeface="Arial"/>
                <a:cs typeface="Arial"/>
                <a:sym typeface="Arial"/>
              </a:defRPr>
            </a:lvl4pPr>
            <a:lvl5pPr marR="0" lvl="4" algn="l" rtl="0">
              <a:spcBef>
                <a:spcPts val="300"/>
              </a:spcBef>
              <a:spcAft>
                <a:spcPts val="0"/>
              </a:spcAft>
              <a:buClr>
                <a:srgbClr val="2675B4"/>
              </a:buClr>
              <a:buSzPts val="2000"/>
              <a:buFont typeface="Noto Sans Symbols"/>
              <a:buNone/>
              <a:defRPr sz="1500" b="0" i="0" u="none" strike="noStrike" cap="none">
                <a:solidFill>
                  <a:schemeClr val="dk1"/>
                </a:solidFill>
                <a:latin typeface="Arial"/>
                <a:ea typeface="Arial"/>
                <a:cs typeface="Arial"/>
                <a:sym typeface="Arial"/>
              </a:defRPr>
            </a:lvl5pPr>
            <a:lvl6pPr marR="0" lvl="5"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Arial"/>
                <a:ea typeface="Arial"/>
                <a:cs typeface="Arial"/>
                <a:sym typeface="Arial"/>
              </a:defRPr>
            </a:lvl6pPr>
            <a:lvl7pPr marR="0" lvl="6"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Arial"/>
                <a:ea typeface="Arial"/>
                <a:cs typeface="Arial"/>
                <a:sym typeface="Arial"/>
              </a:defRPr>
            </a:lvl7pPr>
            <a:lvl8pPr marR="0" lvl="7"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Arial"/>
                <a:ea typeface="Arial"/>
                <a:cs typeface="Arial"/>
                <a:sym typeface="Arial"/>
              </a:defRPr>
            </a:lvl8pPr>
            <a:lvl9pPr marR="0" lvl="8"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Arial"/>
                <a:ea typeface="Arial"/>
                <a:cs typeface="Arial"/>
                <a:sym typeface="Arial"/>
              </a:defRPr>
            </a:lvl9pPr>
          </a:lstStyle>
          <a:p>
            <a:endParaRPr/>
          </a:p>
        </p:txBody>
      </p:sp>
      <p:sp>
        <p:nvSpPr>
          <p:cNvPr id="74" name="Google Shape;74;p11"/>
          <p:cNvSpPr txBox="1">
            <a:spLocks noGrp="1"/>
          </p:cNvSpPr>
          <p:nvPr>
            <p:ph type="body" idx="1"/>
          </p:nvPr>
        </p:nvSpPr>
        <p:spPr>
          <a:xfrm>
            <a:off x="630239" y="2057400"/>
            <a:ext cx="2949575" cy="3811588"/>
          </a:xfrm>
          <a:prstGeom prst="rect">
            <a:avLst/>
          </a:prstGeom>
          <a:noFill/>
          <a:ln>
            <a:noFill/>
          </a:ln>
        </p:spPr>
        <p:txBody>
          <a:bodyPr spcFirstLastPara="1" wrap="square" lIns="91425" tIns="45700" rIns="91425" bIns="45700" anchor="t" anchorCtr="0"/>
          <a:lstStyle>
            <a:lvl1pPr marL="342900" lvl="0" indent="-171450" algn="l">
              <a:spcBef>
                <a:spcPts val="240"/>
              </a:spcBef>
              <a:spcAft>
                <a:spcPts val="0"/>
              </a:spcAft>
              <a:buSzPts val="1600"/>
              <a:buNone/>
              <a:defRPr sz="1200"/>
            </a:lvl1pPr>
            <a:lvl2pPr marL="685800" lvl="1" indent="-171450" algn="l">
              <a:spcBef>
                <a:spcPts val="210"/>
              </a:spcBef>
              <a:spcAft>
                <a:spcPts val="0"/>
              </a:spcAft>
              <a:buSzPts val="1400"/>
              <a:buNone/>
              <a:defRPr sz="1050"/>
            </a:lvl2pPr>
            <a:lvl3pPr marL="1028700" lvl="2" indent="-171450" algn="l">
              <a:spcBef>
                <a:spcPts val="180"/>
              </a:spcBef>
              <a:spcAft>
                <a:spcPts val="0"/>
              </a:spcAft>
              <a:buSzPts val="1200"/>
              <a:buNone/>
              <a:defRPr sz="900"/>
            </a:lvl3pPr>
            <a:lvl4pPr marL="1371600" lvl="3" indent="-171450" algn="l">
              <a:spcBef>
                <a:spcPts val="150"/>
              </a:spcBef>
              <a:spcAft>
                <a:spcPts val="0"/>
              </a:spcAft>
              <a:buSzPts val="1000"/>
              <a:buNone/>
              <a:defRPr sz="750"/>
            </a:lvl4pPr>
            <a:lvl5pPr marL="1714500" lvl="4" indent="-171450" algn="l">
              <a:spcBef>
                <a:spcPts val="150"/>
              </a:spcBef>
              <a:spcAft>
                <a:spcPts val="0"/>
              </a:spcAft>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75" name="Google Shape;75;p1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0" name="Google Shape;30;p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623888" y="1709740"/>
            <a:ext cx="7886700" cy="2852737"/>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45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623888" y="4589465"/>
            <a:ext cx="7886700" cy="1500187"/>
          </a:xfrm>
          <a:prstGeom prst="rect">
            <a:avLst/>
          </a:prstGeom>
          <a:noFill/>
          <a:ln>
            <a:noFill/>
          </a:ln>
        </p:spPr>
        <p:txBody>
          <a:bodyPr spcFirstLastPara="1" wrap="square" lIns="91425" tIns="45700" rIns="91425" bIns="45700" anchor="t" anchorCtr="0"/>
          <a:lstStyle>
            <a:lvl1pPr marL="342900" lvl="0" indent="-171450" algn="l">
              <a:spcBef>
                <a:spcPts val="360"/>
              </a:spcBef>
              <a:spcAft>
                <a:spcPts val="0"/>
              </a:spcAft>
              <a:buSzPts val="2400"/>
              <a:buNone/>
              <a:defRPr sz="1800">
                <a:latin typeface="Arial"/>
                <a:ea typeface="Arial"/>
                <a:cs typeface="Arial"/>
                <a:sym typeface="Arial"/>
              </a:defRPr>
            </a:lvl1pPr>
            <a:lvl2pPr marL="685800" lvl="1" indent="-171450" algn="l">
              <a:spcBef>
                <a:spcPts val="300"/>
              </a:spcBef>
              <a:spcAft>
                <a:spcPts val="0"/>
              </a:spcAft>
              <a:buSzPts val="2000"/>
              <a:buNone/>
              <a:defRPr sz="1500"/>
            </a:lvl2pPr>
            <a:lvl3pPr marL="1028700" lvl="2" indent="-171450" algn="l">
              <a:spcBef>
                <a:spcPts val="270"/>
              </a:spcBef>
              <a:spcAft>
                <a:spcPts val="0"/>
              </a:spcAft>
              <a:buSzPts val="1800"/>
              <a:buNone/>
              <a:defRPr sz="1350"/>
            </a:lvl3pPr>
            <a:lvl4pPr marL="1371600" lvl="3" indent="-171450" algn="l">
              <a:spcBef>
                <a:spcPts val="240"/>
              </a:spcBef>
              <a:spcAft>
                <a:spcPts val="0"/>
              </a:spcAft>
              <a:buSzPts val="1600"/>
              <a:buNone/>
              <a:defRPr sz="1200"/>
            </a:lvl4pPr>
            <a:lvl5pPr marL="1714500" lvl="4" indent="-171450" algn="l">
              <a:spcBef>
                <a:spcPts val="240"/>
              </a:spcBef>
              <a:spcAft>
                <a:spcPts val="0"/>
              </a:spcAft>
              <a:buSzPts val="1600"/>
              <a:buNone/>
              <a:defRPr sz="1200"/>
            </a:lvl5pPr>
            <a:lvl6pPr marL="2057400" lvl="5" indent="-171450" algn="l">
              <a:lnSpc>
                <a:spcPct val="90000"/>
              </a:lnSpc>
              <a:spcBef>
                <a:spcPts val="375"/>
              </a:spcBef>
              <a:spcAft>
                <a:spcPts val="0"/>
              </a:spcAft>
              <a:buClr>
                <a:schemeClr val="dk1"/>
              </a:buClr>
              <a:buSzPts val="1600"/>
              <a:buNone/>
              <a:defRPr sz="1200"/>
            </a:lvl6pPr>
            <a:lvl7pPr marL="2400300" lvl="6" indent="-171450" algn="l">
              <a:lnSpc>
                <a:spcPct val="90000"/>
              </a:lnSpc>
              <a:spcBef>
                <a:spcPts val="375"/>
              </a:spcBef>
              <a:spcAft>
                <a:spcPts val="0"/>
              </a:spcAft>
              <a:buClr>
                <a:schemeClr val="dk1"/>
              </a:buClr>
              <a:buSzPts val="1600"/>
              <a:buNone/>
              <a:defRPr sz="1200"/>
            </a:lvl7pPr>
            <a:lvl8pPr marL="2743200" lvl="7" indent="-171450" algn="l">
              <a:lnSpc>
                <a:spcPct val="90000"/>
              </a:lnSpc>
              <a:spcBef>
                <a:spcPts val="375"/>
              </a:spcBef>
              <a:spcAft>
                <a:spcPts val="0"/>
              </a:spcAft>
              <a:buClr>
                <a:schemeClr val="dk1"/>
              </a:buClr>
              <a:buSzPts val="1600"/>
              <a:buNone/>
              <a:defRPr sz="1200"/>
            </a:lvl8pPr>
            <a:lvl9pPr marL="3086100" lvl="8" indent="-171450" algn="l">
              <a:lnSpc>
                <a:spcPct val="90000"/>
              </a:lnSpc>
              <a:spcBef>
                <a:spcPts val="375"/>
              </a:spcBef>
              <a:spcAft>
                <a:spcPts val="0"/>
              </a:spcAft>
              <a:buClr>
                <a:schemeClr val="dk1"/>
              </a:buClr>
              <a:buSzPts val="1600"/>
              <a:buNone/>
              <a:defRPr sz="1200"/>
            </a:lvl9pPr>
          </a:lstStyle>
          <a:p>
            <a:endParaRPr/>
          </a:p>
        </p:txBody>
      </p:sp>
      <p:sp>
        <p:nvSpPr>
          <p:cNvPr id="35" name="Google Shape;35;p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7"/>
        <p:cNvGrpSpPr/>
        <p:nvPr/>
      </p:nvGrpSpPr>
      <p:grpSpPr>
        <a:xfrm>
          <a:off x="0" y="0"/>
          <a:ext cx="0" cy="0"/>
          <a:chOff x="0" y="0"/>
          <a:chExt cx="0" cy="0"/>
        </a:xfrm>
      </p:grpSpPr>
      <p:pic>
        <p:nvPicPr>
          <p:cNvPr id="38" name="Google Shape;38;p5" descr="restingslide2.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9" name="Google Shape;39;p5"/>
          <p:cNvSpPr/>
          <p:nvPr/>
        </p:nvSpPr>
        <p:spPr>
          <a:xfrm>
            <a:off x="0" y="2235200"/>
            <a:ext cx="9144000" cy="2413000"/>
          </a:xfrm>
          <a:prstGeom prst="rect">
            <a:avLst/>
          </a:prstGeom>
          <a:solidFill>
            <a:srgbClr val="CF0A2C"/>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40" name="Google Shape;40;p5"/>
          <p:cNvSpPr txBox="1"/>
          <p:nvPr/>
        </p:nvSpPr>
        <p:spPr>
          <a:xfrm>
            <a:off x="685800" y="2819400"/>
            <a:ext cx="7772400" cy="1143000"/>
          </a:xfrm>
          <a:prstGeom prst="rect">
            <a:avLst/>
          </a:prstGeom>
          <a:noFill/>
          <a:ln>
            <a:noFill/>
          </a:ln>
        </p:spPr>
        <p:txBody>
          <a:bodyPr spcFirstLastPara="1" wrap="square" lIns="68569" tIns="34275" rIns="68569" bIns="34275" anchor="ctr" anchorCtr="0">
            <a:noAutofit/>
          </a:bodyPr>
          <a:lstStyle/>
          <a:p>
            <a:pPr marL="0" marR="0" lvl="0" indent="0" algn="l" rtl="0">
              <a:spcBef>
                <a:spcPts val="0"/>
              </a:spcBef>
              <a:spcAft>
                <a:spcPts val="0"/>
              </a:spcAft>
              <a:buNone/>
            </a:pPr>
            <a:r>
              <a:rPr lang="en-US" sz="2100" b="0" i="0" u="none" strike="noStrike" cap="none">
                <a:solidFill>
                  <a:schemeClr val="lt1"/>
                </a:solidFill>
                <a:latin typeface="Arial"/>
                <a:ea typeface="Arial"/>
                <a:cs typeface="Arial"/>
                <a:sym typeface="Arial"/>
              </a:rPr>
              <a:t>Resting or transition slide</a:t>
            </a:r>
            <a:endParaRPr sz="1050"/>
          </a:p>
        </p:txBody>
      </p:sp>
      <p:sp>
        <p:nvSpPr>
          <p:cNvPr id="41" name="Google Shape;41;p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8" name="Google Shape;48;p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630238" y="731839"/>
            <a:ext cx="7886700" cy="1325563"/>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body" idx="1"/>
          </p:nvPr>
        </p:nvSpPr>
        <p:spPr>
          <a:xfrm>
            <a:off x="630239" y="1681163"/>
            <a:ext cx="3868737" cy="823912"/>
          </a:xfrm>
          <a:prstGeom prst="rect">
            <a:avLst/>
          </a:prstGeom>
          <a:noFill/>
          <a:ln>
            <a:noFill/>
          </a:ln>
        </p:spPr>
        <p:txBody>
          <a:bodyPr spcFirstLastPara="1" wrap="square" lIns="91425" tIns="45700" rIns="91425" bIns="45700" anchor="b" anchorCtr="0"/>
          <a:lstStyle>
            <a:lvl1pPr marL="342900" lvl="0" indent="-171450" algn="l">
              <a:spcBef>
                <a:spcPts val="360"/>
              </a:spcBef>
              <a:spcAft>
                <a:spcPts val="0"/>
              </a:spcAft>
              <a:buSzPts val="2400"/>
              <a:buNone/>
              <a:defRPr sz="1800" b="1"/>
            </a:lvl1pPr>
            <a:lvl2pPr marL="685800" lvl="1" indent="-171450" algn="l">
              <a:spcBef>
                <a:spcPts val="300"/>
              </a:spcBef>
              <a:spcAft>
                <a:spcPts val="0"/>
              </a:spcAft>
              <a:buSzPts val="2000"/>
              <a:buNone/>
              <a:defRPr sz="1500" b="1"/>
            </a:lvl2pPr>
            <a:lvl3pPr marL="1028700" lvl="2" indent="-171450" algn="l">
              <a:spcBef>
                <a:spcPts val="270"/>
              </a:spcBef>
              <a:spcAft>
                <a:spcPts val="0"/>
              </a:spcAft>
              <a:buSzPts val="1800"/>
              <a:buNone/>
              <a:defRPr sz="1350" b="1"/>
            </a:lvl3pPr>
            <a:lvl4pPr marL="1371600" lvl="3" indent="-171450" algn="l">
              <a:spcBef>
                <a:spcPts val="240"/>
              </a:spcBef>
              <a:spcAft>
                <a:spcPts val="0"/>
              </a:spcAft>
              <a:buSzPts val="1600"/>
              <a:buNone/>
              <a:defRPr sz="1200" b="1"/>
            </a:lvl4pPr>
            <a:lvl5pPr marL="1714500" lvl="4" indent="-171450" algn="l">
              <a:spcBef>
                <a:spcPts val="240"/>
              </a:spcBef>
              <a:spcAft>
                <a:spcPts val="0"/>
              </a:spcAft>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53" name="Google Shape;53;p7"/>
          <p:cNvSpPr txBox="1">
            <a:spLocks noGrp="1"/>
          </p:cNvSpPr>
          <p:nvPr>
            <p:ph type="body" idx="2"/>
          </p:nvPr>
        </p:nvSpPr>
        <p:spPr>
          <a:xfrm>
            <a:off x="630239" y="2505075"/>
            <a:ext cx="3868737" cy="3684588"/>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54" name="Google Shape;54;p7"/>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lstStyle>
            <a:lvl1pPr marL="342900" lvl="0" indent="-171450" algn="l">
              <a:spcBef>
                <a:spcPts val="360"/>
              </a:spcBef>
              <a:spcAft>
                <a:spcPts val="0"/>
              </a:spcAft>
              <a:buSzPts val="2400"/>
              <a:buNone/>
              <a:defRPr sz="1800" b="1"/>
            </a:lvl1pPr>
            <a:lvl2pPr marL="685800" lvl="1" indent="-171450" algn="l">
              <a:spcBef>
                <a:spcPts val="300"/>
              </a:spcBef>
              <a:spcAft>
                <a:spcPts val="0"/>
              </a:spcAft>
              <a:buSzPts val="2000"/>
              <a:buNone/>
              <a:defRPr sz="1500" b="1"/>
            </a:lvl2pPr>
            <a:lvl3pPr marL="1028700" lvl="2" indent="-171450" algn="l">
              <a:spcBef>
                <a:spcPts val="270"/>
              </a:spcBef>
              <a:spcAft>
                <a:spcPts val="0"/>
              </a:spcAft>
              <a:buSzPts val="1800"/>
              <a:buNone/>
              <a:defRPr sz="1350" b="1"/>
            </a:lvl3pPr>
            <a:lvl4pPr marL="1371600" lvl="3" indent="-171450" algn="l">
              <a:spcBef>
                <a:spcPts val="240"/>
              </a:spcBef>
              <a:spcAft>
                <a:spcPts val="0"/>
              </a:spcAft>
              <a:buSzPts val="1600"/>
              <a:buNone/>
              <a:defRPr sz="1200" b="1"/>
            </a:lvl4pPr>
            <a:lvl5pPr marL="1714500" lvl="4" indent="-171450" algn="l">
              <a:spcBef>
                <a:spcPts val="240"/>
              </a:spcBef>
              <a:spcAft>
                <a:spcPts val="0"/>
              </a:spcAft>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55" name="Google Shape;55;p7"/>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56" name="Google Shape;56;p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30239"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body" idx="1"/>
          </p:nvPr>
        </p:nvSpPr>
        <p:spPr>
          <a:xfrm>
            <a:off x="3887788" y="987427"/>
            <a:ext cx="4629150" cy="4873625"/>
          </a:xfrm>
          <a:prstGeom prst="rect">
            <a:avLst/>
          </a:prstGeom>
          <a:noFill/>
          <a:ln>
            <a:noFill/>
          </a:ln>
        </p:spPr>
        <p:txBody>
          <a:bodyPr spcFirstLastPara="1" wrap="square" lIns="91425" tIns="45700" rIns="91425" bIns="45700" anchor="t" anchorCtr="0"/>
          <a:lstStyle>
            <a:lvl1pPr marL="342900" lvl="0" indent="-323850" algn="l">
              <a:spcBef>
                <a:spcPts val="480"/>
              </a:spcBef>
              <a:spcAft>
                <a:spcPts val="0"/>
              </a:spcAft>
              <a:buSzPts val="3200"/>
              <a:buChar char="▪"/>
              <a:defRPr sz="2400"/>
            </a:lvl1pPr>
            <a:lvl2pPr marL="685800" lvl="1" indent="-304800" algn="l">
              <a:spcBef>
                <a:spcPts val="420"/>
              </a:spcBef>
              <a:spcAft>
                <a:spcPts val="0"/>
              </a:spcAft>
              <a:buSzPts val="2800"/>
              <a:buChar char="▪"/>
              <a:defRPr sz="2100"/>
            </a:lvl2pPr>
            <a:lvl3pPr marL="1028700" lvl="2" indent="-285750" algn="l">
              <a:spcBef>
                <a:spcPts val="360"/>
              </a:spcBef>
              <a:spcAft>
                <a:spcPts val="0"/>
              </a:spcAft>
              <a:buSzPts val="2400"/>
              <a:buChar char="▪"/>
              <a:defRPr sz="1800"/>
            </a:lvl3pPr>
            <a:lvl4pPr marL="1371600" lvl="3" indent="-266700" algn="l">
              <a:spcBef>
                <a:spcPts val="300"/>
              </a:spcBef>
              <a:spcAft>
                <a:spcPts val="0"/>
              </a:spcAft>
              <a:buSzPts val="2000"/>
              <a:buChar char="▪"/>
              <a:defRPr sz="1500"/>
            </a:lvl4pPr>
            <a:lvl5pPr marL="1714500" lvl="4" indent="-266700" algn="l">
              <a:spcBef>
                <a:spcPts val="300"/>
              </a:spcBef>
              <a:spcAft>
                <a:spcPts val="0"/>
              </a:spcAft>
              <a:buSzPts val="2000"/>
              <a:buChar char="▪"/>
              <a:defRPr sz="1500"/>
            </a:lvl5pPr>
            <a:lvl6pPr marL="2057400" lvl="5" indent="-266700" algn="l">
              <a:lnSpc>
                <a:spcPct val="90000"/>
              </a:lnSpc>
              <a:spcBef>
                <a:spcPts val="375"/>
              </a:spcBef>
              <a:spcAft>
                <a:spcPts val="0"/>
              </a:spcAft>
              <a:buClr>
                <a:schemeClr val="dk1"/>
              </a:buClr>
              <a:buSzPts val="2000"/>
              <a:buChar char="•"/>
              <a:defRPr sz="1500"/>
            </a:lvl6pPr>
            <a:lvl7pPr marL="2400300" lvl="6" indent="-266700" algn="l">
              <a:lnSpc>
                <a:spcPct val="90000"/>
              </a:lnSpc>
              <a:spcBef>
                <a:spcPts val="375"/>
              </a:spcBef>
              <a:spcAft>
                <a:spcPts val="0"/>
              </a:spcAft>
              <a:buClr>
                <a:schemeClr val="dk1"/>
              </a:buClr>
              <a:buSzPts val="2000"/>
              <a:buChar char="•"/>
              <a:defRPr sz="1500"/>
            </a:lvl7pPr>
            <a:lvl8pPr marL="2743200" lvl="7" indent="-266700" algn="l">
              <a:lnSpc>
                <a:spcPct val="90000"/>
              </a:lnSpc>
              <a:spcBef>
                <a:spcPts val="375"/>
              </a:spcBef>
              <a:spcAft>
                <a:spcPts val="0"/>
              </a:spcAft>
              <a:buClr>
                <a:schemeClr val="dk1"/>
              </a:buClr>
              <a:buSzPts val="2000"/>
              <a:buChar char="•"/>
              <a:defRPr sz="1500"/>
            </a:lvl8pPr>
            <a:lvl9pPr marL="3086100" lvl="8" indent="-266700" algn="l">
              <a:lnSpc>
                <a:spcPct val="90000"/>
              </a:lnSpc>
              <a:spcBef>
                <a:spcPts val="375"/>
              </a:spcBef>
              <a:spcAft>
                <a:spcPts val="0"/>
              </a:spcAft>
              <a:buClr>
                <a:schemeClr val="dk1"/>
              </a:buClr>
              <a:buSzPts val="2000"/>
              <a:buChar char="•"/>
              <a:defRPr sz="1500"/>
            </a:lvl9pPr>
          </a:lstStyle>
          <a:p>
            <a:endParaRPr/>
          </a:p>
        </p:txBody>
      </p:sp>
      <p:sp>
        <p:nvSpPr>
          <p:cNvPr id="68" name="Google Shape;68;p10"/>
          <p:cNvSpPr txBox="1">
            <a:spLocks noGrp="1"/>
          </p:cNvSpPr>
          <p:nvPr>
            <p:ph type="body" idx="2"/>
          </p:nvPr>
        </p:nvSpPr>
        <p:spPr>
          <a:xfrm>
            <a:off x="630239" y="2057400"/>
            <a:ext cx="2949575" cy="3811588"/>
          </a:xfrm>
          <a:prstGeom prst="rect">
            <a:avLst/>
          </a:prstGeom>
          <a:noFill/>
          <a:ln>
            <a:noFill/>
          </a:ln>
        </p:spPr>
        <p:txBody>
          <a:bodyPr spcFirstLastPara="1" wrap="square" lIns="91425" tIns="45700" rIns="91425" bIns="45700" anchor="t" anchorCtr="0"/>
          <a:lstStyle>
            <a:lvl1pPr marL="342900" lvl="0" indent="-171450" algn="l">
              <a:spcBef>
                <a:spcPts val="240"/>
              </a:spcBef>
              <a:spcAft>
                <a:spcPts val="0"/>
              </a:spcAft>
              <a:buSzPts val="1600"/>
              <a:buNone/>
              <a:defRPr sz="1200"/>
            </a:lvl1pPr>
            <a:lvl2pPr marL="685800" lvl="1" indent="-171450" algn="l">
              <a:spcBef>
                <a:spcPts val="210"/>
              </a:spcBef>
              <a:spcAft>
                <a:spcPts val="0"/>
              </a:spcAft>
              <a:buSzPts val="1400"/>
              <a:buNone/>
              <a:defRPr sz="1050"/>
            </a:lvl2pPr>
            <a:lvl3pPr marL="1028700" lvl="2" indent="-171450" algn="l">
              <a:spcBef>
                <a:spcPts val="180"/>
              </a:spcBef>
              <a:spcAft>
                <a:spcPts val="0"/>
              </a:spcAft>
              <a:buSzPts val="1200"/>
              <a:buNone/>
              <a:defRPr sz="900"/>
            </a:lvl3pPr>
            <a:lvl4pPr marL="1371600" lvl="3" indent="-171450" algn="l">
              <a:spcBef>
                <a:spcPts val="150"/>
              </a:spcBef>
              <a:spcAft>
                <a:spcPts val="0"/>
              </a:spcAft>
              <a:buSzPts val="1000"/>
              <a:buNone/>
              <a:defRPr sz="750"/>
            </a:lvl4pPr>
            <a:lvl5pPr marL="1714500" lvl="4" indent="-171450" algn="l">
              <a:spcBef>
                <a:spcPts val="150"/>
              </a:spcBef>
              <a:spcAft>
                <a:spcPts val="0"/>
              </a:spcAft>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69" name="Google Shape;69;p10"/>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338138"/>
            <a:ext cx="9144000" cy="347662"/>
          </a:xfrm>
          <a:prstGeom prst="rect">
            <a:avLst/>
          </a:prstGeom>
          <a:gradFill>
            <a:gsLst>
              <a:gs pos="0">
                <a:srgbClr val="333333"/>
              </a:gs>
              <a:gs pos="100000">
                <a:schemeClr val="dk1"/>
              </a:gs>
            </a:gsLst>
            <a:lin ang="5400000" scaled="0"/>
          </a:gradFill>
          <a:ln>
            <a:noFill/>
          </a:ln>
        </p:spPr>
        <p:txBody>
          <a:bodyPr spcFirstLastPara="1" wrap="square" lIns="68569" tIns="34275" rIns="68569" bIns="34275"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9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a:p>
        </p:txBody>
      </p:sp>
      <p:sp>
        <p:nvSpPr>
          <p:cNvPr id="14" name="Google Shape;14;p1"/>
          <p:cNvSpPr txBox="1"/>
          <p:nvPr/>
        </p:nvSpPr>
        <p:spPr>
          <a:xfrm>
            <a:off x="609600" y="1524000"/>
            <a:ext cx="7924800" cy="274638"/>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US" sz="900" b="1" i="0" u="none" strike="noStrike" cap="none">
                <a:solidFill>
                  <a:schemeClr val="lt1"/>
                </a:solidFill>
                <a:latin typeface="Arial"/>
                <a:ea typeface="Arial"/>
                <a:cs typeface="Arial"/>
                <a:sym typeface="Arial"/>
              </a:rPr>
              <a:t>Boston University</a:t>
            </a:r>
            <a:r>
              <a:rPr lang="en-US" sz="900" b="0" i="0" u="none" strike="noStrike" cap="none">
                <a:solidFill>
                  <a:schemeClr val="lt1"/>
                </a:solidFill>
                <a:latin typeface="Arial"/>
                <a:ea typeface="Arial"/>
                <a:cs typeface="Arial"/>
                <a:sym typeface="Arial"/>
              </a:rPr>
              <a:t> Slideshow Title Goes Here</a:t>
            </a:r>
            <a:endParaRPr sz="1050"/>
          </a:p>
        </p:txBody>
      </p:sp>
      <p:sp>
        <p:nvSpPr>
          <p:cNvPr id="15" name="Google Shape;15;p1"/>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900" b="0" i="0" u="none" strike="noStrike" cap="none" baseline="30000">
                <a:solidFill>
                  <a:schemeClr val="dk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a:p>
        </p:txBody>
      </p:sp>
      <p:pic>
        <p:nvPicPr>
          <p:cNvPr id="16" name="Google Shape;16;p1"/>
          <p:cNvPicPr preferRelativeResize="0"/>
          <p:nvPr/>
        </p:nvPicPr>
        <p:blipFill rotWithShape="1">
          <a:blip r:embed="rId12">
            <a:alphaModFix/>
          </a:blip>
          <a:srcRect/>
          <a:stretch/>
        </p:blipFill>
        <p:spPr>
          <a:xfrm>
            <a:off x="609600" y="5867402"/>
            <a:ext cx="2438400" cy="804863"/>
          </a:xfrm>
          <a:prstGeom prst="rect">
            <a:avLst/>
          </a:prstGeom>
          <a:noFill/>
          <a:ln>
            <a:noFill/>
          </a:ln>
        </p:spPr>
      </p:pic>
      <p:cxnSp>
        <p:nvCxnSpPr>
          <p:cNvPr id="17" name="Google Shape;17;p1"/>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8" name="Google Shape;18;p1" descr="standardfooter_sized.jpg"/>
          <p:cNvPicPr preferRelativeResize="0"/>
          <p:nvPr/>
        </p:nvPicPr>
        <p:blipFill rotWithShape="1">
          <a:blip r:embed="rId13">
            <a:alphaModFix/>
          </a:blip>
          <a:srcRect t="93661"/>
          <a:stretch/>
        </p:blipFill>
        <p:spPr>
          <a:xfrm>
            <a:off x="0" y="0"/>
            <a:ext cx="9144000" cy="33813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ndalaforchange.com/sit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2"/>
          <p:cNvSpPr txBox="1">
            <a:spLocks noGrp="1"/>
          </p:cNvSpPr>
          <p:nvPr>
            <p:ph type="ctrTitle"/>
          </p:nvPr>
        </p:nvSpPr>
        <p:spPr>
          <a:xfrm>
            <a:off x="685800" y="2057400"/>
            <a:ext cx="7772400" cy="857250"/>
          </a:xfrm>
          <a:prstGeom prst="rect">
            <a:avLst/>
          </a:prstGeom>
          <a:noFill/>
          <a:ln>
            <a:noFill/>
          </a:ln>
        </p:spPr>
        <p:txBody>
          <a:bodyPr spcFirstLastPara="1" wrap="square" lIns="68569" tIns="34275" rIns="68569" bIns="34275" anchor="ctr" anchorCtr="0">
            <a:noAutofit/>
          </a:bodyPr>
          <a:lstStyle/>
          <a:p>
            <a:r>
              <a:rPr lang="es-US" sz="3200" dirty="0"/>
              <a:t>Habilidades de educación popular </a:t>
            </a:r>
            <a:br>
              <a:rPr lang="es-US" sz="3200" dirty="0"/>
            </a:br>
            <a:r>
              <a:rPr lang="es-US" sz="3200" dirty="0"/>
              <a:t>y facilitación</a:t>
            </a:r>
            <a:br>
              <a:rPr lang="es-US" sz="3200" dirty="0"/>
            </a:br>
            <a:endParaRPr lang="es-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ftr" idx="11"/>
          </p:nvPr>
        </p:nvSpPr>
        <p:spPr>
          <a:xfrm>
            <a:off x="609600" y="1143000"/>
            <a:ext cx="5105400" cy="228600"/>
          </a:xfrm>
          <a:prstGeom prst="rect">
            <a:avLst/>
          </a:prstGeom>
          <a:noFill/>
          <a:ln>
            <a:noFill/>
          </a:ln>
        </p:spPr>
        <p:txBody>
          <a:bodyPr spcFirstLastPara="1" wrap="square" lIns="68569" tIns="34275" rIns="68569" bIns="34275" anchor="t" anchorCtr="0">
            <a:noAutofit/>
          </a:bodyPr>
          <a:lstStyle/>
          <a:p>
            <a:r>
              <a:rPr lang="es-US">
                <a:solidFill>
                  <a:srgbClr val="FFFFFF"/>
                </a:solidFill>
              </a:rPr>
              <a:t>Habilidades de educación popular y facilitación</a:t>
            </a:r>
          </a:p>
        </p:txBody>
      </p:sp>
      <p:sp>
        <p:nvSpPr>
          <p:cNvPr id="90" name="Google Shape;90;p13"/>
          <p:cNvSpPr txBox="1">
            <a:spLocks noGrp="1"/>
          </p:cNvSpPr>
          <p:nvPr>
            <p:ph type="title"/>
          </p:nvPr>
        </p:nvSpPr>
        <p:spPr>
          <a:xfrm>
            <a:off x="609600" y="1428750"/>
            <a:ext cx="7924800" cy="514350"/>
          </a:xfrm>
          <a:prstGeom prst="rect">
            <a:avLst/>
          </a:prstGeom>
          <a:noFill/>
          <a:ln>
            <a:noFill/>
          </a:ln>
        </p:spPr>
        <p:txBody>
          <a:bodyPr spcFirstLastPara="1" wrap="square" lIns="68569" tIns="34275" rIns="68569" bIns="34275" anchor="t" anchorCtr="0">
            <a:noAutofit/>
          </a:bodyPr>
          <a:lstStyle/>
          <a:p>
            <a:r>
              <a:rPr lang="es-US" b="1"/>
              <a:t>Objetivos</a:t>
            </a:r>
          </a:p>
        </p:txBody>
      </p:sp>
      <p:sp>
        <p:nvSpPr>
          <p:cNvPr id="91" name="Google Shape;91;p13"/>
          <p:cNvSpPr txBox="1">
            <a:spLocks noGrp="1"/>
          </p:cNvSpPr>
          <p:nvPr>
            <p:ph type="body" idx="1"/>
          </p:nvPr>
        </p:nvSpPr>
        <p:spPr>
          <a:xfrm>
            <a:off x="1600200" y="2171700"/>
            <a:ext cx="5943600" cy="2571750"/>
          </a:xfrm>
          <a:prstGeom prst="rect">
            <a:avLst/>
          </a:prstGeom>
          <a:noFill/>
          <a:ln>
            <a:noFill/>
          </a:ln>
        </p:spPr>
        <p:txBody>
          <a:bodyPr spcFirstLastPara="1" wrap="square" lIns="68569" tIns="34275" rIns="68569" bIns="34275" anchor="t" anchorCtr="0">
            <a:noAutofit/>
          </a:bodyPr>
          <a:lstStyle/>
          <a:p>
            <a:pPr marL="0" indent="0">
              <a:spcBef>
                <a:spcPts val="0"/>
              </a:spcBef>
              <a:buClr>
                <a:srgbClr val="CC0000"/>
              </a:buClr>
              <a:buSzPts val="2400"/>
              <a:buNone/>
            </a:pPr>
            <a:r>
              <a:rPr lang="es-US"/>
              <a:t>Al final de esta sesión, las participantes podrán hacer lo siguiente:</a:t>
            </a:r>
          </a:p>
          <a:p>
            <a:pPr marL="257175">
              <a:spcBef>
                <a:spcPts val="360"/>
              </a:spcBef>
              <a:buClr>
                <a:srgbClr val="CC0000"/>
              </a:buClr>
              <a:buSzPts val="2400"/>
            </a:pPr>
            <a:r>
              <a:rPr lang="es-US"/>
              <a:t>Explicar la diferencia entre la educación convencional y la educación popular.</a:t>
            </a:r>
          </a:p>
          <a:p>
            <a:pPr marL="257175">
              <a:spcBef>
                <a:spcPts val="360"/>
              </a:spcBef>
              <a:buClr>
                <a:srgbClr val="CC0000"/>
              </a:buClr>
              <a:buSzPts val="2400"/>
            </a:pPr>
            <a:r>
              <a:rPr lang="es-US"/>
              <a:t>Identificar y aplicar los principios y métodos de la educación popular.</a:t>
            </a:r>
          </a:p>
          <a:p>
            <a:pPr marL="257175" indent="0">
              <a:spcBef>
                <a:spcPts val="360"/>
              </a:spcBef>
              <a:buNone/>
            </a:pPr>
            <a:endParaRPr dirty="0"/>
          </a:p>
          <a:p>
            <a:pPr marL="557213" lvl="1" indent="-119063">
              <a:spcBef>
                <a:spcPts val="300"/>
              </a:spcBef>
              <a:buClr>
                <a:srgbClr val="CC0000"/>
              </a:buClr>
              <a:buSzPts val="2000"/>
              <a:buNone/>
            </a:pPr>
            <a:endParaRPr sz="1500" dirty="0"/>
          </a:p>
        </p:txBody>
      </p:sp>
      <p:sp>
        <p:nvSpPr>
          <p:cNvPr id="92" name="Google Shape;92;p13"/>
          <p:cNvSpPr/>
          <p:nvPr/>
        </p:nvSpPr>
        <p:spPr>
          <a:xfrm>
            <a:off x="-1545432" y="-507206"/>
            <a:ext cx="138113" cy="342900"/>
          </a:xfrm>
          <a:prstGeom prst="rect">
            <a:avLst/>
          </a:prstGeom>
          <a:noFill/>
          <a:ln>
            <a:noFill/>
          </a:ln>
        </p:spPr>
        <p:txBody>
          <a:bodyPr spcFirstLastPara="1" wrap="square" lIns="68569" tIns="34275" rIns="68569" bIns="34275" anchor="t" anchorCtr="0">
            <a:noAutofit/>
          </a:bodyPr>
          <a:lstStyle/>
          <a:p>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ftr" idx="11"/>
          </p:nvPr>
        </p:nvSpPr>
        <p:spPr>
          <a:xfrm>
            <a:off x="609600" y="1143000"/>
            <a:ext cx="5105400" cy="228600"/>
          </a:xfrm>
          <a:prstGeom prst="rect">
            <a:avLst/>
          </a:prstGeom>
          <a:noFill/>
          <a:ln>
            <a:noFill/>
          </a:ln>
        </p:spPr>
        <p:txBody>
          <a:bodyPr spcFirstLastPara="1" wrap="square" lIns="68569" tIns="34275" rIns="68569" bIns="34275" anchor="t" anchorCtr="0">
            <a:noAutofit/>
          </a:bodyPr>
          <a:lstStyle/>
          <a:p>
            <a:r>
              <a:rPr lang="es-US">
                <a:solidFill>
                  <a:srgbClr val="FFFFFF"/>
                </a:solidFill>
              </a:rPr>
              <a:t>Habilidades de educación popular y facilitación</a:t>
            </a:r>
          </a:p>
        </p:txBody>
      </p:sp>
      <p:sp>
        <p:nvSpPr>
          <p:cNvPr id="99" name="Google Shape;99;p14"/>
          <p:cNvSpPr txBox="1">
            <a:spLocks noGrp="1"/>
          </p:cNvSpPr>
          <p:nvPr>
            <p:ph type="title"/>
          </p:nvPr>
        </p:nvSpPr>
        <p:spPr>
          <a:xfrm>
            <a:off x="508000" y="759123"/>
            <a:ext cx="7924800" cy="514350"/>
          </a:xfrm>
          <a:prstGeom prst="rect">
            <a:avLst/>
          </a:prstGeom>
          <a:noFill/>
          <a:ln>
            <a:noFill/>
          </a:ln>
        </p:spPr>
        <p:txBody>
          <a:bodyPr spcFirstLastPara="1" wrap="square" lIns="68569" tIns="34275" rIns="68569" bIns="34275" anchor="t" anchorCtr="0">
            <a:noAutofit/>
          </a:bodyPr>
          <a:lstStyle/>
          <a:p>
            <a:r>
              <a:rPr lang="es-US" b="1" dirty="0"/>
              <a:t>La educación convencional frente </a:t>
            </a:r>
            <a:br>
              <a:rPr lang="es-US" b="1" dirty="0"/>
            </a:br>
            <a:r>
              <a:rPr lang="es-US" b="1" dirty="0"/>
              <a:t>a la educación popular</a:t>
            </a:r>
          </a:p>
        </p:txBody>
      </p:sp>
      <p:sp>
        <p:nvSpPr>
          <p:cNvPr id="100" name="Google Shape;100;p14"/>
          <p:cNvSpPr/>
          <p:nvPr/>
        </p:nvSpPr>
        <p:spPr>
          <a:xfrm>
            <a:off x="-1545432" y="-507206"/>
            <a:ext cx="138113" cy="342900"/>
          </a:xfrm>
          <a:prstGeom prst="rect">
            <a:avLst/>
          </a:prstGeom>
          <a:noFill/>
          <a:ln>
            <a:noFill/>
          </a:ln>
        </p:spPr>
        <p:txBody>
          <a:bodyPr spcFirstLastPara="1" wrap="square" lIns="68569" tIns="34275" rIns="68569" bIns="34275" anchor="t" anchorCtr="0">
            <a:noAutofit/>
          </a:bodyPr>
          <a:lstStyle/>
          <a:p>
            <a:endParaRPr sz="1800"/>
          </a:p>
        </p:txBody>
      </p:sp>
      <p:graphicFrame>
        <p:nvGraphicFramePr>
          <p:cNvPr id="2" name="Table 1"/>
          <p:cNvGraphicFramePr>
            <a:graphicFrameLocks noGrp="1"/>
          </p:cNvGraphicFramePr>
          <p:nvPr>
            <p:extLst>
              <p:ext uri="{D42A27DB-BD31-4B8C-83A1-F6EECF244321}">
                <p14:modId xmlns:p14="http://schemas.microsoft.com/office/powerpoint/2010/main" val="2075539266"/>
              </p:ext>
            </p:extLst>
          </p:nvPr>
        </p:nvGraphicFramePr>
        <p:xfrm>
          <a:off x="266701" y="1760030"/>
          <a:ext cx="8674099" cy="4074862"/>
        </p:xfrm>
        <a:graphic>
          <a:graphicData uri="http://schemas.openxmlformats.org/drawingml/2006/table">
            <a:tbl>
              <a:tblPr firstRow="1" bandRow="1">
                <a:tableStyleId>{2D5ABB26-0587-4C30-8999-92F81FD0307C}</a:tableStyleId>
              </a:tblPr>
              <a:tblGrid>
                <a:gridCol w="4193351">
                  <a:extLst>
                    <a:ext uri="{9D8B030D-6E8A-4147-A177-3AD203B41FA5}">
                      <a16:colId xmlns:a16="http://schemas.microsoft.com/office/drawing/2014/main" val="20000"/>
                    </a:ext>
                  </a:extLst>
                </a:gridCol>
                <a:gridCol w="4480748">
                  <a:extLst>
                    <a:ext uri="{9D8B030D-6E8A-4147-A177-3AD203B41FA5}">
                      <a16:colId xmlns:a16="http://schemas.microsoft.com/office/drawing/2014/main" val="20001"/>
                    </a:ext>
                  </a:extLst>
                </a:gridCol>
              </a:tblGrid>
              <a:tr h="396191">
                <a:tc>
                  <a:txBody>
                    <a:bodyPr/>
                    <a:lstStyle/>
                    <a:p>
                      <a:pPr marL="0" marR="0" indent="0" algn="l" defTabSz="914400" rtl="0" eaLnBrk="1" fontAlgn="auto" latinLnBrk="0" hangingPunct="1">
                        <a:lnSpc>
                          <a:spcPct val="110000"/>
                        </a:lnSpc>
                        <a:spcBef>
                          <a:spcPts val="0"/>
                        </a:spcBef>
                        <a:spcAft>
                          <a:spcPts val="0"/>
                        </a:spcAft>
                        <a:buClr>
                          <a:srgbClr val="000000"/>
                        </a:buClr>
                        <a:buSzTx/>
                        <a:buFont typeface="Arial"/>
                        <a:buNone/>
                        <a:tabLst/>
                        <a:defRPr/>
                      </a:pPr>
                      <a:r>
                        <a:rPr lang="es-US" sz="2200"/>
                        <a:t>Educación convencional</a:t>
                      </a:r>
                    </a:p>
                  </a:txBody>
                  <a:tcPr/>
                </a:tc>
                <a:tc>
                  <a:txBody>
                    <a:bodyPr/>
                    <a:lstStyle/>
                    <a:p>
                      <a:pPr marL="0" marR="0" indent="0" algn="l" defTabSz="914400" rtl="0" eaLnBrk="1" fontAlgn="auto" latinLnBrk="0" hangingPunct="1">
                        <a:lnSpc>
                          <a:spcPct val="110000"/>
                        </a:lnSpc>
                        <a:spcBef>
                          <a:spcPts val="0"/>
                        </a:spcBef>
                        <a:spcAft>
                          <a:spcPts val="0"/>
                        </a:spcAft>
                        <a:buClr>
                          <a:srgbClr val="000000"/>
                        </a:buClr>
                        <a:buSzTx/>
                        <a:buFont typeface="Arial"/>
                        <a:buNone/>
                        <a:tabLst/>
                        <a:defRPr/>
                      </a:pPr>
                      <a:r>
                        <a:rPr lang="es-US" sz="2200"/>
                        <a:t>Educación popular</a:t>
                      </a:r>
                    </a:p>
                  </a:txBody>
                  <a:tcPr/>
                </a:tc>
                <a:extLst>
                  <a:ext uri="{0D108BD9-81ED-4DB2-BD59-A6C34878D82A}">
                    <a16:rowId xmlns:a16="http://schemas.microsoft.com/office/drawing/2014/main" val="10000"/>
                  </a:ext>
                </a:extLst>
              </a:tr>
              <a:tr h="848298">
                <a:tc>
                  <a:txBody>
                    <a:bodyPr/>
                    <a:lstStyle/>
                    <a:p>
                      <a:pPr marL="285750" marR="0" indent="-285750" algn="l" defTabSz="914400" rtl="0" eaLnBrk="1" fontAlgn="auto" latinLnBrk="0" hangingPunct="1">
                        <a:lnSpc>
                          <a:spcPct val="110000"/>
                        </a:lnSpc>
                        <a:spcBef>
                          <a:spcPts val="0"/>
                        </a:spcBef>
                        <a:spcAft>
                          <a:spcPts val="0"/>
                        </a:spcAft>
                        <a:buClr>
                          <a:srgbClr val="C00000"/>
                        </a:buClr>
                        <a:buSzTx/>
                        <a:buFont typeface="Wingdings" panose="05000000000000000000" pitchFamily="2" charset="2"/>
                        <a:buChar char="§"/>
                        <a:tabLst/>
                        <a:defRPr/>
                      </a:pPr>
                      <a:r>
                        <a:rPr lang="es-US" sz="1800" dirty="0"/>
                        <a:t>La educación como la domesticación del grupo dominante.</a:t>
                      </a:r>
                    </a:p>
                  </a:txBody>
                  <a:tcPr/>
                </a:tc>
                <a:tc>
                  <a:txBody>
                    <a:bodyPr/>
                    <a:lstStyle/>
                    <a:p>
                      <a:pPr marL="285750" marR="0" indent="-285750" algn="l" defTabSz="914400" rtl="0" eaLnBrk="1" fontAlgn="auto" latinLnBrk="0" hangingPunct="1">
                        <a:lnSpc>
                          <a:spcPct val="110000"/>
                        </a:lnSpc>
                        <a:spcBef>
                          <a:spcPts val="0"/>
                        </a:spcBef>
                        <a:spcAft>
                          <a:spcPts val="0"/>
                        </a:spcAft>
                        <a:buClr>
                          <a:srgbClr val="C00000"/>
                        </a:buClr>
                        <a:buSzTx/>
                        <a:buFont typeface="Wingdings" panose="05000000000000000000" pitchFamily="2" charset="2"/>
                        <a:buChar char="§"/>
                        <a:tabLst/>
                        <a:defRPr/>
                      </a:pPr>
                      <a:r>
                        <a:rPr lang="es-US" sz="1800" dirty="0"/>
                        <a:t>Educación para la liberación </a:t>
                      </a:r>
                      <a:br>
                        <a:rPr lang="es-US" sz="1800" dirty="0"/>
                      </a:br>
                      <a:r>
                        <a:rPr lang="es-US" sz="1800" dirty="0"/>
                        <a:t>y la transformación.</a:t>
                      </a:r>
                    </a:p>
                  </a:txBody>
                  <a:tcPr/>
                </a:tc>
                <a:extLst>
                  <a:ext uri="{0D108BD9-81ED-4DB2-BD59-A6C34878D82A}">
                    <a16:rowId xmlns:a16="http://schemas.microsoft.com/office/drawing/2014/main" val="10001"/>
                  </a:ext>
                </a:extLst>
              </a:tr>
              <a:tr h="848298">
                <a:tc>
                  <a:txBody>
                    <a:bodyPr/>
                    <a:lstStyle/>
                    <a:p>
                      <a:pPr marL="285750" indent="-285750">
                        <a:lnSpc>
                          <a:spcPct val="110000"/>
                        </a:lnSpc>
                        <a:buClr>
                          <a:srgbClr val="C00000"/>
                        </a:buClr>
                        <a:buFont typeface="Wingdings" panose="05000000000000000000" pitchFamily="2" charset="2"/>
                        <a:buChar char="§"/>
                      </a:pPr>
                      <a:r>
                        <a:rPr lang="es-US" sz="1800"/>
                        <a:t>Se adapta a los alumnos a lo que el sistema quiere que sean.</a:t>
                      </a:r>
                    </a:p>
                  </a:txBody>
                  <a:tcPr/>
                </a:tc>
                <a:tc>
                  <a:txBody>
                    <a:bodyPr/>
                    <a:lstStyle/>
                    <a:p>
                      <a:pPr marL="285750" marR="0" indent="-285750" algn="l" defTabSz="914400" rtl="0" eaLnBrk="1" fontAlgn="auto" latinLnBrk="0" hangingPunct="1">
                        <a:lnSpc>
                          <a:spcPct val="110000"/>
                        </a:lnSpc>
                        <a:spcBef>
                          <a:spcPts val="0"/>
                        </a:spcBef>
                        <a:spcAft>
                          <a:spcPts val="0"/>
                        </a:spcAft>
                        <a:buClr>
                          <a:srgbClr val="C00000"/>
                        </a:buClr>
                        <a:buSzTx/>
                        <a:buFont typeface="Wingdings" panose="05000000000000000000" pitchFamily="2" charset="2"/>
                        <a:buChar char="§"/>
                        <a:tabLst/>
                        <a:defRPr/>
                      </a:pPr>
                      <a:r>
                        <a:rPr lang="es-US" sz="1800" dirty="0"/>
                        <a:t>El facilitador crea condiciones para el aprendizaje y el liderazgo compartido.</a:t>
                      </a:r>
                    </a:p>
                  </a:txBody>
                  <a:tcPr/>
                </a:tc>
                <a:extLst>
                  <a:ext uri="{0D108BD9-81ED-4DB2-BD59-A6C34878D82A}">
                    <a16:rowId xmlns:a16="http://schemas.microsoft.com/office/drawing/2014/main" val="10002"/>
                  </a:ext>
                </a:extLst>
              </a:tr>
              <a:tr h="660318">
                <a:tc>
                  <a:txBody>
                    <a:bodyPr/>
                    <a:lstStyle/>
                    <a:p>
                      <a:pPr marL="285750" marR="0" indent="-285750" algn="l" defTabSz="914400" rtl="0" eaLnBrk="1" fontAlgn="auto" latinLnBrk="0" hangingPunct="1">
                        <a:lnSpc>
                          <a:spcPct val="110000"/>
                        </a:lnSpc>
                        <a:spcBef>
                          <a:spcPts val="0"/>
                        </a:spcBef>
                        <a:spcAft>
                          <a:spcPts val="0"/>
                        </a:spcAft>
                        <a:buClr>
                          <a:srgbClr val="C00000"/>
                        </a:buClr>
                        <a:buSzTx/>
                        <a:buFont typeface="Wingdings" panose="05000000000000000000" pitchFamily="2" charset="2"/>
                        <a:buChar char="§"/>
                        <a:tabLst/>
                        <a:defRPr/>
                      </a:pPr>
                      <a:r>
                        <a:rPr lang="es-US" sz="1800"/>
                        <a:t>El docente es el “experto”.</a:t>
                      </a:r>
                    </a:p>
                    <a:p>
                      <a:pPr marL="285750" indent="-285750" algn="l" rtl="0">
                        <a:lnSpc>
                          <a:spcPct val="110000"/>
                        </a:lnSpc>
                        <a:buClr>
                          <a:srgbClr val="C00000"/>
                        </a:buClr>
                        <a:buFont typeface="Wingdings" panose="05000000000000000000" pitchFamily="2" charset="2"/>
                        <a:buChar char="§"/>
                      </a:pPr>
                      <a:endParaRPr lang="en-US" sz="1800" dirty="0"/>
                    </a:p>
                  </a:txBody>
                  <a:tcPr/>
                </a:tc>
                <a:tc>
                  <a:txBody>
                    <a:bodyPr/>
                    <a:lstStyle/>
                    <a:p>
                      <a:pPr marL="285750" marR="0" indent="-285750" algn="l" defTabSz="914400" rtl="0" eaLnBrk="1" fontAlgn="auto" latinLnBrk="0" hangingPunct="1">
                        <a:lnSpc>
                          <a:spcPct val="110000"/>
                        </a:lnSpc>
                        <a:spcBef>
                          <a:spcPts val="0"/>
                        </a:spcBef>
                        <a:spcAft>
                          <a:spcPts val="1200"/>
                        </a:spcAft>
                        <a:buClr>
                          <a:srgbClr val="C00000"/>
                        </a:buClr>
                        <a:buSzTx/>
                        <a:buFont typeface="Wingdings" panose="05000000000000000000" pitchFamily="2" charset="2"/>
                        <a:buChar char="§"/>
                        <a:tabLst/>
                        <a:defRPr/>
                      </a:pPr>
                      <a:r>
                        <a:rPr lang="es-US" sz="1800" dirty="0"/>
                        <a:t>Las participantes crean conocimiento juntas.</a:t>
                      </a:r>
                    </a:p>
                  </a:txBody>
                  <a:tcPr/>
                </a:tc>
                <a:extLst>
                  <a:ext uri="{0D108BD9-81ED-4DB2-BD59-A6C34878D82A}">
                    <a16:rowId xmlns:a16="http://schemas.microsoft.com/office/drawing/2014/main" val="10003"/>
                  </a:ext>
                </a:extLst>
              </a:tr>
              <a:tr h="1111289">
                <a:tc>
                  <a:txBody>
                    <a:bodyPr/>
                    <a:lstStyle/>
                    <a:p>
                      <a:pPr marL="285750" marR="0" indent="-285750" algn="l" defTabSz="914400" rtl="0" eaLnBrk="1" fontAlgn="auto" latinLnBrk="0" hangingPunct="1">
                        <a:lnSpc>
                          <a:spcPct val="110000"/>
                        </a:lnSpc>
                        <a:spcBef>
                          <a:spcPts val="0"/>
                        </a:spcBef>
                        <a:spcAft>
                          <a:spcPts val="0"/>
                        </a:spcAft>
                        <a:buClr>
                          <a:srgbClr val="C00000"/>
                        </a:buClr>
                        <a:buSzTx/>
                        <a:buFont typeface="Wingdings" panose="05000000000000000000" pitchFamily="2" charset="2"/>
                        <a:buChar char="§"/>
                        <a:tabLst/>
                        <a:defRPr/>
                      </a:pPr>
                      <a:r>
                        <a:rPr lang="es-US" sz="1800" dirty="0"/>
                        <a:t>Se utiliza el liderazgo jerárquico para mantener el desequilibrio </a:t>
                      </a:r>
                      <a:br>
                        <a:rPr lang="es-US" sz="1800" dirty="0"/>
                      </a:br>
                      <a:r>
                        <a:rPr lang="es-US" sz="1800" dirty="0"/>
                        <a:t>de poder.</a:t>
                      </a:r>
                    </a:p>
                    <a:p>
                      <a:pPr marL="285750" indent="-285750" algn="l" rtl="0">
                        <a:lnSpc>
                          <a:spcPct val="110000"/>
                        </a:lnSpc>
                        <a:buClr>
                          <a:srgbClr val="C00000"/>
                        </a:buClr>
                        <a:buFont typeface="Wingdings" panose="05000000000000000000" pitchFamily="2" charset="2"/>
                        <a:buChar char="§"/>
                      </a:pPr>
                      <a:endParaRPr lang="en-US" sz="1800" dirty="0"/>
                    </a:p>
                  </a:txBody>
                  <a:tcPr/>
                </a:tc>
                <a:tc>
                  <a:txBody>
                    <a:bodyPr/>
                    <a:lstStyle/>
                    <a:p>
                      <a:pPr marL="285750" marR="0" indent="-285750" algn="l" defTabSz="914400" rtl="0" eaLnBrk="1" fontAlgn="auto" latinLnBrk="0" hangingPunct="1">
                        <a:lnSpc>
                          <a:spcPct val="110000"/>
                        </a:lnSpc>
                        <a:spcBef>
                          <a:spcPts val="0"/>
                        </a:spcBef>
                        <a:spcAft>
                          <a:spcPts val="0"/>
                        </a:spcAft>
                        <a:buClr>
                          <a:srgbClr val="C00000"/>
                        </a:buClr>
                        <a:buSzTx/>
                        <a:buFont typeface="Wingdings" panose="05000000000000000000" pitchFamily="2" charset="2"/>
                        <a:buChar char="§"/>
                        <a:tabLst/>
                        <a:defRPr/>
                      </a:pPr>
                      <a:r>
                        <a:rPr lang="es-US" sz="1800" dirty="0"/>
                        <a:t>Todas se examinan críticamente a sí mismas y al mundo que las rodea.</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txBox="1">
            <a:spLocks noGrp="1"/>
          </p:cNvSpPr>
          <p:nvPr>
            <p:ph type="ftr" idx="11"/>
          </p:nvPr>
        </p:nvSpPr>
        <p:spPr>
          <a:xfrm>
            <a:off x="609600" y="1143000"/>
            <a:ext cx="5105400" cy="228600"/>
          </a:xfrm>
          <a:prstGeom prst="rect">
            <a:avLst/>
          </a:prstGeom>
          <a:noFill/>
          <a:ln>
            <a:noFill/>
          </a:ln>
        </p:spPr>
        <p:txBody>
          <a:bodyPr spcFirstLastPara="1" wrap="square" lIns="68569" tIns="34275" rIns="68569" bIns="34275" anchor="t" anchorCtr="0">
            <a:noAutofit/>
          </a:bodyPr>
          <a:lstStyle/>
          <a:p>
            <a:r>
              <a:rPr lang="es-US">
                <a:solidFill>
                  <a:srgbClr val="FFFFFF"/>
                </a:solidFill>
              </a:rPr>
              <a:t>Habilidades de educación popular y facilitación</a:t>
            </a:r>
          </a:p>
        </p:txBody>
      </p:sp>
      <p:sp>
        <p:nvSpPr>
          <p:cNvPr id="109" name="Google Shape;109;p15"/>
          <p:cNvSpPr txBox="1">
            <a:spLocks noGrp="1"/>
          </p:cNvSpPr>
          <p:nvPr>
            <p:ph type="title"/>
          </p:nvPr>
        </p:nvSpPr>
        <p:spPr>
          <a:xfrm>
            <a:off x="520700" y="857250"/>
            <a:ext cx="7924800" cy="514350"/>
          </a:xfrm>
          <a:prstGeom prst="rect">
            <a:avLst/>
          </a:prstGeom>
          <a:noFill/>
          <a:ln>
            <a:noFill/>
          </a:ln>
        </p:spPr>
        <p:txBody>
          <a:bodyPr spcFirstLastPara="1" wrap="square" lIns="68569" tIns="34275" rIns="68569" bIns="34275" anchor="t" anchorCtr="0">
            <a:noAutofit/>
          </a:bodyPr>
          <a:lstStyle/>
          <a:p>
            <a:r>
              <a:rPr lang="es-US" sz="3200" b="1"/>
              <a:t>Teatro imagen</a:t>
            </a:r>
          </a:p>
        </p:txBody>
      </p:sp>
      <p:sp>
        <p:nvSpPr>
          <p:cNvPr id="110" name="Google Shape;110;p15"/>
          <p:cNvSpPr txBox="1">
            <a:spLocks noGrp="1"/>
          </p:cNvSpPr>
          <p:nvPr>
            <p:ph type="body" idx="1"/>
          </p:nvPr>
        </p:nvSpPr>
        <p:spPr>
          <a:xfrm>
            <a:off x="1117600" y="1816100"/>
            <a:ext cx="6705600" cy="2571750"/>
          </a:xfrm>
          <a:prstGeom prst="rect">
            <a:avLst/>
          </a:prstGeom>
          <a:noFill/>
          <a:ln>
            <a:noFill/>
          </a:ln>
        </p:spPr>
        <p:txBody>
          <a:bodyPr spcFirstLastPara="1" wrap="square" lIns="68569" tIns="34275" rIns="68569" bIns="34275" anchor="t" anchorCtr="0">
            <a:noAutofit/>
          </a:bodyPr>
          <a:lstStyle/>
          <a:p>
            <a:pPr marL="0" indent="0" algn="ctr">
              <a:spcBef>
                <a:spcPts val="0"/>
              </a:spcBef>
              <a:buClr>
                <a:srgbClr val="CC0000"/>
              </a:buClr>
              <a:buSzPts val="2000"/>
              <a:buNone/>
            </a:pPr>
            <a:r>
              <a:rPr lang="es-US" sz="2000" dirty="0"/>
              <a:t>“El teatro imagen es un método aplicado dentro del Teatro del Oprimido, que utiliza el teatro como una herramienta para la transformación.  Fue creado por el brasileño Augusto Boal, un colega de Paulo Freire.  El teatro imagen usa los cuerpos de los participantes como ‘arcilla’ para ‘esculpir’ estatuas, imágenes fijas que representan sus experiencias, sentimientos, ideas, opresiones </a:t>
            </a:r>
            <a:br>
              <a:rPr lang="es-US" sz="2000" dirty="0"/>
            </a:br>
            <a:r>
              <a:rPr lang="es-US" sz="2000" dirty="0"/>
              <a:t>o sueños”.</a:t>
            </a:r>
          </a:p>
          <a:p>
            <a:pPr marL="0" indent="0" algn="ctr">
              <a:spcBef>
                <a:spcPts val="0"/>
              </a:spcBef>
              <a:buClr>
                <a:srgbClr val="CC0000"/>
              </a:buClr>
              <a:buSzPts val="2000"/>
              <a:buNone/>
            </a:pPr>
            <a:endParaRPr sz="2000" dirty="0"/>
          </a:p>
          <a:p>
            <a:pPr marL="0" indent="0" algn="ctr">
              <a:spcBef>
                <a:spcPts val="300"/>
              </a:spcBef>
              <a:buClr>
                <a:srgbClr val="CC0000"/>
              </a:buClr>
              <a:buSzPts val="2000"/>
              <a:buNone/>
            </a:pPr>
            <a:r>
              <a:rPr lang="es-US" sz="2000" dirty="0"/>
              <a:t>  	– Marc </a:t>
            </a:r>
            <a:r>
              <a:rPr lang="es-US" sz="2000" dirty="0" err="1"/>
              <a:t>Weinblatt</a:t>
            </a:r>
            <a:r>
              <a:rPr lang="es-US" sz="2000" dirty="0"/>
              <a:t>, </a:t>
            </a:r>
            <a:r>
              <a:rPr lang="es-US" sz="2000" dirty="0" err="1"/>
              <a:t>Mandala</a:t>
            </a:r>
            <a:r>
              <a:rPr lang="es-US" sz="2000" dirty="0"/>
              <a:t> Center </a:t>
            </a:r>
            <a:r>
              <a:rPr lang="es-US" sz="2000" dirty="0" err="1"/>
              <a:t>for</a:t>
            </a:r>
            <a:r>
              <a:rPr lang="es-US" sz="2000" dirty="0"/>
              <a:t> Change, </a:t>
            </a:r>
            <a:r>
              <a:rPr lang="es-US" sz="2000" dirty="0">
                <a:hlinkClick r:id="rId3"/>
              </a:rPr>
              <a:t>http://www.mandalaforchange.com/site/</a:t>
            </a:r>
            <a:r>
              <a:rPr lang="es-US" sz="2000" dirty="0"/>
              <a:t> </a:t>
            </a:r>
          </a:p>
          <a:p>
            <a:pPr marL="342900" lvl="1" indent="0">
              <a:buClr>
                <a:srgbClr val="CC0000"/>
              </a:buClr>
              <a:buNone/>
            </a:pPr>
            <a:endParaRPr dirty="0"/>
          </a:p>
        </p:txBody>
      </p:sp>
      <p:sp>
        <p:nvSpPr>
          <p:cNvPr id="111" name="Google Shape;111;p15"/>
          <p:cNvSpPr/>
          <p:nvPr/>
        </p:nvSpPr>
        <p:spPr>
          <a:xfrm>
            <a:off x="-1545432" y="-507206"/>
            <a:ext cx="138113" cy="342900"/>
          </a:xfrm>
          <a:prstGeom prst="rect">
            <a:avLst/>
          </a:prstGeom>
          <a:noFill/>
          <a:ln>
            <a:noFill/>
          </a:ln>
        </p:spPr>
        <p:txBody>
          <a:bodyPr spcFirstLastPara="1" wrap="square" lIns="68569" tIns="34275" rIns="68569" bIns="34275" anchor="t" anchorCtr="0">
            <a:noAutofit/>
          </a:bodyPr>
          <a:lstStyle/>
          <a:p>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ftr" idx="11"/>
          </p:nvPr>
        </p:nvSpPr>
        <p:spPr>
          <a:xfrm>
            <a:off x="609600" y="1143000"/>
            <a:ext cx="5105400" cy="228600"/>
          </a:xfrm>
          <a:prstGeom prst="rect">
            <a:avLst/>
          </a:prstGeom>
          <a:noFill/>
          <a:ln>
            <a:noFill/>
          </a:ln>
        </p:spPr>
        <p:txBody>
          <a:bodyPr spcFirstLastPara="1" wrap="square" lIns="68569" tIns="34275" rIns="68569" bIns="34275" anchor="t" anchorCtr="0">
            <a:noAutofit/>
          </a:bodyPr>
          <a:lstStyle/>
          <a:p>
            <a:r>
              <a:rPr lang="es-US">
                <a:solidFill>
                  <a:srgbClr val="FFFFFF"/>
                </a:solidFill>
              </a:rPr>
              <a:t>Habilidades de educación popular y facilitación</a:t>
            </a:r>
          </a:p>
        </p:txBody>
      </p:sp>
      <p:sp>
        <p:nvSpPr>
          <p:cNvPr id="118" name="Google Shape;118;p16"/>
          <p:cNvSpPr txBox="1">
            <a:spLocks noGrp="1"/>
          </p:cNvSpPr>
          <p:nvPr>
            <p:ph type="title"/>
          </p:nvPr>
        </p:nvSpPr>
        <p:spPr>
          <a:xfrm>
            <a:off x="609600" y="1114425"/>
            <a:ext cx="7924800" cy="514350"/>
          </a:xfrm>
          <a:prstGeom prst="rect">
            <a:avLst/>
          </a:prstGeom>
          <a:noFill/>
          <a:ln>
            <a:noFill/>
          </a:ln>
        </p:spPr>
        <p:txBody>
          <a:bodyPr spcFirstLastPara="1" wrap="square" lIns="68569" tIns="34275" rIns="68569" bIns="34275" anchor="t" anchorCtr="0">
            <a:noAutofit/>
          </a:bodyPr>
          <a:lstStyle/>
          <a:p>
            <a:r>
              <a:rPr lang="es-US" sz="3200" b="1"/>
              <a:t>Teatro imagen</a:t>
            </a:r>
          </a:p>
        </p:txBody>
      </p:sp>
      <p:sp>
        <p:nvSpPr>
          <p:cNvPr id="119" name="Google Shape;119;p16"/>
          <p:cNvSpPr txBox="1">
            <a:spLocks noGrp="1"/>
          </p:cNvSpPr>
          <p:nvPr>
            <p:ph type="body" idx="1"/>
          </p:nvPr>
        </p:nvSpPr>
        <p:spPr>
          <a:xfrm>
            <a:off x="1295400" y="2590800"/>
            <a:ext cx="5943600" cy="1016000"/>
          </a:xfrm>
          <a:prstGeom prst="rect">
            <a:avLst/>
          </a:prstGeom>
          <a:noFill/>
          <a:ln>
            <a:noFill/>
          </a:ln>
        </p:spPr>
        <p:txBody>
          <a:bodyPr spcFirstLastPara="1" wrap="square" lIns="68569" tIns="34275" rIns="68569" bIns="34275" anchor="t" anchorCtr="0">
            <a:noAutofit/>
          </a:bodyPr>
          <a:lstStyle/>
          <a:p>
            <a:pPr marL="0" indent="0" algn="ctr">
              <a:spcBef>
                <a:spcPts val="300"/>
              </a:spcBef>
              <a:buClr>
                <a:srgbClr val="CC0000"/>
              </a:buClr>
              <a:buSzPts val="2000"/>
              <a:buNone/>
            </a:pPr>
            <a:r>
              <a:rPr lang="es-US" sz="3200" b="1"/>
              <a:t>¡Practiquemos!</a:t>
            </a:r>
          </a:p>
          <a:p>
            <a:pPr marL="342900" lvl="1" indent="0">
              <a:buClr>
                <a:srgbClr val="CC0000"/>
              </a:buClr>
              <a:buNone/>
            </a:pPr>
            <a:endParaRPr dirty="0"/>
          </a:p>
        </p:txBody>
      </p:sp>
      <p:sp>
        <p:nvSpPr>
          <p:cNvPr id="120" name="Google Shape;120;p16"/>
          <p:cNvSpPr/>
          <p:nvPr/>
        </p:nvSpPr>
        <p:spPr>
          <a:xfrm>
            <a:off x="-1545432" y="-507206"/>
            <a:ext cx="138113" cy="342900"/>
          </a:xfrm>
          <a:prstGeom prst="rect">
            <a:avLst/>
          </a:prstGeom>
          <a:noFill/>
          <a:ln>
            <a:noFill/>
          </a:ln>
        </p:spPr>
        <p:txBody>
          <a:bodyPr spcFirstLastPara="1" wrap="square" lIns="68569" tIns="34275" rIns="68569" bIns="34275" anchor="t" anchorCtr="0">
            <a:noAutofit/>
          </a:bodyPr>
          <a:lstStyle/>
          <a:p>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7"/>
          <p:cNvSpPr txBox="1">
            <a:spLocks noGrp="1"/>
          </p:cNvSpPr>
          <p:nvPr>
            <p:ph type="ftr" idx="11"/>
          </p:nvPr>
        </p:nvSpPr>
        <p:spPr>
          <a:xfrm>
            <a:off x="609600" y="1143000"/>
            <a:ext cx="5105475" cy="228600"/>
          </a:xfrm>
          <a:prstGeom prst="rect">
            <a:avLst/>
          </a:prstGeom>
          <a:noFill/>
          <a:ln>
            <a:noFill/>
          </a:ln>
        </p:spPr>
        <p:txBody>
          <a:bodyPr spcFirstLastPara="1" wrap="square" lIns="68569" tIns="34275" rIns="68569" bIns="34275" anchor="t" anchorCtr="0">
            <a:noAutofit/>
          </a:bodyPr>
          <a:lstStyle/>
          <a:p>
            <a:r>
              <a:rPr lang="es-US">
                <a:solidFill>
                  <a:srgbClr val="FFFFFF"/>
                </a:solidFill>
              </a:rPr>
              <a:t>Habilidades de educación popular y facilitación</a:t>
            </a:r>
          </a:p>
        </p:txBody>
      </p:sp>
      <p:sp>
        <p:nvSpPr>
          <p:cNvPr id="127" name="Google Shape;127;p17"/>
          <p:cNvSpPr txBox="1">
            <a:spLocks noGrp="1"/>
          </p:cNvSpPr>
          <p:nvPr>
            <p:ph type="title"/>
          </p:nvPr>
        </p:nvSpPr>
        <p:spPr>
          <a:xfrm>
            <a:off x="520700" y="914400"/>
            <a:ext cx="7924725" cy="514350"/>
          </a:xfrm>
          <a:prstGeom prst="rect">
            <a:avLst/>
          </a:prstGeom>
          <a:noFill/>
          <a:ln>
            <a:noFill/>
          </a:ln>
        </p:spPr>
        <p:txBody>
          <a:bodyPr spcFirstLastPara="1" wrap="square" lIns="68569" tIns="34275" rIns="68569" bIns="34275" anchor="t" anchorCtr="0">
            <a:noAutofit/>
          </a:bodyPr>
          <a:lstStyle/>
          <a:p>
            <a:r>
              <a:rPr lang="es-US" sz="3200" b="1"/>
              <a:t>Teatro imagen</a:t>
            </a:r>
          </a:p>
        </p:txBody>
      </p:sp>
      <p:sp>
        <p:nvSpPr>
          <p:cNvPr id="128" name="Google Shape;128;p17"/>
          <p:cNvSpPr txBox="1">
            <a:spLocks noGrp="1"/>
          </p:cNvSpPr>
          <p:nvPr>
            <p:ph type="body" idx="1"/>
          </p:nvPr>
        </p:nvSpPr>
        <p:spPr>
          <a:xfrm>
            <a:off x="1600200" y="2171700"/>
            <a:ext cx="5943600" cy="2571750"/>
          </a:xfrm>
          <a:prstGeom prst="rect">
            <a:avLst/>
          </a:prstGeom>
          <a:noFill/>
          <a:ln>
            <a:noFill/>
          </a:ln>
        </p:spPr>
        <p:txBody>
          <a:bodyPr spcFirstLastPara="1" wrap="square" lIns="68569" tIns="34275" rIns="68569" bIns="34275" anchor="t" anchorCtr="0">
            <a:noAutofit/>
          </a:bodyPr>
          <a:lstStyle/>
          <a:p>
            <a:pPr marL="0" indent="0">
              <a:spcBef>
                <a:spcPts val="300"/>
              </a:spcBef>
              <a:buClr>
                <a:srgbClr val="CC0000"/>
              </a:buClr>
              <a:buSzPts val="2000"/>
              <a:buNone/>
            </a:pPr>
            <a:r>
              <a:rPr lang="es-US" b="1" dirty="0"/>
              <a:t>Reflexión sobre la actividad que compara la educación convencional </a:t>
            </a:r>
            <a:br>
              <a:rPr lang="es-US" b="1" dirty="0"/>
            </a:br>
            <a:r>
              <a:rPr lang="es-US" b="1" dirty="0"/>
              <a:t>y la educación popular</a:t>
            </a:r>
          </a:p>
          <a:p>
            <a:pPr marL="342900" lvl="1" indent="0">
              <a:buClr>
                <a:srgbClr val="CC0000"/>
              </a:buClr>
              <a:buNone/>
            </a:pPr>
            <a:endParaRPr dirty="0"/>
          </a:p>
        </p:txBody>
      </p:sp>
      <p:sp>
        <p:nvSpPr>
          <p:cNvPr id="129" name="Google Shape;129;p17"/>
          <p:cNvSpPr/>
          <p:nvPr/>
        </p:nvSpPr>
        <p:spPr>
          <a:xfrm>
            <a:off x="-1545431" y="-507206"/>
            <a:ext cx="138150" cy="342900"/>
          </a:xfrm>
          <a:prstGeom prst="rect">
            <a:avLst/>
          </a:prstGeom>
          <a:noFill/>
          <a:ln>
            <a:noFill/>
          </a:ln>
        </p:spPr>
        <p:txBody>
          <a:bodyPr spcFirstLastPara="1" wrap="square" lIns="68569" tIns="34275" rIns="68569" bIns="34275" anchor="t" anchorCtr="0">
            <a:noAutofit/>
          </a:bodyPr>
          <a:lstStyle/>
          <a:p>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ftr" idx="11"/>
          </p:nvPr>
        </p:nvSpPr>
        <p:spPr>
          <a:xfrm>
            <a:off x="609600" y="1143000"/>
            <a:ext cx="5105475" cy="228600"/>
          </a:xfrm>
          <a:prstGeom prst="rect">
            <a:avLst/>
          </a:prstGeom>
          <a:noFill/>
          <a:ln>
            <a:noFill/>
          </a:ln>
        </p:spPr>
        <p:txBody>
          <a:bodyPr spcFirstLastPara="1" wrap="square" lIns="68569" tIns="34275" rIns="68569" bIns="34275" anchor="t" anchorCtr="0">
            <a:noAutofit/>
          </a:bodyPr>
          <a:lstStyle/>
          <a:p>
            <a:r>
              <a:rPr lang="es-US">
                <a:solidFill>
                  <a:srgbClr val="FFFFFF"/>
                </a:solidFill>
              </a:rPr>
              <a:t>Habilidades de educación popular y facilitación</a:t>
            </a:r>
          </a:p>
        </p:txBody>
      </p:sp>
      <p:sp>
        <p:nvSpPr>
          <p:cNvPr id="137" name="Google Shape;137;p18"/>
          <p:cNvSpPr txBox="1">
            <a:spLocks noGrp="1"/>
          </p:cNvSpPr>
          <p:nvPr>
            <p:ph type="body" idx="1"/>
          </p:nvPr>
        </p:nvSpPr>
        <p:spPr>
          <a:xfrm>
            <a:off x="1600200" y="2171700"/>
            <a:ext cx="5943600" cy="2571750"/>
          </a:xfrm>
          <a:prstGeom prst="rect">
            <a:avLst/>
          </a:prstGeom>
          <a:noFill/>
          <a:ln>
            <a:noFill/>
          </a:ln>
        </p:spPr>
        <p:txBody>
          <a:bodyPr spcFirstLastPara="1" wrap="square" lIns="68569" tIns="34275" rIns="68569" bIns="34275" anchor="t" anchorCtr="0">
            <a:noAutofit/>
          </a:bodyPr>
          <a:lstStyle/>
          <a:p>
            <a:pPr marL="0" indent="0">
              <a:spcBef>
                <a:spcPts val="300"/>
              </a:spcBef>
              <a:buClr>
                <a:srgbClr val="CC0000"/>
              </a:buClr>
              <a:buSzPts val="2000"/>
              <a:buNone/>
            </a:pPr>
            <a:endParaRPr sz="2250" b="1"/>
          </a:p>
          <a:p>
            <a:pPr marL="342900" lvl="1" indent="0">
              <a:buClr>
                <a:srgbClr val="CC0000"/>
              </a:buClr>
              <a:buNone/>
            </a:pPr>
            <a:endParaRPr/>
          </a:p>
        </p:txBody>
      </p:sp>
      <p:sp>
        <p:nvSpPr>
          <p:cNvPr id="138" name="Google Shape;138;p18"/>
          <p:cNvSpPr/>
          <p:nvPr/>
        </p:nvSpPr>
        <p:spPr>
          <a:xfrm>
            <a:off x="-1545431" y="-507206"/>
            <a:ext cx="138150" cy="342900"/>
          </a:xfrm>
          <a:prstGeom prst="rect">
            <a:avLst/>
          </a:prstGeom>
          <a:noFill/>
          <a:ln>
            <a:noFill/>
          </a:ln>
        </p:spPr>
        <p:txBody>
          <a:bodyPr spcFirstLastPara="1" wrap="square" lIns="68569" tIns="34275" rIns="68569" bIns="34275" anchor="t" anchorCtr="0">
            <a:noAutofit/>
          </a:bodyPr>
          <a:lstStyle/>
          <a:p>
            <a:endParaRPr sz="1800"/>
          </a:p>
        </p:txBody>
      </p:sp>
      <p:pic>
        <p:nvPicPr>
          <p:cNvPr id="3" name="Imagen 2">
            <a:extLst>
              <a:ext uri="{FF2B5EF4-FFF2-40B4-BE49-F238E27FC236}">
                <a16:creationId xmlns:a16="http://schemas.microsoft.com/office/drawing/2014/main" id="{2AA34652-B86E-4504-993F-EC1BF615FA9D}"/>
              </a:ext>
            </a:extLst>
          </p:cNvPr>
          <p:cNvPicPr>
            <a:picLocks noChangeAspect="1"/>
          </p:cNvPicPr>
          <p:nvPr/>
        </p:nvPicPr>
        <p:blipFill>
          <a:blip r:embed="rId3"/>
          <a:stretch>
            <a:fillRect/>
          </a:stretch>
        </p:blipFill>
        <p:spPr>
          <a:xfrm>
            <a:off x="609600" y="722553"/>
            <a:ext cx="7729268" cy="4867097"/>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630</Words>
  <Application>Microsoft Office PowerPoint</Application>
  <PresentationFormat>Presentación en pantalla (4:3)</PresentationFormat>
  <Paragraphs>59</Paragraphs>
  <Slides>7</Slides>
  <Notes>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Noto Sans Symbols</vt:lpstr>
      <vt:lpstr>Wingdings</vt:lpstr>
      <vt:lpstr>Blank Presentation</vt:lpstr>
      <vt:lpstr>Habilidades de educación popular  y facilitación </vt:lpstr>
      <vt:lpstr>Objetivos</vt:lpstr>
      <vt:lpstr>La educación convencional frente  a la educación popular</vt:lpstr>
      <vt:lpstr>Teatro imagen</vt:lpstr>
      <vt:lpstr>Teatro imagen</vt:lpstr>
      <vt:lpstr>Teatro imagen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Popular Education &amp; Facilitation Skills</dc:title>
  <dc:creator>Allyson Baughman</dc:creator>
  <cp:lastModifiedBy>DS1</cp:lastModifiedBy>
  <cp:revision>10</cp:revision>
  <dcterms:modified xsi:type="dcterms:W3CDTF">2020-07-24T15:01:57Z</dcterms:modified>
</cp:coreProperties>
</file>