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2"/>
  </p:notesMasterIdLst>
  <p:sldIdLst>
    <p:sldId id="266" r:id="rId2"/>
    <p:sldId id="267" r:id="rId3"/>
    <p:sldId id="268" r:id="rId4"/>
    <p:sldId id="269" r:id="rId5"/>
    <p:sldId id="270" r:id="rId6"/>
    <p:sldId id="271" r:id="rId7"/>
    <p:sldId id="272" r:id="rId8"/>
    <p:sldId id="273" r:id="rId9"/>
    <p:sldId id="274"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62732" autoAdjust="0"/>
  </p:normalViewPr>
  <p:slideViewPr>
    <p:cSldViewPr snapToGrid="0">
      <p:cViewPr varScale="1">
        <p:scale>
          <a:sx n="50" d="100"/>
          <a:sy n="50" d="100"/>
        </p:scale>
        <p:origin x="3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841169-DA4F-4D95-856E-033EC807999E}" type="doc">
      <dgm:prSet loTypeId="urn:microsoft.com/office/officeart/2005/8/layout/pyramid4" loCatId="relationship" qsTypeId="urn:microsoft.com/office/officeart/2005/8/quickstyle/simple1" qsCatId="simple" csTypeId="urn:microsoft.com/office/officeart/2005/8/colors/colorful1" csCatId="colorful" phldr="1"/>
      <dgm:spPr/>
      <dgm:t>
        <a:bodyPr/>
        <a:lstStyle/>
        <a:p>
          <a:endParaRPr lang="en-US"/>
        </a:p>
      </dgm:t>
    </dgm:pt>
    <dgm:pt modelId="{7B6B38A1-F257-4B42-A52E-3EA3BB2DFCF9}">
      <dgm:prSet phldrT="[Text]"/>
      <dgm:spPr/>
      <dgm:t>
        <a:bodyPr/>
        <a:lstStyle/>
        <a:p>
          <a:r>
            <a:rPr lang="es-US"/>
            <a:t>Cuidadores</a:t>
          </a:r>
        </a:p>
      </dgm:t>
    </dgm:pt>
    <dgm:pt modelId="{3C81CC0B-1DFA-4C59-95B3-D1A3A5955B62}" type="parTrans" cxnId="{4D65366E-2E52-4F47-BBEC-46649C71AFAA}">
      <dgm:prSet/>
      <dgm:spPr/>
      <dgm:t>
        <a:bodyPr/>
        <a:lstStyle/>
        <a:p>
          <a:endParaRPr lang="en-US"/>
        </a:p>
      </dgm:t>
    </dgm:pt>
    <dgm:pt modelId="{F4B5CD0C-14B6-4AAA-8CB8-631BF7C3E02A}" type="sibTrans" cxnId="{4D65366E-2E52-4F47-BBEC-46649C71AFAA}">
      <dgm:prSet/>
      <dgm:spPr/>
      <dgm:t>
        <a:bodyPr/>
        <a:lstStyle/>
        <a:p>
          <a:endParaRPr lang="en-US"/>
        </a:p>
      </dgm:t>
    </dgm:pt>
    <dgm:pt modelId="{971169DE-C679-4E7A-AE11-0CCB607751CF}">
      <dgm:prSet phldrT="[Text]"/>
      <dgm:spPr>
        <a:solidFill>
          <a:schemeClr val="accent6">
            <a:lumMod val="75000"/>
          </a:schemeClr>
        </a:solidFill>
      </dgm:spPr>
      <dgm:t>
        <a:bodyPr/>
        <a:lstStyle/>
        <a:p>
          <a:r>
            <a:rPr lang="es-US"/>
            <a:t>Miembros de la familia</a:t>
          </a:r>
        </a:p>
      </dgm:t>
    </dgm:pt>
    <dgm:pt modelId="{C7A4CBEE-EA96-4DA7-A80B-93A163138ACC}" type="parTrans" cxnId="{9724212D-1E7B-4551-B629-62684AB3CBF5}">
      <dgm:prSet/>
      <dgm:spPr/>
      <dgm:t>
        <a:bodyPr/>
        <a:lstStyle/>
        <a:p>
          <a:endParaRPr lang="en-US"/>
        </a:p>
      </dgm:t>
    </dgm:pt>
    <dgm:pt modelId="{41D018AA-A631-4947-92A1-C0256A34F797}" type="sibTrans" cxnId="{9724212D-1E7B-4551-B629-62684AB3CBF5}">
      <dgm:prSet/>
      <dgm:spPr/>
      <dgm:t>
        <a:bodyPr/>
        <a:lstStyle/>
        <a:p>
          <a:endParaRPr lang="en-US"/>
        </a:p>
      </dgm:t>
    </dgm:pt>
    <dgm:pt modelId="{98E44379-7089-48B3-8828-99E1A470F6E5}">
      <dgm:prSet phldrT="[Text]"/>
      <dgm:spPr/>
      <dgm:t>
        <a:bodyPr/>
        <a:lstStyle/>
        <a:p>
          <a:r>
            <a:rPr lang="es-US"/>
            <a:t>Paciente</a:t>
          </a:r>
        </a:p>
      </dgm:t>
    </dgm:pt>
    <dgm:pt modelId="{274DD596-5BEF-4270-9988-A4EC6524B845}" type="parTrans" cxnId="{B4FCD57E-4F9A-4D65-A290-04DA3E92976B}">
      <dgm:prSet/>
      <dgm:spPr/>
      <dgm:t>
        <a:bodyPr/>
        <a:lstStyle/>
        <a:p>
          <a:endParaRPr lang="en-US"/>
        </a:p>
      </dgm:t>
    </dgm:pt>
    <dgm:pt modelId="{F73AAD60-004C-47A4-A954-217A4C99847F}" type="sibTrans" cxnId="{B4FCD57E-4F9A-4D65-A290-04DA3E92976B}">
      <dgm:prSet/>
      <dgm:spPr/>
      <dgm:t>
        <a:bodyPr/>
        <a:lstStyle/>
        <a:p>
          <a:endParaRPr lang="en-US"/>
        </a:p>
      </dgm:t>
    </dgm:pt>
    <dgm:pt modelId="{2FBEE042-FBBB-44FD-9EA1-C50225519517}">
      <dgm:prSet phldrT="[Text]"/>
      <dgm:spPr>
        <a:solidFill>
          <a:schemeClr val="accent5">
            <a:lumMod val="75000"/>
          </a:schemeClr>
        </a:solidFill>
      </dgm:spPr>
      <dgm:t>
        <a:bodyPr/>
        <a:lstStyle/>
        <a:p>
          <a:r>
            <a:rPr lang="es-US"/>
            <a:t>Equipo de atención médica</a:t>
          </a:r>
        </a:p>
      </dgm:t>
    </dgm:pt>
    <dgm:pt modelId="{84D71CBE-C87E-4768-97D7-7B4173E71544}" type="parTrans" cxnId="{81F89832-D047-4A24-854F-D6BB9B545667}">
      <dgm:prSet/>
      <dgm:spPr/>
      <dgm:t>
        <a:bodyPr/>
        <a:lstStyle/>
        <a:p>
          <a:endParaRPr lang="en-US"/>
        </a:p>
      </dgm:t>
    </dgm:pt>
    <dgm:pt modelId="{D38890B8-B5AF-42A1-9F22-32A1E7275DC7}" type="sibTrans" cxnId="{81F89832-D047-4A24-854F-D6BB9B545667}">
      <dgm:prSet/>
      <dgm:spPr/>
      <dgm:t>
        <a:bodyPr/>
        <a:lstStyle/>
        <a:p>
          <a:endParaRPr lang="en-US"/>
        </a:p>
      </dgm:t>
    </dgm:pt>
    <dgm:pt modelId="{7B3DED54-2E08-46AE-AC6F-8B0DE7B43DBD}" type="pres">
      <dgm:prSet presAssocID="{D9841169-DA4F-4D95-856E-033EC807999E}" presName="compositeShape" presStyleCnt="0">
        <dgm:presLayoutVars>
          <dgm:chMax val="9"/>
          <dgm:dir/>
          <dgm:resizeHandles val="exact"/>
        </dgm:presLayoutVars>
      </dgm:prSet>
      <dgm:spPr/>
    </dgm:pt>
    <dgm:pt modelId="{8729B08B-D79D-4E7E-BDA3-C033354972F6}" type="pres">
      <dgm:prSet presAssocID="{D9841169-DA4F-4D95-856E-033EC807999E}" presName="triangle1" presStyleLbl="node1" presStyleIdx="0" presStyleCnt="4" custLinFactNeighborY="-6986">
        <dgm:presLayoutVars>
          <dgm:bulletEnabled val="1"/>
        </dgm:presLayoutVars>
      </dgm:prSet>
      <dgm:spPr/>
    </dgm:pt>
    <dgm:pt modelId="{5E9D8E56-60AD-4A45-BD5D-178CDD870C5A}" type="pres">
      <dgm:prSet presAssocID="{D9841169-DA4F-4D95-856E-033EC807999E}" presName="triangle2" presStyleLbl="node1" presStyleIdx="1" presStyleCnt="4" custLinFactNeighborY="-6995">
        <dgm:presLayoutVars>
          <dgm:bulletEnabled val="1"/>
        </dgm:presLayoutVars>
      </dgm:prSet>
      <dgm:spPr/>
    </dgm:pt>
    <dgm:pt modelId="{60BDECBB-80CF-4AE2-8576-085CC7F55391}" type="pres">
      <dgm:prSet presAssocID="{D9841169-DA4F-4D95-856E-033EC807999E}" presName="triangle3" presStyleLbl="node1" presStyleIdx="2" presStyleCnt="4" custLinFactNeighborY="-6995">
        <dgm:presLayoutVars>
          <dgm:bulletEnabled val="1"/>
        </dgm:presLayoutVars>
      </dgm:prSet>
      <dgm:spPr/>
    </dgm:pt>
    <dgm:pt modelId="{926D896D-DCEA-41D9-A351-FFD953033514}" type="pres">
      <dgm:prSet presAssocID="{D9841169-DA4F-4D95-856E-033EC807999E}" presName="triangle4" presStyleLbl="node1" presStyleIdx="3" presStyleCnt="4" custLinFactNeighborX="-798" custLinFactNeighborY="-6995">
        <dgm:presLayoutVars>
          <dgm:bulletEnabled val="1"/>
        </dgm:presLayoutVars>
      </dgm:prSet>
      <dgm:spPr/>
    </dgm:pt>
  </dgm:ptLst>
  <dgm:cxnLst>
    <dgm:cxn modelId="{4BE12E06-7083-0B43-AA33-E6B7811567C5}" type="presOf" srcId="{2FBEE042-FBBB-44FD-9EA1-C50225519517}" destId="{926D896D-DCEA-41D9-A351-FFD953033514}" srcOrd="0" destOrd="0" presId="urn:microsoft.com/office/officeart/2005/8/layout/pyramid4"/>
    <dgm:cxn modelId="{07715A21-3510-3247-A775-FFCF07CB1E9F}" type="presOf" srcId="{7B6B38A1-F257-4B42-A52E-3EA3BB2DFCF9}" destId="{8729B08B-D79D-4E7E-BDA3-C033354972F6}" srcOrd="0" destOrd="0" presId="urn:microsoft.com/office/officeart/2005/8/layout/pyramid4"/>
    <dgm:cxn modelId="{9724212D-1E7B-4551-B629-62684AB3CBF5}" srcId="{D9841169-DA4F-4D95-856E-033EC807999E}" destId="{971169DE-C679-4E7A-AE11-0CCB607751CF}" srcOrd="1" destOrd="0" parTransId="{C7A4CBEE-EA96-4DA7-A80B-93A163138ACC}" sibTransId="{41D018AA-A631-4947-92A1-C0256A34F797}"/>
    <dgm:cxn modelId="{81F89832-D047-4A24-854F-D6BB9B545667}" srcId="{D9841169-DA4F-4D95-856E-033EC807999E}" destId="{2FBEE042-FBBB-44FD-9EA1-C50225519517}" srcOrd="3" destOrd="0" parTransId="{84D71CBE-C87E-4768-97D7-7B4173E71544}" sibTransId="{D38890B8-B5AF-42A1-9F22-32A1E7275DC7}"/>
    <dgm:cxn modelId="{4D65366E-2E52-4F47-BBEC-46649C71AFAA}" srcId="{D9841169-DA4F-4D95-856E-033EC807999E}" destId="{7B6B38A1-F257-4B42-A52E-3EA3BB2DFCF9}" srcOrd="0" destOrd="0" parTransId="{3C81CC0B-1DFA-4C59-95B3-D1A3A5955B62}" sibTransId="{F4B5CD0C-14B6-4AAA-8CB8-631BF7C3E02A}"/>
    <dgm:cxn modelId="{B4FCD57E-4F9A-4D65-A290-04DA3E92976B}" srcId="{D9841169-DA4F-4D95-856E-033EC807999E}" destId="{98E44379-7089-48B3-8828-99E1A470F6E5}" srcOrd="2" destOrd="0" parTransId="{274DD596-5BEF-4270-9988-A4EC6524B845}" sibTransId="{F73AAD60-004C-47A4-A954-217A4C99847F}"/>
    <dgm:cxn modelId="{68B5F5A1-14DD-124B-BDF4-50C148213966}" type="presOf" srcId="{971169DE-C679-4E7A-AE11-0CCB607751CF}" destId="{5E9D8E56-60AD-4A45-BD5D-178CDD870C5A}" srcOrd="0" destOrd="0" presId="urn:microsoft.com/office/officeart/2005/8/layout/pyramid4"/>
    <dgm:cxn modelId="{5B89D0C9-F105-7E46-B9AF-AEFC88A02BD9}" type="presOf" srcId="{98E44379-7089-48B3-8828-99E1A470F6E5}" destId="{60BDECBB-80CF-4AE2-8576-085CC7F55391}" srcOrd="0" destOrd="0" presId="urn:microsoft.com/office/officeart/2005/8/layout/pyramid4"/>
    <dgm:cxn modelId="{01E5B3D5-771C-D642-8245-89CB15473EF5}" type="presOf" srcId="{D9841169-DA4F-4D95-856E-033EC807999E}" destId="{7B3DED54-2E08-46AE-AC6F-8B0DE7B43DBD}" srcOrd="0" destOrd="0" presId="urn:microsoft.com/office/officeart/2005/8/layout/pyramid4"/>
    <dgm:cxn modelId="{CCC5AA1D-6E46-AD41-8190-3730838E344B}" type="presParOf" srcId="{7B3DED54-2E08-46AE-AC6F-8B0DE7B43DBD}" destId="{8729B08B-D79D-4E7E-BDA3-C033354972F6}" srcOrd="0" destOrd="0" presId="urn:microsoft.com/office/officeart/2005/8/layout/pyramid4"/>
    <dgm:cxn modelId="{0271CE8A-5932-2043-A395-2F9CD91F4549}" type="presParOf" srcId="{7B3DED54-2E08-46AE-AC6F-8B0DE7B43DBD}" destId="{5E9D8E56-60AD-4A45-BD5D-178CDD870C5A}" srcOrd="1" destOrd="0" presId="urn:microsoft.com/office/officeart/2005/8/layout/pyramid4"/>
    <dgm:cxn modelId="{A539B8C5-D980-924B-835B-DA8F427723B6}" type="presParOf" srcId="{7B3DED54-2E08-46AE-AC6F-8B0DE7B43DBD}" destId="{60BDECBB-80CF-4AE2-8576-085CC7F55391}" srcOrd="2" destOrd="0" presId="urn:microsoft.com/office/officeart/2005/8/layout/pyramid4"/>
    <dgm:cxn modelId="{7992E0B8-AFC7-3348-9B27-DBF195E0DD0A}" type="presParOf" srcId="{7B3DED54-2E08-46AE-AC6F-8B0DE7B43DBD}" destId="{926D896D-DCEA-41D9-A351-FFD953033514}"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FE0ED7-3DBD-4E42-A3BE-BFD09C5F186F}" type="doc">
      <dgm:prSet loTypeId="urn:microsoft.com/office/officeart/2005/8/layout/radial1" loCatId="relationship" qsTypeId="urn:microsoft.com/office/officeart/2005/8/quickstyle/simple5" qsCatId="simple" csTypeId="urn:microsoft.com/office/officeart/2005/8/colors/colorful5" csCatId="colorful" phldr="1"/>
      <dgm:spPr/>
      <dgm:t>
        <a:bodyPr/>
        <a:lstStyle/>
        <a:p>
          <a:endParaRPr lang="en-US"/>
        </a:p>
      </dgm:t>
    </dgm:pt>
    <dgm:pt modelId="{5D002823-667B-4FC3-A492-646E5C8ED5D6}">
      <dgm:prSet phldrT="[Text]"/>
      <dgm:spPr/>
      <dgm:t>
        <a:bodyPr/>
        <a:lstStyle/>
        <a:p>
          <a:r>
            <a:rPr lang="es-US" b="1" i="0">
              <a:latin typeface="+mj-lt"/>
              <a:cs typeface="Josefin Sans"/>
            </a:rPr>
            <a:t>Cliente</a:t>
          </a:r>
        </a:p>
      </dgm:t>
    </dgm:pt>
    <dgm:pt modelId="{5CFC6A51-682B-46A5-831B-497BACF72695}" type="parTrans" cxnId="{99D7AB2D-8A82-446F-8E74-D57EDD91EDF5}">
      <dgm:prSet/>
      <dgm:spPr/>
      <dgm:t>
        <a:bodyPr/>
        <a:lstStyle/>
        <a:p>
          <a:endParaRPr lang="en-US"/>
        </a:p>
      </dgm:t>
    </dgm:pt>
    <dgm:pt modelId="{7186365C-7D65-4997-8D36-CF8C533276A5}" type="sibTrans" cxnId="{99D7AB2D-8A82-446F-8E74-D57EDD91EDF5}">
      <dgm:prSet/>
      <dgm:spPr/>
      <dgm:t>
        <a:bodyPr/>
        <a:lstStyle/>
        <a:p>
          <a:endParaRPr lang="en-US"/>
        </a:p>
      </dgm:t>
    </dgm:pt>
    <dgm:pt modelId="{C536EA9D-6677-4A43-9218-B3ED3C56AAD7}">
      <dgm:prSet phldrT="[Text]" custT="1"/>
      <dgm:spPr/>
      <dgm:t>
        <a:bodyPr/>
        <a:lstStyle/>
        <a:p>
          <a:r>
            <a:rPr lang="es-US" sz="1600" b="0" i="0" dirty="0">
              <a:solidFill>
                <a:schemeClr val="tx1"/>
              </a:solidFill>
              <a:latin typeface="+mj-lt"/>
              <a:cs typeface="Josefin Sans SemiBold"/>
            </a:rPr>
            <a:t>Médico</a:t>
          </a:r>
        </a:p>
      </dgm:t>
    </dgm:pt>
    <dgm:pt modelId="{EBE7BEEA-69EA-4DD7-9D3C-DA99D2600101}" type="parTrans" cxnId="{A83B94DE-858B-4154-9B0C-1DE5C8D188E2}">
      <dgm:prSet/>
      <dgm:spPr/>
      <dgm:t>
        <a:bodyPr/>
        <a:lstStyle/>
        <a:p>
          <a:endParaRPr lang="en-US"/>
        </a:p>
      </dgm:t>
    </dgm:pt>
    <dgm:pt modelId="{EF62D171-2F61-4A31-9940-EFA1E18D5900}" type="sibTrans" cxnId="{A83B94DE-858B-4154-9B0C-1DE5C8D188E2}">
      <dgm:prSet/>
      <dgm:spPr/>
      <dgm:t>
        <a:bodyPr/>
        <a:lstStyle/>
        <a:p>
          <a:endParaRPr lang="en-US"/>
        </a:p>
      </dgm:t>
    </dgm:pt>
    <dgm:pt modelId="{0854B231-F2E6-48C2-AFA5-835B7BE64FE6}">
      <dgm:prSet phldrT="[Text]" custT="1"/>
      <dgm:spPr/>
      <dgm:t>
        <a:bodyPr/>
        <a:lstStyle/>
        <a:p>
          <a:r>
            <a:rPr lang="es-US" sz="1600" b="0" i="0" dirty="0">
              <a:solidFill>
                <a:schemeClr val="tx1"/>
              </a:solidFill>
              <a:latin typeface="+mj-lt"/>
              <a:cs typeface="Josefin Sans SemiBold"/>
            </a:rPr>
            <a:t>Salud mental</a:t>
          </a:r>
        </a:p>
      </dgm:t>
    </dgm:pt>
    <dgm:pt modelId="{F1DFD32B-B436-4E8F-BB1C-C97F9ED01B07}" type="parTrans" cxnId="{7EED647C-A40E-4CD0-9102-6240D16888F0}">
      <dgm:prSet/>
      <dgm:spPr/>
      <dgm:t>
        <a:bodyPr/>
        <a:lstStyle/>
        <a:p>
          <a:endParaRPr lang="en-US"/>
        </a:p>
      </dgm:t>
    </dgm:pt>
    <dgm:pt modelId="{A27590B0-3095-40C6-8498-7C939194A51B}" type="sibTrans" cxnId="{7EED647C-A40E-4CD0-9102-6240D16888F0}">
      <dgm:prSet/>
      <dgm:spPr/>
      <dgm:t>
        <a:bodyPr/>
        <a:lstStyle/>
        <a:p>
          <a:endParaRPr lang="en-US"/>
        </a:p>
      </dgm:t>
    </dgm:pt>
    <dgm:pt modelId="{98AE1F34-C678-49D5-ADAF-B9CF2F9A203F}">
      <dgm:prSet phldrT="[Text]" custT="1"/>
      <dgm:spPr/>
      <dgm:t>
        <a:bodyPr/>
        <a:lstStyle/>
        <a:p>
          <a:r>
            <a:rPr lang="es-US" sz="1600" b="0" i="0" spc="-70" baseline="0" dirty="0">
              <a:solidFill>
                <a:schemeClr val="tx1"/>
              </a:solidFill>
              <a:latin typeface="+mn-lt"/>
              <a:cs typeface="Josefin Sans SemiBold"/>
            </a:rPr>
            <a:t>Trabajador </a:t>
          </a:r>
          <a:br>
            <a:rPr lang="es-US" sz="1600" b="0" i="0" spc="-70" dirty="0">
              <a:solidFill>
                <a:schemeClr val="tx1"/>
              </a:solidFill>
              <a:latin typeface="+mn-lt"/>
              <a:cs typeface="Josefin Sans SemiBold"/>
            </a:rPr>
          </a:br>
          <a:r>
            <a:rPr lang="es-US" sz="1600" b="0" i="0" spc="-70" dirty="0">
              <a:solidFill>
                <a:schemeClr val="tx1"/>
              </a:solidFill>
              <a:latin typeface="+mn-lt"/>
              <a:cs typeface="Josefin Sans SemiBold"/>
            </a:rPr>
            <a:t>social</a:t>
          </a:r>
        </a:p>
      </dgm:t>
    </dgm:pt>
    <dgm:pt modelId="{718FE6FE-EE75-49AD-B759-198CA9DF5CFF}" type="parTrans" cxnId="{C8FD7D56-61C6-464E-B132-54F02723E097}">
      <dgm:prSet/>
      <dgm:spPr/>
      <dgm:t>
        <a:bodyPr/>
        <a:lstStyle/>
        <a:p>
          <a:endParaRPr lang="en-US"/>
        </a:p>
      </dgm:t>
    </dgm:pt>
    <dgm:pt modelId="{BF83D6B5-3C7D-4FD9-B0EE-7B143AFE9B57}" type="sibTrans" cxnId="{C8FD7D56-61C6-464E-B132-54F02723E097}">
      <dgm:prSet/>
      <dgm:spPr/>
      <dgm:t>
        <a:bodyPr/>
        <a:lstStyle/>
        <a:p>
          <a:endParaRPr lang="en-US"/>
        </a:p>
      </dgm:t>
    </dgm:pt>
    <dgm:pt modelId="{D8B67726-8099-460F-A2B1-DA196F69693B}">
      <dgm:prSet phldrT="[Text]" custT="1"/>
      <dgm:spPr/>
      <dgm:t>
        <a:bodyPr/>
        <a:lstStyle/>
        <a:p>
          <a:r>
            <a:rPr lang="es-US" sz="1600" b="0" i="0" spc="-70" baseline="0" dirty="0">
              <a:solidFill>
                <a:schemeClr val="tx1"/>
              </a:solidFill>
              <a:latin typeface="+mj-lt"/>
              <a:cs typeface="Josefin Sans SemiBold"/>
            </a:rPr>
            <a:t>Promotora de salud (CHW</a:t>
          </a:r>
          <a:r>
            <a:rPr lang="es-US" sz="1800" b="0" i="0" dirty="0">
              <a:solidFill>
                <a:schemeClr val="tx1"/>
              </a:solidFill>
              <a:latin typeface="+mj-lt"/>
              <a:cs typeface="Josefin Sans SemiBold"/>
            </a:rPr>
            <a:t>)</a:t>
          </a:r>
        </a:p>
      </dgm:t>
    </dgm:pt>
    <dgm:pt modelId="{B74A7290-8DFC-4282-86D2-545A10B3A566}" type="parTrans" cxnId="{D9F87A82-9178-4F96-9F8C-D4BC81E1FDF8}">
      <dgm:prSet/>
      <dgm:spPr/>
      <dgm:t>
        <a:bodyPr/>
        <a:lstStyle/>
        <a:p>
          <a:endParaRPr lang="en-US"/>
        </a:p>
      </dgm:t>
    </dgm:pt>
    <dgm:pt modelId="{426013C7-3B18-41C7-8ADE-E098A77DC837}" type="sibTrans" cxnId="{D9F87A82-9178-4F96-9F8C-D4BC81E1FDF8}">
      <dgm:prSet/>
      <dgm:spPr/>
      <dgm:t>
        <a:bodyPr/>
        <a:lstStyle/>
        <a:p>
          <a:endParaRPr lang="en-US"/>
        </a:p>
      </dgm:t>
    </dgm:pt>
    <dgm:pt modelId="{17DB2599-B5FE-4E4D-830D-D5C525B17690}">
      <dgm:prSet/>
      <dgm:spPr/>
      <dgm:t>
        <a:bodyPr/>
        <a:lstStyle/>
        <a:p>
          <a:endParaRPr lang="en-US"/>
        </a:p>
      </dgm:t>
    </dgm:pt>
    <dgm:pt modelId="{43991801-5001-4EF4-8CA4-0B68A3D47DE8}" type="parTrans" cxnId="{16338191-10CF-41E0-ACC5-A6D19888697C}">
      <dgm:prSet/>
      <dgm:spPr/>
      <dgm:t>
        <a:bodyPr/>
        <a:lstStyle/>
        <a:p>
          <a:endParaRPr lang="en-US"/>
        </a:p>
      </dgm:t>
    </dgm:pt>
    <dgm:pt modelId="{FCD9664F-4DDC-42A0-9F58-CFDFFE44E52E}" type="sibTrans" cxnId="{16338191-10CF-41E0-ACC5-A6D19888697C}">
      <dgm:prSet/>
      <dgm:spPr/>
      <dgm:t>
        <a:bodyPr/>
        <a:lstStyle/>
        <a:p>
          <a:endParaRPr lang="en-US"/>
        </a:p>
      </dgm:t>
    </dgm:pt>
    <dgm:pt modelId="{BEDB0D04-71D8-4E4E-82CB-450C2B126563}" type="pres">
      <dgm:prSet presAssocID="{B3FE0ED7-3DBD-4E42-A3BE-BFD09C5F186F}" presName="cycle" presStyleCnt="0">
        <dgm:presLayoutVars>
          <dgm:chMax val="1"/>
          <dgm:dir/>
          <dgm:animLvl val="ctr"/>
          <dgm:resizeHandles val="exact"/>
        </dgm:presLayoutVars>
      </dgm:prSet>
      <dgm:spPr/>
    </dgm:pt>
    <dgm:pt modelId="{84BFC063-206C-4F0C-9D97-32C3359BB94C}" type="pres">
      <dgm:prSet presAssocID="{5D002823-667B-4FC3-A492-646E5C8ED5D6}" presName="centerShape" presStyleLbl="node0" presStyleIdx="0" presStyleCnt="1"/>
      <dgm:spPr/>
    </dgm:pt>
    <dgm:pt modelId="{69558A2C-B251-48EA-9232-39B5929FD30E}" type="pres">
      <dgm:prSet presAssocID="{EBE7BEEA-69EA-4DD7-9D3C-DA99D2600101}" presName="Name9" presStyleLbl="parChTrans1D2" presStyleIdx="0" presStyleCnt="5"/>
      <dgm:spPr/>
    </dgm:pt>
    <dgm:pt modelId="{ACA481E6-295C-4772-BDCF-0F5E93F6EC38}" type="pres">
      <dgm:prSet presAssocID="{EBE7BEEA-69EA-4DD7-9D3C-DA99D2600101}" presName="connTx" presStyleLbl="parChTrans1D2" presStyleIdx="0" presStyleCnt="5"/>
      <dgm:spPr/>
    </dgm:pt>
    <dgm:pt modelId="{28B27A41-3DE6-4AF8-BFCB-BFA90D525959}" type="pres">
      <dgm:prSet presAssocID="{C536EA9D-6677-4A43-9218-B3ED3C56AAD7}" presName="node" presStyleLbl="node1" presStyleIdx="0" presStyleCnt="5">
        <dgm:presLayoutVars>
          <dgm:bulletEnabled val="1"/>
        </dgm:presLayoutVars>
      </dgm:prSet>
      <dgm:spPr/>
    </dgm:pt>
    <dgm:pt modelId="{531E961D-D35E-4798-9515-730D7E1A5961}" type="pres">
      <dgm:prSet presAssocID="{F1DFD32B-B436-4E8F-BB1C-C97F9ED01B07}" presName="Name9" presStyleLbl="parChTrans1D2" presStyleIdx="1" presStyleCnt="5"/>
      <dgm:spPr/>
    </dgm:pt>
    <dgm:pt modelId="{C1919F2D-B1A1-4EF5-80F6-354B2F1D13F4}" type="pres">
      <dgm:prSet presAssocID="{F1DFD32B-B436-4E8F-BB1C-C97F9ED01B07}" presName="connTx" presStyleLbl="parChTrans1D2" presStyleIdx="1" presStyleCnt="5"/>
      <dgm:spPr/>
    </dgm:pt>
    <dgm:pt modelId="{53460143-3012-40F7-8425-E449A1F5D87D}" type="pres">
      <dgm:prSet presAssocID="{0854B231-F2E6-48C2-AFA5-835B7BE64FE6}" presName="node" presStyleLbl="node1" presStyleIdx="1" presStyleCnt="5">
        <dgm:presLayoutVars>
          <dgm:bulletEnabled val="1"/>
        </dgm:presLayoutVars>
      </dgm:prSet>
      <dgm:spPr/>
    </dgm:pt>
    <dgm:pt modelId="{541F3852-BB4D-4E3A-A9D2-2D30E7402620}" type="pres">
      <dgm:prSet presAssocID="{718FE6FE-EE75-49AD-B759-198CA9DF5CFF}" presName="Name9" presStyleLbl="parChTrans1D2" presStyleIdx="2" presStyleCnt="5"/>
      <dgm:spPr/>
    </dgm:pt>
    <dgm:pt modelId="{842D7A54-089A-4076-A921-D44E20BEA72F}" type="pres">
      <dgm:prSet presAssocID="{718FE6FE-EE75-49AD-B759-198CA9DF5CFF}" presName="connTx" presStyleLbl="parChTrans1D2" presStyleIdx="2" presStyleCnt="5"/>
      <dgm:spPr/>
    </dgm:pt>
    <dgm:pt modelId="{2C8EAB20-7A53-464A-8889-4D21324D87E1}" type="pres">
      <dgm:prSet presAssocID="{98AE1F34-C678-49D5-ADAF-B9CF2F9A203F}" presName="node" presStyleLbl="node1" presStyleIdx="2" presStyleCnt="5">
        <dgm:presLayoutVars>
          <dgm:bulletEnabled val="1"/>
        </dgm:presLayoutVars>
      </dgm:prSet>
      <dgm:spPr/>
    </dgm:pt>
    <dgm:pt modelId="{6751F909-137A-4A71-9987-21DCF5C2EC75}" type="pres">
      <dgm:prSet presAssocID="{B74A7290-8DFC-4282-86D2-545A10B3A566}" presName="Name9" presStyleLbl="parChTrans1D2" presStyleIdx="3" presStyleCnt="5"/>
      <dgm:spPr/>
    </dgm:pt>
    <dgm:pt modelId="{1220A845-5394-424D-B790-C73DD6342E07}" type="pres">
      <dgm:prSet presAssocID="{B74A7290-8DFC-4282-86D2-545A10B3A566}" presName="connTx" presStyleLbl="parChTrans1D2" presStyleIdx="3" presStyleCnt="5"/>
      <dgm:spPr/>
    </dgm:pt>
    <dgm:pt modelId="{51CF2FAF-CD04-43AC-901A-71FCD62F7555}" type="pres">
      <dgm:prSet presAssocID="{D8B67726-8099-460F-A2B1-DA196F69693B}" presName="node" presStyleLbl="node1" presStyleIdx="3" presStyleCnt="5">
        <dgm:presLayoutVars>
          <dgm:bulletEnabled val="1"/>
        </dgm:presLayoutVars>
      </dgm:prSet>
      <dgm:spPr/>
    </dgm:pt>
    <dgm:pt modelId="{BD670C5E-DCD5-4EBC-9B61-F379F677C456}" type="pres">
      <dgm:prSet presAssocID="{43991801-5001-4EF4-8CA4-0B68A3D47DE8}" presName="Name9" presStyleLbl="parChTrans1D2" presStyleIdx="4" presStyleCnt="5"/>
      <dgm:spPr/>
    </dgm:pt>
    <dgm:pt modelId="{00F14C99-A893-417E-B589-504ED081B645}" type="pres">
      <dgm:prSet presAssocID="{43991801-5001-4EF4-8CA4-0B68A3D47DE8}" presName="connTx" presStyleLbl="parChTrans1D2" presStyleIdx="4" presStyleCnt="5"/>
      <dgm:spPr/>
    </dgm:pt>
    <dgm:pt modelId="{F7DB6241-932A-43B7-8D71-87450C10A4FA}" type="pres">
      <dgm:prSet presAssocID="{17DB2599-B5FE-4E4D-830D-D5C525B17690}" presName="node" presStyleLbl="node1" presStyleIdx="4" presStyleCnt="5">
        <dgm:presLayoutVars>
          <dgm:bulletEnabled val="1"/>
        </dgm:presLayoutVars>
      </dgm:prSet>
      <dgm:spPr/>
    </dgm:pt>
  </dgm:ptLst>
  <dgm:cxnLst>
    <dgm:cxn modelId="{4A472D18-7DE6-FA43-B8A4-4B4002EE692C}" type="presOf" srcId="{98AE1F34-C678-49D5-ADAF-B9CF2F9A203F}" destId="{2C8EAB20-7A53-464A-8889-4D21324D87E1}" srcOrd="0" destOrd="0" presId="urn:microsoft.com/office/officeart/2005/8/layout/radial1"/>
    <dgm:cxn modelId="{6FEBD219-9145-DD40-AEE0-E29EDECBB5BC}" type="presOf" srcId="{B74A7290-8DFC-4282-86D2-545A10B3A566}" destId="{6751F909-137A-4A71-9987-21DCF5C2EC75}" srcOrd="0" destOrd="0" presId="urn:microsoft.com/office/officeart/2005/8/layout/radial1"/>
    <dgm:cxn modelId="{99D7AB2D-8A82-446F-8E74-D57EDD91EDF5}" srcId="{B3FE0ED7-3DBD-4E42-A3BE-BFD09C5F186F}" destId="{5D002823-667B-4FC3-A492-646E5C8ED5D6}" srcOrd="0" destOrd="0" parTransId="{5CFC6A51-682B-46A5-831B-497BACF72695}" sibTransId="{7186365C-7D65-4997-8D36-CF8C533276A5}"/>
    <dgm:cxn modelId="{E270B72D-1D40-534C-B041-9D470B902044}" type="presOf" srcId="{F1DFD32B-B436-4E8F-BB1C-C97F9ED01B07}" destId="{C1919F2D-B1A1-4EF5-80F6-354B2F1D13F4}" srcOrd="1" destOrd="0" presId="urn:microsoft.com/office/officeart/2005/8/layout/radial1"/>
    <dgm:cxn modelId="{264F3060-3867-1A49-B6F7-FB431C78F505}" type="presOf" srcId="{EBE7BEEA-69EA-4DD7-9D3C-DA99D2600101}" destId="{69558A2C-B251-48EA-9232-39B5929FD30E}" srcOrd="0" destOrd="0" presId="urn:microsoft.com/office/officeart/2005/8/layout/radial1"/>
    <dgm:cxn modelId="{560EA46A-7C2F-E848-8D62-A543DF56DA9B}" type="presOf" srcId="{B3FE0ED7-3DBD-4E42-A3BE-BFD09C5F186F}" destId="{BEDB0D04-71D8-4E4E-82CB-450C2B126563}" srcOrd="0" destOrd="0" presId="urn:microsoft.com/office/officeart/2005/8/layout/radial1"/>
    <dgm:cxn modelId="{1F839755-9E36-B142-8691-404A9ED94920}" type="presOf" srcId="{D8B67726-8099-460F-A2B1-DA196F69693B}" destId="{51CF2FAF-CD04-43AC-901A-71FCD62F7555}" srcOrd="0" destOrd="0" presId="urn:microsoft.com/office/officeart/2005/8/layout/radial1"/>
    <dgm:cxn modelId="{C8FD7D56-61C6-464E-B132-54F02723E097}" srcId="{5D002823-667B-4FC3-A492-646E5C8ED5D6}" destId="{98AE1F34-C678-49D5-ADAF-B9CF2F9A203F}" srcOrd="2" destOrd="0" parTransId="{718FE6FE-EE75-49AD-B759-198CA9DF5CFF}" sibTransId="{BF83D6B5-3C7D-4FD9-B0EE-7B143AFE9B57}"/>
    <dgm:cxn modelId="{7EED647C-A40E-4CD0-9102-6240D16888F0}" srcId="{5D002823-667B-4FC3-A492-646E5C8ED5D6}" destId="{0854B231-F2E6-48C2-AFA5-835B7BE64FE6}" srcOrd="1" destOrd="0" parTransId="{F1DFD32B-B436-4E8F-BB1C-C97F9ED01B07}" sibTransId="{A27590B0-3095-40C6-8498-7C939194A51B}"/>
    <dgm:cxn modelId="{D9F87A82-9178-4F96-9F8C-D4BC81E1FDF8}" srcId="{5D002823-667B-4FC3-A492-646E5C8ED5D6}" destId="{D8B67726-8099-460F-A2B1-DA196F69693B}" srcOrd="3" destOrd="0" parTransId="{B74A7290-8DFC-4282-86D2-545A10B3A566}" sibTransId="{426013C7-3B18-41C7-8ADE-E098A77DC837}"/>
    <dgm:cxn modelId="{9BC26A87-2147-984A-8004-DB7B01BB90EF}" type="presOf" srcId="{718FE6FE-EE75-49AD-B759-198CA9DF5CFF}" destId="{541F3852-BB4D-4E3A-A9D2-2D30E7402620}" srcOrd="0" destOrd="0" presId="urn:microsoft.com/office/officeart/2005/8/layout/radial1"/>
    <dgm:cxn modelId="{16338191-10CF-41E0-ACC5-A6D19888697C}" srcId="{5D002823-667B-4FC3-A492-646E5C8ED5D6}" destId="{17DB2599-B5FE-4E4D-830D-D5C525B17690}" srcOrd="4" destOrd="0" parTransId="{43991801-5001-4EF4-8CA4-0B68A3D47DE8}" sibTransId="{FCD9664F-4DDC-42A0-9F58-CFDFFE44E52E}"/>
    <dgm:cxn modelId="{4DA91492-2ECB-5E43-BA34-FD573F1798F8}" type="presOf" srcId="{43991801-5001-4EF4-8CA4-0B68A3D47DE8}" destId="{00F14C99-A893-417E-B589-504ED081B645}" srcOrd="1" destOrd="0" presId="urn:microsoft.com/office/officeart/2005/8/layout/radial1"/>
    <dgm:cxn modelId="{E645AFA3-9847-3B42-A6AB-74630CB564FB}" type="presOf" srcId="{0854B231-F2E6-48C2-AFA5-835B7BE64FE6}" destId="{53460143-3012-40F7-8425-E449A1F5D87D}" srcOrd="0" destOrd="0" presId="urn:microsoft.com/office/officeart/2005/8/layout/radial1"/>
    <dgm:cxn modelId="{AC598FA8-B908-244A-8CC1-1F59C952931F}" type="presOf" srcId="{B74A7290-8DFC-4282-86D2-545A10B3A566}" destId="{1220A845-5394-424D-B790-C73DD6342E07}" srcOrd="1" destOrd="0" presId="urn:microsoft.com/office/officeart/2005/8/layout/radial1"/>
    <dgm:cxn modelId="{C5B85CAC-37CA-F640-9757-AE31A52B6CAA}" type="presOf" srcId="{C536EA9D-6677-4A43-9218-B3ED3C56AAD7}" destId="{28B27A41-3DE6-4AF8-BFCB-BFA90D525959}" srcOrd="0" destOrd="0" presId="urn:microsoft.com/office/officeart/2005/8/layout/radial1"/>
    <dgm:cxn modelId="{BFB1DBAF-72E8-9148-9ED8-0CEA7FAFE83D}" type="presOf" srcId="{5D002823-667B-4FC3-A492-646E5C8ED5D6}" destId="{84BFC063-206C-4F0C-9D97-32C3359BB94C}" srcOrd="0" destOrd="0" presId="urn:microsoft.com/office/officeart/2005/8/layout/radial1"/>
    <dgm:cxn modelId="{9EA31DB2-A36F-3C49-9DD7-CE8555F21A8B}" type="presOf" srcId="{718FE6FE-EE75-49AD-B759-198CA9DF5CFF}" destId="{842D7A54-089A-4076-A921-D44E20BEA72F}" srcOrd="1" destOrd="0" presId="urn:microsoft.com/office/officeart/2005/8/layout/radial1"/>
    <dgm:cxn modelId="{332C00C0-C967-0C41-B30D-86BB7C349C7E}" type="presOf" srcId="{43991801-5001-4EF4-8CA4-0B68A3D47DE8}" destId="{BD670C5E-DCD5-4EBC-9B61-F379F677C456}" srcOrd="0" destOrd="0" presId="urn:microsoft.com/office/officeart/2005/8/layout/radial1"/>
    <dgm:cxn modelId="{F25497DD-5418-8541-B4B4-ED46849998EA}" type="presOf" srcId="{17DB2599-B5FE-4E4D-830D-D5C525B17690}" destId="{F7DB6241-932A-43B7-8D71-87450C10A4FA}" srcOrd="0" destOrd="0" presId="urn:microsoft.com/office/officeart/2005/8/layout/radial1"/>
    <dgm:cxn modelId="{A83B94DE-858B-4154-9B0C-1DE5C8D188E2}" srcId="{5D002823-667B-4FC3-A492-646E5C8ED5D6}" destId="{C536EA9D-6677-4A43-9218-B3ED3C56AAD7}" srcOrd="0" destOrd="0" parTransId="{EBE7BEEA-69EA-4DD7-9D3C-DA99D2600101}" sibTransId="{EF62D171-2F61-4A31-9940-EFA1E18D5900}"/>
    <dgm:cxn modelId="{782715E6-D490-5E40-B7A9-D8E85A342A5B}" type="presOf" srcId="{EBE7BEEA-69EA-4DD7-9D3C-DA99D2600101}" destId="{ACA481E6-295C-4772-BDCF-0F5E93F6EC38}" srcOrd="1" destOrd="0" presId="urn:microsoft.com/office/officeart/2005/8/layout/radial1"/>
    <dgm:cxn modelId="{F3FF89F9-E4DB-D243-90BA-924777C89F1C}" type="presOf" srcId="{F1DFD32B-B436-4E8F-BB1C-C97F9ED01B07}" destId="{531E961D-D35E-4798-9515-730D7E1A5961}" srcOrd="0" destOrd="0" presId="urn:microsoft.com/office/officeart/2005/8/layout/radial1"/>
    <dgm:cxn modelId="{34EF7CEA-D474-AA4E-B77E-338D846D5CD0}" type="presParOf" srcId="{BEDB0D04-71D8-4E4E-82CB-450C2B126563}" destId="{84BFC063-206C-4F0C-9D97-32C3359BB94C}" srcOrd="0" destOrd="0" presId="urn:microsoft.com/office/officeart/2005/8/layout/radial1"/>
    <dgm:cxn modelId="{C51429C0-E780-6E44-B5DF-D44F971F808D}" type="presParOf" srcId="{BEDB0D04-71D8-4E4E-82CB-450C2B126563}" destId="{69558A2C-B251-48EA-9232-39B5929FD30E}" srcOrd="1" destOrd="0" presId="urn:microsoft.com/office/officeart/2005/8/layout/radial1"/>
    <dgm:cxn modelId="{BE706572-5DA5-B245-911E-0140E34E1F53}" type="presParOf" srcId="{69558A2C-B251-48EA-9232-39B5929FD30E}" destId="{ACA481E6-295C-4772-BDCF-0F5E93F6EC38}" srcOrd="0" destOrd="0" presId="urn:microsoft.com/office/officeart/2005/8/layout/radial1"/>
    <dgm:cxn modelId="{3064EE1A-08BC-F642-A255-A4FD84F60DFB}" type="presParOf" srcId="{BEDB0D04-71D8-4E4E-82CB-450C2B126563}" destId="{28B27A41-3DE6-4AF8-BFCB-BFA90D525959}" srcOrd="2" destOrd="0" presId="urn:microsoft.com/office/officeart/2005/8/layout/radial1"/>
    <dgm:cxn modelId="{DBF01D7F-121A-4D46-9DDB-E85FFB7CAADC}" type="presParOf" srcId="{BEDB0D04-71D8-4E4E-82CB-450C2B126563}" destId="{531E961D-D35E-4798-9515-730D7E1A5961}" srcOrd="3" destOrd="0" presId="urn:microsoft.com/office/officeart/2005/8/layout/radial1"/>
    <dgm:cxn modelId="{44E8DDF0-9366-1D43-B2AC-DAFBF2D0057D}" type="presParOf" srcId="{531E961D-D35E-4798-9515-730D7E1A5961}" destId="{C1919F2D-B1A1-4EF5-80F6-354B2F1D13F4}" srcOrd="0" destOrd="0" presId="urn:microsoft.com/office/officeart/2005/8/layout/radial1"/>
    <dgm:cxn modelId="{CEAF58FE-6AD9-F34E-BB31-9AC038CFC02A}" type="presParOf" srcId="{BEDB0D04-71D8-4E4E-82CB-450C2B126563}" destId="{53460143-3012-40F7-8425-E449A1F5D87D}" srcOrd="4" destOrd="0" presId="urn:microsoft.com/office/officeart/2005/8/layout/radial1"/>
    <dgm:cxn modelId="{71B2B5CC-1231-2843-9E25-4C0C6DCDA983}" type="presParOf" srcId="{BEDB0D04-71D8-4E4E-82CB-450C2B126563}" destId="{541F3852-BB4D-4E3A-A9D2-2D30E7402620}" srcOrd="5" destOrd="0" presId="urn:microsoft.com/office/officeart/2005/8/layout/radial1"/>
    <dgm:cxn modelId="{DF0026BD-9145-B744-B7F8-A11AD32B373F}" type="presParOf" srcId="{541F3852-BB4D-4E3A-A9D2-2D30E7402620}" destId="{842D7A54-089A-4076-A921-D44E20BEA72F}" srcOrd="0" destOrd="0" presId="urn:microsoft.com/office/officeart/2005/8/layout/radial1"/>
    <dgm:cxn modelId="{B83C12CC-6C79-524B-B75E-41ECB62FDAEF}" type="presParOf" srcId="{BEDB0D04-71D8-4E4E-82CB-450C2B126563}" destId="{2C8EAB20-7A53-464A-8889-4D21324D87E1}" srcOrd="6" destOrd="0" presId="urn:microsoft.com/office/officeart/2005/8/layout/radial1"/>
    <dgm:cxn modelId="{BCA264AF-A388-F04A-9543-EE9CC373A14B}" type="presParOf" srcId="{BEDB0D04-71D8-4E4E-82CB-450C2B126563}" destId="{6751F909-137A-4A71-9987-21DCF5C2EC75}" srcOrd="7" destOrd="0" presId="urn:microsoft.com/office/officeart/2005/8/layout/radial1"/>
    <dgm:cxn modelId="{655E8562-50C1-584C-85C0-AC20967E61BC}" type="presParOf" srcId="{6751F909-137A-4A71-9987-21DCF5C2EC75}" destId="{1220A845-5394-424D-B790-C73DD6342E07}" srcOrd="0" destOrd="0" presId="urn:microsoft.com/office/officeart/2005/8/layout/radial1"/>
    <dgm:cxn modelId="{A644496B-F3B6-064E-9588-A7018540BC76}" type="presParOf" srcId="{BEDB0D04-71D8-4E4E-82CB-450C2B126563}" destId="{51CF2FAF-CD04-43AC-901A-71FCD62F7555}" srcOrd="8" destOrd="0" presId="urn:microsoft.com/office/officeart/2005/8/layout/radial1"/>
    <dgm:cxn modelId="{3818B32B-7FE3-C44F-92F3-069DDB867113}" type="presParOf" srcId="{BEDB0D04-71D8-4E4E-82CB-450C2B126563}" destId="{BD670C5E-DCD5-4EBC-9B61-F379F677C456}" srcOrd="9" destOrd="0" presId="urn:microsoft.com/office/officeart/2005/8/layout/radial1"/>
    <dgm:cxn modelId="{1BA81220-1978-0E4E-B940-F335DEDF382F}" type="presParOf" srcId="{BD670C5E-DCD5-4EBC-9B61-F379F677C456}" destId="{00F14C99-A893-417E-B589-504ED081B645}" srcOrd="0" destOrd="0" presId="urn:microsoft.com/office/officeart/2005/8/layout/radial1"/>
    <dgm:cxn modelId="{F287CF6D-A59B-944B-9FA4-29A8F9A0CEC9}" type="presParOf" srcId="{BEDB0D04-71D8-4E4E-82CB-450C2B126563}" destId="{F7DB6241-932A-43B7-8D71-87450C10A4FA}" srcOrd="1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29B08B-D79D-4E7E-BDA3-C033354972F6}">
      <dsp:nvSpPr>
        <dsp:cNvPr id="0" name=""/>
        <dsp:cNvSpPr/>
      </dsp:nvSpPr>
      <dsp:spPr>
        <a:xfrm>
          <a:off x="1057160" y="0"/>
          <a:ext cx="2071169" cy="2071169"/>
        </a:xfrm>
        <a:prstGeom prst="triangl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US" sz="1400" kern="1200"/>
            <a:t>Cuidadores</a:t>
          </a:r>
        </a:p>
      </dsp:txBody>
      <dsp:txXfrm>
        <a:off x="1574952" y="1035585"/>
        <a:ext cx="1035585" cy="1035584"/>
      </dsp:txXfrm>
    </dsp:sp>
    <dsp:sp modelId="{5E9D8E56-60AD-4A45-BD5D-178CDD870C5A}">
      <dsp:nvSpPr>
        <dsp:cNvPr id="0" name=""/>
        <dsp:cNvSpPr/>
      </dsp:nvSpPr>
      <dsp:spPr>
        <a:xfrm>
          <a:off x="21576" y="1926290"/>
          <a:ext cx="2071169" cy="2071169"/>
        </a:xfrm>
        <a:prstGeom prst="triangl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US" sz="1400" kern="1200"/>
            <a:t>Miembros de la familia</a:t>
          </a:r>
        </a:p>
      </dsp:txBody>
      <dsp:txXfrm>
        <a:off x="539368" y="2961875"/>
        <a:ext cx="1035585" cy="1035584"/>
      </dsp:txXfrm>
    </dsp:sp>
    <dsp:sp modelId="{60BDECBB-80CF-4AE2-8576-085CC7F55391}">
      <dsp:nvSpPr>
        <dsp:cNvPr id="0" name=""/>
        <dsp:cNvSpPr/>
      </dsp:nvSpPr>
      <dsp:spPr>
        <a:xfrm rot="10800000">
          <a:off x="1057160" y="1926290"/>
          <a:ext cx="2071169" cy="2071169"/>
        </a:xfrm>
        <a:prstGeom prst="triangl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US" sz="1400" kern="1200"/>
            <a:t>Paciente</a:t>
          </a:r>
        </a:p>
      </dsp:txBody>
      <dsp:txXfrm rot="10800000">
        <a:off x="1574952" y="1926290"/>
        <a:ext cx="1035585" cy="1035584"/>
      </dsp:txXfrm>
    </dsp:sp>
    <dsp:sp modelId="{926D896D-DCEA-41D9-A351-FFD953033514}">
      <dsp:nvSpPr>
        <dsp:cNvPr id="0" name=""/>
        <dsp:cNvSpPr/>
      </dsp:nvSpPr>
      <dsp:spPr>
        <a:xfrm>
          <a:off x="2076217" y="1926290"/>
          <a:ext cx="2071169" cy="2071169"/>
        </a:xfrm>
        <a:prstGeom prst="triangle">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US" sz="1400" kern="1200"/>
            <a:t>Equipo de atención médica</a:t>
          </a:r>
        </a:p>
      </dsp:txBody>
      <dsp:txXfrm>
        <a:off x="2594009" y="2961875"/>
        <a:ext cx="1035585" cy="10355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BFC063-206C-4F0C-9D97-32C3359BB94C}">
      <dsp:nvSpPr>
        <dsp:cNvPr id="0" name=""/>
        <dsp:cNvSpPr/>
      </dsp:nvSpPr>
      <dsp:spPr>
        <a:xfrm>
          <a:off x="3299538" y="1691912"/>
          <a:ext cx="1287623" cy="128762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US" sz="2000" b="1" i="0" kern="1200">
              <a:latin typeface="+mj-lt"/>
              <a:cs typeface="Josefin Sans"/>
            </a:rPr>
            <a:t>Cliente</a:t>
          </a:r>
        </a:p>
      </dsp:txBody>
      <dsp:txXfrm>
        <a:off x="3488106" y="1880480"/>
        <a:ext cx="910487" cy="910487"/>
      </dsp:txXfrm>
    </dsp:sp>
    <dsp:sp modelId="{69558A2C-B251-48EA-9232-39B5929FD30E}">
      <dsp:nvSpPr>
        <dsp:cNvPr id="0" name=""/>
        <dsp:cNvSpPr/>
      </dsp:nvSpPr>
      <dsp:spPr>
        <a:xfrm rot="16200000">
          <a:off x="3749099" y="1482968"/>
          <a:ext cx="388500" cy="29387"/>
        </a:xfrm>
        <a:custGeom>
          <a:avLst/>
          <a:gdLst/>
          <a:ahLst/>
          <a:cxnLst/>
          <a:rect l="0" t="0" r="0" b="0"/>
          <a:pathLst>
            <a:path>
              <a:moveTo>
                <a:pt x="0" y="14693"/>
              </a:moveTo>
              <a:lnTo>
                <a:pt x="388500" y="1469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33637" y="1487949"/>
        <a:ext cx="19425" cy="19425"/>
      </dsp:txXfrm>
    </dsp:sp>
    <dsp:sp modelId="{28B27A41-3DE6-4AF8-BFCB-BFA90D525959}">
      <dsp:nvSpPr>
        <dsp:cNvPr id="0" name=""/>
        <dsp:cNvSpPr/>
      </dsp:nvSpPr>
      <dsp:spPr>
        <a:xfrm>
          <a:off x="3299538" y="15787"/>
          <a:ext cx="1287623" cy="128762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US" sz="1600" b="0" i="0" kern="1200" dirty="0">
              <a:solidFill>
                <a:schemeClr val="tx1"/>
              </a:solidFill>
              <a:latin typeface="+mj-lt"/>
              <a:cs typeface="Josefin Sans SemiBold"/>
            </a:rPr>
            <a:t>Médico</a:t>
          </a:r>
        </a:p>
      </dsp:txBody>
      <dsp:txXfrm>
        <a:off x="3488106" y="204355"/>
        <a:ext cx="910487" cy="910487"/>
      </dsp:txXfrm>
    </dsp:sp>
    <dsp:sp modelId="{531E961D-D35E-4798-9515-730D7E1A5961}">
      <dsp:nvSpPr>
        <dsp:cNvPr id="0" name=""/>
        <dsp:cNvSpPr/>
      </dsp:nvSpPr>
      <dsp:spPr>
        <a:xfrm rot="20520000">
          <a:off x="4546144" y="2062055"/>
          <a:ext cx="388500" cy="29387"/>
        </a:xfrm>
        <a:custGeom>
          <a:avLst/>
          <a:gdLst/>
          <a:ahLst/>
          <a:cxnLst/>
          <a:rect l="0" t="0" r="0" b="0"/>
          <a:pathLst>
            <a:path>
              <a:moveTo>
                <a:pt x="0" y="14693"/>
              </a:moveTo>
              <a:lnTo>
                <a:pt x="388500" y="1469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730682" y="2067036"/>
        <a:ext cx="19425" cy="19425"/>
      </dsp:txXfrm>
    </dsp:sp>
    <dsp:sp modelId="{53460143-3012-40F7-8425-E449A1F5D87D}">
      <dsp:nvSpPr>
        <dsp:cNvPr id="0" name=""/>
        <dsp:cNvSpPr/>
      </dsp:nvSpPr>
      <dsp:spPr>
        <a:xfrm>
          <a:off x="4893627" y="1173961"/>
          <a:ext cx="1287623" cy="1287623"/>
        </a:xfrm>
        <a:prstGeom prst="ellipse">
          <a:avLst/>
        </a:prstGeom>
        <a:gradFill rotWithShape="0">
          <a:gsLst>
            <a:gs pos="0">
              <a:schemeClr val="accent5">
                <a:hueOff val="0"/>
                <a:satOff val="0"/>
                <a:lumOff val="-2451"/>
                <a:alphaOff val="0"/>
                <a:satMod val="103000"/>
                <a:lumMod val="102000"/>
                <a:tint val="94000"/>
              </a:schemeClr>
            </a:gs>
            <a:gs pos="50000">
              <a:schemeClr val="accent5">
                <a:hueOff val="0"/>
                <a:satOff val="0"/>
                <a:lumOff val="-2451"/>
                <a:alphaOff val="0"/>
                <a:satMod val="110000"/>
                <a:lumMod val="100000"/>
                <a:shade val="100000"/>
              </a:schemeClr>
            </a:gs>
            <a:gs pos="100000">
              <a:schemeClr val="accent5">
                <a:hueOff val="0"/>
                <a:satOff val="0"/>
                <a:lumOff val="-245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US" sz="1600" b="0" i="0" kern="1200" dirty="0">
              <a:solidFill>
                <a:schemeClr val="tx1"/>
              </a:solidFill>
              <a:latin typeface="+mj-lt"/>
              <a:cs typeface="Josefin Sans SemiBold"/>
            </a:rPr>
            <a:t>Salud mental</a:t>
          </a:r>
        </a:p>
      </dsp:txBody>
      <dsp:txXfrm>
        <a:off x="5082195" y="1362529"/>
        <a:ext cx="910487" cy="910487"/>
      </dsp:txXfrm>
    </dsp:sp>
    <dsp:sp modelId="{541F3852-BB4D-4E3A-A9D2-2D30E7402620}">
      <dsp:nvSpPr>
        <dsp:cNvPr id="0" name=""/>
        <dsp:cNvSpPr/>
      </dsp:nvSpPr>
      <dsp:spPr>
        <a:xfrm rot="3240000">
          <a:off x="4241700" y="2999037"/>
          <a:ext cx="388500" cy="29387"/>
        </a:xfrm>
        <a:custGeom>
          <a:avLst/>
          <a:gdLst/>
          <a:ahLst/>
          <a:cxnLst/>
          <a:rect l="0" t="0" r="0" b="0"/>
          <a:pathLst>
            <a:path>
              <a:moveTo>
                <a:pt x="0" y="14693"/>
              </a:moveTo>
              <a:lnTo>
                <a:pt x="388500" y="1469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26238" y="3004018"/>
        <a:ext cx="19425" cy="19425"/>
      </dsp:txXfrm>
    </dsp:sp>
    <dsp:sp modelId="{2C8EAB20-7A53-464A-8889-4D21324D87E1}">
      <dsp:nvSpPr>
        <dsp:cNvPr id="0" name=""/>
        <dsp:cNvSpPr/>
      </dsp:nvSpPr>
      <dsp:spPr>
        <a:xfrm>
          <a:off x="4284739" y="3047926"/>
          <a:ext cx="1287623" cy="1287623"/>
        </a:xfrm>
        <a:prstGeom prst="ellipse">
          <a:avLst/>
        </a:prstGeom>
        <a:gradFill rotWithShape="0">
          <a:gsLst>
            <a:gs pos="0">
              <a:schemeClr val="accent5">
                <a:hueOff val="0"/>
                <a:satOff val="0"/>
                <a:lumOff val="-4902"/>
                <a:alphaOff val="0"/>
                <a:satMod val="103000"/>
                <a:lumMod val="102000"/>
                <a:tint val="94000"/>
              </a:schemeClr>
            </a:gs>
            <a:gs pos="50000">
              <a:schemeClr val="accent5">
                <a:hueOff val="0"/>
                <a:satOff val="0"/>
                <a:lumOff val="-4902"/>
                <a:alphaOff val="0"/>
                <a:satMod val="110000"/>
                <a:lumMod val="100000"/>
                <a:shade val="100000"/>
              </a:schemeClr>
            </a:gs>
            <a:gs pos="100000">
              <a:schemeClr val="accent5">
                <a:hueOff val="0"/>
                <a:satOff val="0"/>
                <a:lumOff val="-490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US" sz="1600" b="0" i="0" kern="1200" spc="-70" baseline="0" dirty="0">
              <a:solidFill>
                <a:schemeClr val="tx1"/>
              </a:solidFill>
              <a:latin typeface="+mn-lt"/>
              <a:cs typeface="Josefin Sans SemiBold"/>
            </a:rPr>
            <a:t>Trabajador </a:t>
          </a:r>
          <a:br>
            <a:rPr lang="es-US" sz="1600" b="0" i="0" kern="1200" spc="-70" dirty="0">
              <a:solidFill>
                <a:schemeClr val="tx1"/>
              </a:solidFill>
              <a:latin typeface="+mn-lt"/>
              <a:cs typeface="Josefin Sans SemiBold"/>
            </a:rPr>
          </a:br>
          <a:r>
            <a:rPr lang="es-US" sz="1600" b="0" i="0" kern="1200" spc="-70" dirty="0">
              <a:solidFill>
                <a:schemeClr val="tx1"/>
              </a:solidFill>
              <a:latin typeface="+mn-lt"/>
              <a:cs typeface="Josefin Sans SemiBold"/>
            </a:rPr>
            <a:t>social</a:t>
          </a:r>
        </a:p>
      </dsp:txBody>
      <dsp:txXfrm>
        <a:off x="4473307" y="3236494"/>
        <a:ext cx="910487" cy="910487"/>
      </dsp:txXfrm>
    </dsp:sp>
    <dsp:sp modelId="{6751F909-137A-4A71-9987-21DCF5C2EC75}">
      <dsp:nvSpPr>
        <dsp:cNvPr id="0" name=""/>
        <dsp:cNvSpPr/>
      </dsp:nvSpPr>
      <dsp:spPr>
        <a:xfrm rot="7560000">
          <a:off x="3256498" y="2999037"/>
          <a:ext cx="388500" cy="29387"/>
        </a:xfrm>
        <a:custGeom>
          <a:avLst/>
          <a:gdLst/>
          <a:ahLst/>
          <a:cxnLst/>
          <a:rect l="0" t="0" r="0" b="0"/>
          <a:pathLst>
            <a:path>
              <a:moveTo>
                <a:pt x="0" y="14693"/>
              </a:moveTo>
              <a:lnTo>
                <a:pt x="388500" y="1469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441036" y="3004018"/>
        <a:ext cx="19425" cy="19425"/>
      </dsp:txXfrm>
    </dsp:sp>
    <dsp:sp modelId="{51CF2FAF-CD04-43AC-901A-71FCD62F7555}">
      <dsp:nvSpPr>
        <dsp:cNvPr id="0" name=""/>
        <dsp:cNvSpPr/>
      </dsp:nvSpPr>
      <dsp:spPr>
        <a:xfrm>
          <a:off x="2314336" y="3047926"/>
          <a:ext cx="1287623" cy="1287623"/>
        </a:xfrm>
        <a:prstGeom prst="ellipse">
          <a:avLst/>
        </a:prstGeom>
        <a:gradFill rotWithShape="0">
          <a:gsLst>
            <a:gs pos="0">
              <a:schemeClr val="accent5">
                <a:hueOff val="0"/>
                <a:satOff val="0"/>
                <a:lumOff val="-7353"/>
                <a:alphaOff val="0"/>
                <a:satMod val="103000"/>
                <a:lumMod val="102000"/>
                <a:tint val="94000"/>
              </a:schemeClr>
            </a:gs>
            <a:gs pos="50000">
              <a:schemeClr val="accent5">
                <a:hueOff val="0"/>
                <a:satOff val="0"/>
                <a:lumOff val="-7353"/>
                <a:alphaOff val="0"/>
                <a:satMod val="110000"/>
                <a:lumMod val="100000"/>
                <a:shade val="100000"/>
              </a:schemeClr>
            </a:gs>
            <a:gs pos="100000">
              <a:schemeClr val="accent5">
                <a:hueOff val="0"/>
                <a:satOff val="0"/>
                <a:lumOff val="-735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US" sz="1600" b="0" i="0" kern="1200" spc="-70" baseline="0" dirty="0">
              <a:solidFill>
                <a:schemeClr val="tx1"/>
              </a:solidFill>
              <a:latin typeface="+mj-lt"/>
              <a:cs typeface="Josefin Sans SemiBold"/>
            </a:rPr>
            <a:t>Promotora de salud (CHW</a:t>
          </a:r>
          <a:r>
            <a:rPr lang="es-US" sz="1800" b="0" i="0" kern="1200" dirty="0">
              <a:solidFill>
                <a:schemeClr val="tx1"/>
              </a:solidFill>
              <a:latin typeface="+mj-lt"/>
              <a:cs typeface="Josefin Sans SemiBold"/>
            </a:rPr>
            <a:t>)</a:t>
          </a:r>
        </a:p>
      </dsp:txBody>
      <dsp:txXfrm>
        <a:off x="2502904" y="3236494"/>
        <a:ext cx="910487" cy="910487"/>
      </dsp:txXfrm>
    </dsp:sp>
    <dsp:sp modelId="{BD670C5E-DCD5-4EBC-9B61-F379F677C456}">
      <dsp:nvSpPr>
        <dsp:cNvPr id="0" name=""/>
        <dsp:cNvSpPr/>
      </dsp:nvSpPr>
      <dsp:spPr>
        <a:xfrm rot="11880000">
          <a:off x="2952054" y="2062055"/>
          <a:ext cx="388500" cy="29387"/>
        </a:xfrm>
        <a:custGeom>
          <a:avLst/>
          <a:gdLst/>
          <a:ahLst/>
          <a:cxnLst/>
          <a:rect l="0" t="0" r="0" b="0"/>
          <a:pathLst>
            <a:path>
              <a:moveTo>
                <a:pt x="0" y="14693"/>
              </a:moveTo>
              <a:lnTo>
                <a:pt x="388500" y="1469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136592" y="2067036"/>
        <a:ext cx="19425" cy="19425"/>
      </dsp:txXfrm>
    </dsp:sp>
    <dsp:sp modelId="{F7DB6241-932A-43B7-8D71-87450C10A4FA}">
      <dsp:nvSpPr>
        <dsp:cNvPr id="0" name=""/>
        <dsp:cNvSpPr/>
      </dsp:nvSpPr>
      <dsp:spPr>
        <a:xfrm>
          <a:off x="1705448" y="1173961"/>
          <a:ext cx="1287623" cy="1287623"/>
        </a:xfrm>
        <a:prstGeom prst="ellipse">
          <a:avLst/>
        </a:prstGeom>
        <a:gradFill rotWithShape="0">
          <a:gsLst>
            <a:gs pos="0">
              <a:schemeClr val="accent5">
                <a:hueOff val="0"/>
                <a:satOff val="0"/>
                <a:lumOff val="-9804"/>
                <a:alphaOff val="0"/>
                <a:satMod val="103000"/>
                <a:lumMod val="102000"/>
                <a:tint val="94000"/>
              </a:schemeClr>
            </a:gs>
            <a:gs pos="50000">
              <a:schemeClr val="accent5">
                <a:hueOff val="0"/>
                <a:satOff val="0"/>
                <a:lumOff val="-9804"/>
                <a:alphaOff val="0"/>
                <a:satMod val="110000"/>
                <a:lumMod val="100000"/>
                <a:shade val="100000"/>
              </a:schemeClr>
            </a:gs>
            <a:gs pos="100000">
              <a:schemeClr val="accent5">
                <a:hueOff val="0"/>
                <a:satOff val="0"/>
                <a:lumOff val="-980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2800350">
            <a:lnSpc>
              <a:spcPct val="90000"/>
            </a:lnSpc>
            <a:spcBef>
              <a:spcPct val="0"/>
            </a:spcBef>
            <a:spcAft>
              <a:spcPct val="35000"/>
            </a:spcAft>
            <a:buNone/>
          </a:pPr>
          <a:endParaRPr lang="en-US" sz="6300" kern="1200"/>
        </a:p>
      </dsp:txBody>
      <dsp:txXfrm>
        <a:off x="1894016" y="1362529"/>
        <a:ext cx="910487" cy="910487"/>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08CD28-8778-4EB3-B220-2663F56D3205}" type="datetimeFigureOut">
              <a:rPr lang="en-US" smtClean="0"/>
              <a:t>7/21/2020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898640-9B31-46CD-809E-B88D5E489E9F}" type="slidenum">
              <a:rPr lang="en-US" smtClean="0"/>
              <a:t>‹Nº›</a:t>
            </a:fld>
            <a:endParaRPr lang="en-US"/>
          </a:p>
        </p:txBody>
      </p:sp>
    </p:spTree>
    <p:extLst>
      <p:ext uri="{BB962C8B-B14F-4D97-AF65-F5344CB8AC3E}">
        <p14:creationId xmlns:p14="http://schemas.microsoft.com/office/powerpoint/2010/main" val="2686601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95FA7AF-EDBC-4C26-AEAB-D0FE4E76C836}"/>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745D9042-186C-4A1B-9CB7-1031540FC4B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10242" name="Rectangle 2">
            <a:extLst>
              <a:ext uri="{FF2B5EF4-FFF2-40B4-BE49-F238E27FC236}">
                <a16:creationId xmlns:a16="http://schemas.microsoft.com/office/drawing/2014/main" id="{5666589D-2CD9-4B97-B7BC-9BF3D86F8D73}"/>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id="{1A13BFE0-2CC4-4C01-AD7A-2C042A8EAFF5}"/>
              </a:ext>
            </a:extLst>
          </p:cNvPr>
          <p:cNvSpPr>
            <a:spLocks noGrp="1" noChangeArrowheads="1"/>
          </p:cNvSpPr>
          <p:nvPr>
            <p:ph type="body" idx="1"/>
          </p:nvPr>
        </p:nvSpPr>
        <p:spPr/>
        <p:txBody>
          <a:bodyPr/>
          <a:lstStyle/>
          <a:p>
            <a:pPr eaLnBrk="1" hangingPunct="1">
              <a:defRPr/>
            </a:pPr>
            <a:endParaRPr lang="en-US" altLang="en-US">
              <a:ea typeface="Osaka" pitchFamily="-64" charset="-128"/>
            </a:endParaRPr>
          </a:p>
        </p:txBody>
      </p:sp>
    </p:spTree>
    <p:extLst>
      <p:ext uri="{BB962C8B-B14F-4D97-AF65-F5344CB8AC3E}">
        <p14:creationId xmlns:p14="http://schemas.microsoft.com/office/powerpoint/2010/main" val="18908011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22CEEA7-49B7-4227-8485-7668CD7950D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dirty="0"/>
              <a:t>Share the activity answer key. </a:t>
            </a:r>
            <a:r>
              <a:rPr lang="en-US" baseline="0" dirty="0"/>
              <a:t>Note similarities and differences between the answer key and the participants’ versions of the chart. Note that a</a:t>
            </a:r>
            <a:r>
              <a:rPr lang="en-US" dirty="0"/>
              <a:t>nswers can differ depending on the organization.</a:t>
            </a:r>
          </a:p>
        </p:txBody>
      </p:sp>
    </p:spTree>
    <p:extLst>
      <p:ext uri="{BB962C8B-B14F-4D97-AF65-F5344CB8AC3E}">
        <p14:creationId xmlns:p14="http://schemas.microsoft.com/office/powerpoint/2010/main" val="511953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22CEEA7-49B7-4227-8485-7668CD7950D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Review the objectives.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Ask, “What is your experience with care teams in your organization? What are the characteristics of a multi-disciplinary care team?”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Write answers on flip chart.</a:t>
            </a: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2184489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22CEEA7-49B7-4227-8485-7668CD7950D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dirty="0"/>
              <a:t>Let’s review the basic characteristics of a multidisciplinary care team.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Review the slide or ask for volunteer readers.</a:t>
            </a:r>
          </a:p>
          <a:p>
            <a:endParaRPr lang="en-US" dirty="0"/>
          </a:p>
          <a:p>
            <a:r>
              <a:rPr lang="en-US" dirty="0"/>
              <a:t>Share the following observations about multidisciplinary care teams:</a:t>
            </a:r>
          </a:p>
          <a:p>
            <a:pPr marL="171450" indent="-171450">
              <a:buFont typeface="Arial" panose="020B0604020202020204" pitchFamily="34" charset="0"/>
              <a:buChar char="•"/>
            </a:pPr>
            <a:r>
              <a:rPr lang="en-US" dirty="0"/>
              <a:t>Multidisciplinary teams are groups of professionals from diverse disciplines who come together to provide comprehensive assessments and consultation for a common goal (client/patient). </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Multidisciplinary teams members do not have to be all located at the same agency/clinic, but are connected in the provision of services to the same client/patient.</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Multidisciplinary teams are more prominent in health care: hospitals, clinics, and at social services agencies. They are also present in nonprofit, community-based organizations and state funded agencies.</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sz="1200" kern="1200" dirty="0">
                <a:solidFill>
                  <a:schemeClr val="tx1"/>
                </a:solidFill>
                <a:effectLst/>
                <a:latin typeface="+mn-lt"/>
                <a:ea typeface="+mn-ea"/>
                <a:cs typeface="+mn-cs"/>
              </a:rPr>
              <a:t>Multidisciplinary teams are present in the business field and at schools, but often times the title of the team is different; however they include professionals from diverse disciplines coming together to provide assessments for a common purpose. An example in business would be a proposal to bid on a construction job where the marketing department, sales, mechanical and electrical engineers, and other</a:t>
            </a:r>
            <a:r>
              <a:rPr lang="en-US" sz="1200" kern="1200" baseline="0" dirty="0">
                <a:solidFill>
                  <a:schemeClr val="tx1"/>
                </a:solidFill>
                <a:effectLst/>
                <a:latin typeface="+mn-lt"/>
                <a:ea typeface="+mn-ea"/>
                <a:cs typeface="+mn-cs"/>
              </a:rPr>
              <a:t> team members would be involved. </a:t>
            </a:r>
            <a:r>
              <a:rPr lang="en-US" sz="1200" kern="1200" dirty="0">
                <a:solidFill>
                  <a:schemeClr val="tx1"/>
                </a:solidFill>
                <a:effectLst/>
                <a:latin typeface="+mn-lt"/>
                <a:ea typeface="+mn-ea"/>
                <a:cs typeface="+mn-cs"/>
              </a:rPr>
              <a:t>Another example is in a school setting, where helping a student excel could include the school counselor, the school nurse, and the home room teacher.</a:t>
            </a:r>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201268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22CEEA7-49B7-4227-8485-7668CD7950D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dirty="0"/>
              <a:t>Let’s focus on multidisciplinary teams in the clinical setting. </a:t>
            </a:r>
          </a:p>
          <a:p>
            <a:pPr marL="171450" indent="-171450">
              <a:buFont typeface="Arial" panose="020B0604020202020204" pitchFamily="34" charset="0"/>
              <a:buChar char="•"/>
            </a:pPr>
            <a:r>
              <a:rPr lang="en-US" dirty="0"/>
              <a:t>The goal of the team is to assess a client’s needs and develop a care plan.</a:t>
            </a:r>
          </a:p>
          <a:p>
            <a:pPr marL="171450" indent="-171450">
              <a:buFont typeface="Arial" panose="020B0604020202020204" pitchFamily="34" charset="0"/>
              <a:buChar char="•"/>
            </a:pPr>
            <a:r>
              <a:rPr lang="en-US" dirty="0"/>
              <a:t>Teams take into consideration the whole person and all their needs. This requires different perspectives from diverse disciplines. Diverse disciplines include-social workers, case managers, physician, nurses, psychiatrist or mental health representatives, peer educators, and others depending on the number of disciplines/services offered at the hospital or clinic.</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Multi-disciplinary team meetings typically occur in HIV clinics.  </a:t>
            </a:r>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Ask, “How many of you typically meet as team with physicians, nurses, case managers, or maybe even behavioral health specialists or nutritionists?”</a:t>
            </a:r>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Ask, “How often does the multi-disciplinary team meet?”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Note that many teams meet at least weekly, some monthly, some have daily huddles</a:t>
            </a:r>
            <a:r>
              <a:rPr lang="en-US" sz="1200" b="1" kern="1200" dirty="0">
                <a:solidFill>
                  <a:schemeClr val="tx1"/>
                </a:solidFill>
                <a:effectLst/>
                <a:latin typeface="+mn-lt"/>
                <a:ea typeface="+mn-ea"/>
                <a:cs typeface="+mn-cs"/>
              </a:rPr>
              <a:t>. </a:t>
            </a:r>
          </a:p>
          <a:p>
            <a:pPr lvl="0"/>
            <a:endParaRPr lang="en-US" sz="1200" b="1"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Ask, “Who is invited to team meetings? How do you determine which cases to discuss at team meetings?”</a:t>
            </a:r>
          </a:p>
          <a:p>
            <a:pPr lvl="0"/>
            <a:r>
              <a:rPr lang="en-US" sz="1200" b="0" kern="1200" dirty="0">
                <a:solidFill>
                  <a:schemeClr val="tx1"/>
                </a:solidFill>
                <a:effectLst/>
                <a:latin typeface="+mn-lt"/>
                <a:ea typeface="+mn-ea"/>
                <a:cs typeface="+mn-cs"/>
              </a:rPr>
              <a:t>Points</a:t>
            </a:r>
            <a:r>
              <a:rPr lang="en-US" sz="1200" b="0" kern="1200" baseline="0" dirty="0">
                <a:solidFill>
                  <a:schemeClr val="tx1"/>
                </a:solidFill>
                <a:effectLst/>
                <a:latin typeface="+mn-lt"/>
                <a:ea typeface="+mn-ea"/>
                <a:cs typeface="+mn-cs"/>
              </a:rPr>
              <a:t> to share: </a:t>
            </a:r>
            <a:endParaRPr lang="en-US" b="0" dirty="0"/>
          </a:p>
          <a:p>
            <a:r>
              <a:rPr lang="en-US" b="0" dirty="0"/>
              <a:t>How the team decides which case to conference varies. Some cases maybe chosen because of multiple agencies involved in providing services to the client, the client is at risk of losing housing or insurance, the client has not had a case conference in six months, or the client is coming in for a medical appointment and there is suspicion of substance abuse that is affecting adherence to medications, etc. </a:t>
            </a:r>
          </a:p>
          <a:p>
            <a:pPr lvl="0"/>
            <a:endParaRPr lang="en-US" sz="1200" b="0"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Ask, “How can CHWs and supervisors prepare for case conferences and team meetings?” </a:t>
            </a:r>
          </a:p>
          <a:p>
            <a:pPr lvl="0"/>
            <a:r>
              <a:rPr lang="en-US" sz="1200" kern="1200" dirty="0">
                <a:solidFill>
                  <a:schemeClr val="tx1"/>
                </a:solidFill>
                <a:effectLst/>
                <a:latin typeface="+mn-lt"/>
                <a:ea typeface="+mn-ea"/>
                <a:cs typeface="+mn-cs"/>
              </a:rPr>
              <a:t>Points to share: </a:t>
            </a:r>
          </a:p>
          <a:p>
            <a:pPr lvl="0"/>
            <a:r>
              <a:rPr lang="en-US" sz="1200" kern="1200" dirty="0">
                <a:solidFill>
                  <a:schemeClr val="tx1"/>
                </a:solidFill>
                <a:effectLst/>
                <a:latin typeface="+mn-lt"/>
                <a:ea typeface="+mn-ea"/>
                <a:cs typeface="+mn-cs"/>
              </a:rPr>
              <a:t>All disciplines are encouraged to share information they know about the case to support a holistic assessment and explore options for resolution at the client case conference. </a:t>
            </a:r>
            <a:endParaRPr lang="en-US" dirty="0"/>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3184333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22CEEA7-49B7-4227-8485-7668CD7950D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dirty="0"/>
              <a:t>Now that we have defined the characteristics of a multi-disciplinary team, let’s focus on how working in teams changes our approach when working with clients and other team members. We’ll do this by comparing the multidisciplinary approach to a traditional approach to care. </a:t>
            </a:r>
          </a:p>
          <a:p>
            <a:endParaRPr lang="en-US" dirty="0"/>
          </a:p>
          <a:p>
            <a:r>
              <a:rPr lang="en-US" b="0" dirty="0"/>
              <a:t>Ask, “What are the characteristics of a traditional approach?”</a:t>
            </a:r>
          </a:p>
          <a:p>
            <a:endParaRPr lang="en-US" dirty="0"/>
          </a:p>
          <a:p>
            <a:r>
              <a:rPr lang="en-US" dirty="0"/>
              <a:t>Points</a:t>
            </a:r>
            <a:r>
              <a:rPr lang="en-US" baseline="0" dirty="0"/>
              <a:t> to share</a:t>
            </a:r>
            <a:r>
              <a:rPr lang="en-US" dirty="0"/>
              <a:t>: In the traditional approach, usually the team consists</a:t>
            </a:r>
            <a:r>
              <a:rPr lang="en-US" baseline="0" dirty="0"/>
              <a:t> of </a:t>
            </a:r>
            <a:r>
              <a:rPr lang="en-US" dirty="0"/>
              <a:t>the doctors, nurses, and social workers who give direction to the CHW. Not much information is shared</a:t>
            </a:r>
            <a:r>
              <a:rPr lang="en-US" baseline="0" dirty="0"/>
              <a:t> across the team members. The approach to service delivery is not considered to be holistic. </a:t>
            </a:r>
            <a:r>
              <a:rPr lang="en-US" dirty="0"/>
              <a:t> </a:t>
            </a:r>
          </a:p>
          <a:p>
            <a:br>
              <a:rPr lang="en-US" dirty="0"/>
            </a:br>
            <a:endParaRPr lang="en-US" dirty="0"/>
          </a:p>
        </p:txBody>
      </p:sp>
    </p:spTree>
    <p:extLst>
      <p:ext uri="{BB962C8B-B14F-4D97-AF65-F5344CB8AC3E}">
        <p14:creationId xmlns:p14="http://schemas.microsoft.com/office/powerpoint/2010/main" val="3205002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22CEEA7-49B7-4227-8485-7668CD7950D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dirty="0"/>
              <a:t>Review the slide.</a:t>
            </a:r>
          </a:p>
          <a:p>
            <a:endParaRPr lang="en-US" dirty="0"/>
          </a:p>
          <a:p>
            <a:r>
              <a:rPr lang="en-US" dirty="0"/>
              <a:t>Ask, “How is the multidisciplinary approach different from the traditional approach?”</a:t>
            </a:r>
          </a:p>
          <a:p>
            <a:endParaRPr lang="en-US" dirty="0"/>
          </a:p>
          <a:p>
            <a:r>
              <a:rPr lang="en-US" dirty="0"/>
              <a:t>Points to share:</a:t>
            </a:r>
          </a:p>
          <a:p>
            <a:r>
              <a:rPr lang="en-US" dirty="0"/>
              <a:t>• In the multidisciplinary approach we see that the client is at the center with all disciplines, including the CHW, sharing information and providing a team approach to delivery of services. </a:t>
            </a:r>
          </a:p>
          <a:p>
            <a:r>
              <a:rPr lang="en-US" dirty="0"/>
              <a:t>• The CHW is vital to the connections between the client and the multiple service providers. </a:t>
            </a:r>
          </a:p>
        </p:txBody>
      </p:sp>
    </p:spTree>
    <p:extLst>
      <p:ext uri="{BB962C8B-B14F-4D97-AF65-F5344CB8AC3E}">
        <p14:creationId xmlns:p14="http://schemas.microsoft.com/office/powerpoint/2010/main" val="2744322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22CEEA7-49B7-4227-8485-7668CD7950D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pPr rtl="0"/>
            <a:r>
              <a:rPr lang="en-US" sz="1200" b="0" i="0" u="none" strike="noStrike" kern="1200" dirty="0">
                <a:solidFill>
                  <a:schemeClr val="tx1"/>
                </a:solidFill>
                <a:effectLst/>
                <a:latin typeface="+mn-lt"/>
                <a:ea typeface="+mn-ea"/>
                <a:cs typeface="+mn-cs"/>
              </a:rPr>
              <a:t>Now, let’s compare the and contrast the difference between the two approaches.</a:t>
            </a:r>
            <a:endParaRPr lang="en-US" b="0" dirty="0">
              <a:effectLst/>
            </a:endParaRP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Ask participants the following questions and facilitate discussion. </a:t>
            </a:r>
          </a:p>
          <a:p>
            <a:pPr rtl="0"/>
            <a:endParaRPr lang="en-US" b="0" dirty="0">
              <a:effectLst/>
            </a:endParaRPr>
          </a:p>
          <a:p>
            <a:pPr rtl="0"/>
            <a:r>
              <a:rPr lang="en-US" sz="1200" b="0" i="0" u="none" strike="noStrike" kern="1200" dirty="0">
                <a:solidFill>
                  <a:schemeClr val="tx1"/>
                </a:solidFill>
                <a:effectLst/>
                <a:latin typeface="+mn-lt"/>
                <a:ea typeface="+mn-ea"/>
                <a:cs typeface="+mn-cs"/>
              </a:rPr>
              <a:t>• What are the major differences between the traditional approach versus the multi-disciplinary approach of collaborating with clients? </a:t>
            </a:r>
            <a:endParaRPr lang="en-US" b="0" dirty="0">
              <a:effectLst/>
            </a:endParaRPr>
          </a:p>
          <a:p>
            <a:pPr rtl="0"/>
            <a:r>
              <a:rPr lang="en-US" sz="1200" b="0" i="0" u="none" strike="noStrike" kern="1200" dirty="0">
                <a:solidFill>
                  <a:schemeClr val="tx1"/>
                </a:solidFill>
                <a:effectLst/>
                <a:latin typeface="+mn-lt"/>
                <a:ea typeface="+mn-ea"/>
                <a:cs typeface="+mn-cs"/>
              </a:rPr>
              <a:t>• What are some of the benefits to the multidisciplinary approach? </a:t>
            </a:r>
            <a:endParaRPr lang="en-US" b="0" dirty="0">
              <a:effectLst/>
            </a:endParaRPr>
          </a:p>
          <a:p>
            <a:pPr rtl="0"/>
            <a:r>
              <a:rPr lang="en-US" sz="1200" b="0" i="0" u="none" strike="noStrike" kern="1200" dirty="0">
                <a:solidFill>
                  <a:schemeClr val="tx1"/>
                </a:solidFill>
                <a:effectLst/>
                <a:latin typeface="+mn-lt"/>
                <a:ea typeface="+mn-ea"/>
                <a:cs typeface="+mn-cs"/>
              </a:rPr>
              <a:t>• What could be some challenges in working as a team?</a:t>
            </a:r>
            <a:endParaRPr lang="en-US" b="0" dirty="0">
              <a:effectLst/>
            </a:endParaRPr>
          </a:p>
          <a:p>
            <a:br>
              <a:rPr lang="en-US" dirty="0"/>
            </a:br>
            <a:endParaRPr lang="en-US" dirty="0"/>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3636736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22CEEA7-49B7-4227-8485-7668CD7950D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dirty="0"/>
              <a:t>Ask a volunteer to read the quote.</a:t>
            </a:r>
          </a:p>
          <a:p>
            <a:endParaRPr lang="en-US" dirty="0"/>
          </a:p>
          <a:p>
            <a:r>
              <a:rPr lang="en-US" dirty="0"/>
              <a:t>Ask, “Is this something a CHW from your organization might say? Why or why not?”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Ask, “How do you ensure that each discipline’s role on the multidisciplinary team is valued?”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Write responses</a:t>
            </a:r>
            <a:r>
              <a:rPr lang="en-US" sz="1200" b="0" i="0" u="none" strike="noStrike" kern="1200" baseline="0" dirty="0">
                <a:solidFill>
                  <a:schemeClr val="tx1"/>
                </a:solidFill>
                <a:effectLst/>
                <a:latin typeface="+mn-lt"/>
                <a:ea typeface="+mn-ea"/>
                <a:cs typeface="+mn-cs"/>
              </a:rPr>
              <a:t> on flip chart.</a:t>
            </a:r>
            <a:endParaRPr lang="en-US" b="0" dirty="0">
              <a:effectLst/>
            </a:endParaRPr>
          </a:p>
          <a:p>
            <a:endParaRPr lang="en-US" dirty="0"/>
          </a:p>
        </p:txBody>
      </p:sp>
    </p:spTree>
    <p:extLst>
      <p:ext uri="{BB962C8B-B14F-4D97-AF65-F5344CB8AC3E}">
        <p14:creationId xmlns:p14="http://schemas.microsoft.com/office/powerpoint/2010/main" val="32844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22CEEA7-49B7-4227-8485-7668CD7950D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b="0" dirty="0"/>
              <a:t>Roles</a:t>
            </a:r>
            <a:r>
              <a:rPr lang="en-US" b="0" baseline="0" dirty="0"/>
              <a:t> of Multidisciplinary Team Members </a:t>
            </a:r>
            <a:r>
              <a:rPr lang="en-US" b="0" dirty="0"/>
              <a:t>Activity</a:t>
            </a:r>
          </a:p>
          <a:p>
            <a:r>
              <a:rPr lang="en-US" dirty="0"/>
              <a:t>Say,</a:t>
            </a:r>
            <a:r>
              <a:rPr lang="en-US" baseline="0" dirty="0"/>
              <a:t> “We</a:t>
            </a:r>
            <a:r>
              <a:rPr lang="en-US" dirty="0"/>
              <a:t> will now do an exercise on defining the roles of multidisciplinary team members. Understanding the roles of co-workers is essential for a multidisciplinary team to work well together.”</a:t>
            </a:r>
          </a:p>
          <a:p>
            <a:endParaRPr lang="en-US" dirty="0"/>
          </a:p>
          <a:p>
            <a:r>
              <a:rPr lang="en-US" dirty="0"/>
              <a:t>Break into small groups. </a:t>
            </a:r>
          </a:p>
          <a:p>
            <a:endParaRPr lang="en-US" dirty="0"/>
          </a:p>
          <a:p>
            <a:r>
              <a:rPr lang="en-US" dirty="0"/>
              <a:t>Give each group a flip chart sheet and markers, and a copy of this slide. </a:t>
            </a:r>
            <a:r>
              <a:rPr lang="en-US" i="0" baseline="0" dirty="0"/>
              <a:t>Ask the group to make a table like the one shown on the slide. </a:t>
            </a:r>
          </a:p>
          <a:p>
            <a:endParaRPr lang="en-US" i="0" dirty="0"/>
          </a:p>
          <a:p>
            <a:r>
              <a:rPr lang="en-US" dirty="0"/>
              <a:t>Each group will identify tasks for each team member. Have one person in each group write the tasks on the flip chart sheet. Remind participants that some tasks will be shared and some will be unique to that team member. Groups should put a star next to shared tasks. </a:t>
            </a:r>
          </a:p>
          <a:p>
            <a:endParaRPr lang="en-US" dirty="0"/>
          </a:p>
          <a:p>
            <a:r>
              <a:rPr lang="en-US" i="0" dirty="0"/>
              <a:t>Remind participants that since we have already spent time on the CHW’s role, they should do that part quickly and then spend most of their time on the other team member’s roles. </a:t>
            </a:r>
          </a:p>
          <a:p>
            <a:endParaRPr lang="en-US" i="0" dirty="0"/>
          </a:p>
          <a:p>
            <a:r>
              <a:rPr lang="en-US" i="0" dirty="0"/>
              <a:t>Allow 15 minutes for the groups to write down their responses. </a:t>
            </a:r>
          </a:p>
          <a:p>
            <a:endParaRPr lang="en-US" i="0" dirty="0"/>
          </a:p>
          <a:p>
            <a:r>
              <a:rPr lang="en-US" dirty="0"/>
              <a:t>Ask the groups to present their lists.</a:t>
            </a:r>
          </a:p>
          <a:p>
            <a:endParaRPr lang="en-US" dirty="0"/>
          </a:p>
          <a:p>
            <a:r>
              <a:rPr lang="en-US" dirty="0"/>
              <a:t>Discuss any differences in the assignment of tasks between the groups. </a:t>
            </a:r>
          </a:p>
          <a:p>
            <a:endParaRPr lang="en-US" dirty="0"/>
          </a:p>
          <a:p>
            <a:r>
              <a:rPr lang="en-US" dirty="0"/>
              <a:t>Ask participants to comment on tasks that are shared by different team members (e.g. “listen to patient concerns”) as well as tasks that are unique to CHWs or medical personnel. Mark shared tasks among all job titles with asterisks using colored markers. Then emphasize unique tasks for CHWs. </a:t>
            </a:r>
          </a:p>
        </p:txBody>
      </p:sp>
    </p:spTree>
    <p:extLst>
      <p:ext uri="{BB962C8B-B14F-4D97-AF65-F5344CB8AC3E}">
        <p14:creationId xmlns:p14="http://schemas.microsoft.com/office/powerpoint/2010/main" val="31315544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openingfooter_sized.jpg">
            <a:extLst>
              <a:ext uri="{FF2B5EF4-FFF2-40B4-BE49-F238E27FC236}">
                <a16:creationId xmlns:a16="http://schemas.microsoft.com/office/drawing/2014/main" id="{64876168-DE1B-44B3-8D28-B727A846C18A}"/>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334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300475FC-644E-4C6B-ADC5-CD1135A00592}"/>
              </a:ext>
            </a:extLst>
          </p:cNvPr>
          <p:cNvPicPr>
            <a:picLocks noChangeAspect="1" noChangeArrowheads="1"/>
          </p:cNvPicPr>
          <p:nvPr userDrawn="1"/>
        </p:nvPicPr>
        <p:blipFill>
          <a:blip r:embed="rId3"/>
          <a:srcRect/>
          <a:stretch>
            <a:fillRect/>
          </a:stretch>
        </p:blipFill>
        <p:spPr bwMode="auto">
          <a:xfrm>
            <a:off x="7543800" y="6118225"/>
            <a:ext cx="9683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 name="Rectangle 19">
            <a:extLst>
              <a:ext uri="{FF2B5EF4-FFF2-40B4-BE49-F238E27FC236}">
                <a16:creationId xmlns:a16="http://schemas.microsoft.com/office/drawing/2014/main" id="{34D204C7-56B5-4908-8F77-2B1CB226DEB9}"/>
              </a:ext>
            </a:extLst>
          </p:cNvPr>
          <p:cNvSpPr>
            <a:spLocks noChangeArrowheads="1"/>
          </p:cNvSpPr>
          <p:nvPr userDrawn="1"/>
        </p:nvSpPr>
        <p:spPr bwMode="auto">
          <a:xfrm>
            <a:off x="609600" y="6096000"/>
            <a:ext cx="4664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en-US" sz="1200" dirty="0">
                <a:latin typeface="Arial Bold" charset="0"/>
                <a:ea typeface="Osaka" charset="0"/>
              </a:rPr>
              <a:t>Boston University</a:t>
            </a:r>
            <a:r>
              <a:rPr lang="en-US" altLang="en-US" sz="1200" dirty="0">
                <a:latin typeface="Arial" charset="0"/>
                <a:ea typeface="Osaka" charset="0"/>
              </a:rPr>
              <a:t> School of Social Work</a:t>
            </a:r>
          </a:p>
          <a:p>
            <a:pPr>
              <a:defRPr/>
            </a:pPr>
            <a:r>
              <a:rPr lang="en-US" altLang="en-US" sz="1200" dirty="0">
                <a:latin typeface="Arial" charset="0"/>
                <a:ea typeface="Osaka" charset="0"/>
              </a:rPr>
              <a:t>Center for Innovation in Social Work &amp; Health</a:t>
            </a:r>
          </a:p>
        </p:txBody>
      </p:sp>
      <p:sp>
        <p:nvSpPr>
          <p:cNvPr id="7" name="Rectangle 6">
            <a:extLst>
              <a:ext uri="{FF2B5EF4-FFF2-40B4-BE49-F238E27FC236}">
                <a16:creationId xmlns:a16="http://schemas.microsoft.com/office/drawing/2014/main" id="{087CDEBB-85EB-4219-BDDF-5EF6F128E546}"/>
              </a:ext>
            </a:extLst>
          </p:cNvPr>
          <p:cNvSpPr/>
          <p:nvPr userDrawn="1"/>
        </p:nvSpPr>
        <p:spPr>
          <a:xfrm>
            <a:off x="0" y="0"/>
            <a:ext cx="9144000" cy="44958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8" name="Straight Connector 7">
            <a:extLst>
              <a:ext uri="{FF2B5EF4-FFF2-40B4-BE49-F238E27FC236}">
                <a16:creationId xmlns:a16="http://schemas.microsoft.com/office/drawing/2014/main" id="{FFE556A6-5C87-4115-8319-D5766D60ABAC}"/>
              </a:ext>
            </a:extLst>
          </p:cNvPr>
          <p:cNvCxnSpPr/>
          <p:nvPr userDrawn="1"/>
        </p:nvCxnSpPr>
        <p:spPr>
          <a:xfrm>
            <a:off x="0" y="5867400"/>
            <a:ext cx="9144000" cy="0"/>
          </a:xfrm>
          <a:prstGeom prst="line">
            <a:avLst/>
          </a:prstGeom>
          <a:ln w="1524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3074" name="Rectangle 2"/>
          <p:cNvSpPr>
            <a:spLocks noGrp="1" noChangeArrowheads="1"/>
          </p:cNvSpPr>
          <p:nvPr>
            <p:ph type="ctrTitle"/>
          </p:nvPr>
        </p:nvSpPr>
        <p:spPr>
          <a:xfrm>
            <a:off x="685800" y="1600200"/>
            <a:ext cx="7772400" cy="1143000"/>
          </a:xfrm>
        </p:spPr>
        <p:txBody>
          <a:bodyPr anchor="ctr"/>
          <a:lstStyle>
            <a:lvl1pPr>
              <a:defRPr sz="4000">
                <a:solidFill>
                  <a:schemeClr val="bg1"/>
                </a:solidFill>
                <a:latin typeface="+mj-lt"/>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200400"/>
            <a:ext cx="7772400" cy="1752600"/>
          </a:xfrm>
        </p:spPr>
        <p:txBody>
          <a:bodyPr/>
          <a:lstStyle>
            <a:lvl1pPr marL="0" indent="0">
              <a:buFont typeface="Wingdings" charset="2"/>
              <a:buNone/>
              <a:defRPr sz="2400">
                <a:solidFill>
                  <a:srgbClr val="CCCCCC"/>
                </a:solidFill>
                <a:latin typeface="+mn-lt"/>
              </a:defRPr>
            </a:lvl1pPr>
          </a:lstStyle>
          <a:p>
            <a:pPr lvl="0"/>
            <a:r>
              <a:rPr lang="en-US" altLang="en-US" noProof="0" dirty="0"/>
              <a:t>Click to edit Master subtitle style</a:t>
            </a:r>
          </a:p>
        </p:txBody>
      </p:sp>
    </p:spTree>
    <p:extLst>
      <p:ext uri="{BB962C8B-B14F-4D97-AF65-F5344CB8AC3E}">
        <p14:creationId xmlns:p14="http://schemas.microsoft.com/office/powerpoint/2010/main" val="603973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554966"/>
            <a:ext cx="2949575"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2860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a16="http://schemas.microsoft.com/office/drawing/2014/main" id="{893E22D5-B725-440B-91B5-F0DA6FB72DAC}"/>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737468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a:extLst>
              <a:ext uri="{FF2B5EF4-FFF2-40B4-BE49-F238E27FC236}">
                <a16:creationId xmlns:a16="http://schemas.microsoft.com/office/drawing/2014/main" id="{DA45FEBA-F182-4785-8A7A-07B7592FD566}"/>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3456891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atin typeface="+mn-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Rectangle 5">
            <a:extLst>
              <a:ext uri="{FF2B5EF4-FFF2-40B4-BE49-F238E27FC236}">
                <a16:creationId xmlns:a16="http://schemas.microsoft.com/office/drawing/2014/main" id="{8B9D5174-1247-46B0-87B5-51FC6847F38C}"/>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06332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1701185-57B0-49A0-A778-E9ED834C1C8E}"/>
              </a:ext>
            </a:extLst>
          </p:cNvPr>
          <p:cNvSpPr/>
          <p:nvPr userDrawn="1"/>
        </p:nvSpPr>
        <p:spPr>
          <a:xfrm>
            <a:off x="0" y="2235200"/>
            <a:ext cx="9144000" cy="24130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Rectangle 2">
            <a:extLst>
              <a:ext uri="{FF2B5EF4-FFF2-40B4-BE49-F238E27FC236}">
                <a16:creationId xmlns:a16="http://schemas.microsoft.com/office/drawing/2014/main" id="{EB13F1E1-478A-4634-B093-0D75D3709F48}"/>
              </a:ext>
            </a:extLst>
          </p:cNvPr>
          <p:cNvSpPr txBox="1">
            <a:spLocks noChangeArrowheads="1"/>
          </p:cNvSpPr>
          <p:nvPr userDrawn="1"/>
        </p:nvSpPr>
        <p:spPr bwMode="auto">
          <a:xfrm>
            <a:off x="685800" y="2819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ctr"/>
          <a:lstStyle>
            <a:lvl1pPr algn="l" rtl="0" eaLnBrk="0" fontAlgn="base" hangingPunct="0">
              <a:spcBef>
                <a:spcPct val="0"/>
              </a:spcBef>
              <a:spcAft>
                <a:spcPct val="0"/>
              </a:spcAft>
              <a:defRPr sz="4000" kern="1200">
                <a:solidFill>
                  <a:schemeClr val="bg1"/>
                </a:solidFill>
                <a:latin typeface="Josephine Sans"/>
                <a:ea typeface="+mj-ea"/>
                <a:cs typeface="+mj-cs"/>
              </a:defRPr>
            </a:lvl1pPr>
            <a:lvl2pPr algn="l" rtl="0" eaLnBrk="0" fontAlgn="base" hangingPunct="0">
              <a:spcBef>
                <a:spcPct val="0"/>
              </a:spcBef>
              <a:spcAft>
                <a:spcPct val="0"/>
              </a:spcAft>
              <a:defRPr sz="2400">
                <a:solidFill>
                  <a:schemeClr val="tx1"/>
                </a:solidFill>
                <a:latin typeface="Arial" charset="0"/>
                <a:ea typeface="Osaka" charset="0"/>
              </a:defRPr>
            </a:lvl2pPr>
            <a:lvl3pPr algn="l" rtl="0" eaLnBrk="0" fontAlgn="base" hangingPunct="0">
              <a:spcBef>
                <a:spcPct val="0"/>
              </a:spcBef>
              <a:spcAft>
                <a:spcPct val="0"/>
              </a:spcAft>
              <a:defRPr sz="2400">
                <a:solidFill>
                  <a:schemeClr val="tx1"/>
                </a:solidFill>
                <a:latin typeface="Arial" charset="0"/>
                <a:ea typeface="Osaka" charset="0"/>
              </a:defRPr>
            </a:lvl3pPr>
            <a:lvl4pPr algn="l" rtl="0" eaLnBrk="0" fontAlgn="base" hangingPunct="0">
              <a:spcBef>
                <a:spcPct val="0"/>
              </a:spcBef>
              <a:spcAft>
                <a:spcPct val="0"/>
              </a:spcAft>
              <a:defRPr sz="2400">
                <a:solidFill>
                  <a:schemeClr val="tx1"/>
                </a:solidFill>
                <a:latin typeface="Arial" charset="0"/>
                <a:ea typeface="Osaka" charset="0"/>
              </a:defRPr>
            </a:lvl4pPr>
            <a:lvl5pPr algn="l" rtl="0" eaLnBrk="0" fontAlgn="base" hangingPunct="0">
              <a:spcBef>
                <a:spcPct val="0"/>
              </a:spcBef>
              <a:spcAft>
                <a:spcPct val="0"/>
              </a:spcAft>
              <a:defRPr sz="2400">
                <a:solidFill>
                  <a:schemeClr val="tx1"/>
                </a:solidFill>
                <a:latin typeface="Arial" charset="0"/>
                <a:ea typeface="Osaka"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a:lstStyle>
          <a:p>
            <a:pPr>
              <a:defRPr/>
            </a:pPr>
            <a:r>
              <a:rPr lang="en-US" altLang="en-US" sz="2800" dirty="0">
                <a:latin typeface="+mn-lt"/>
              </a:rPr>
              <a:t>Resting or transition slide</a:t>
            </a:r>
          </a:p>
        </p:txBody>
      </p:sp>
      <p:sp>
        <p:nvSpPr>
          <p:cNvPr id="2" name="Title 1"/>
          <p:cNvSpPr>
            <a:spLocks noGrp="1"/>
          </p:cNvSpPr>
          <p:nvPr>
            <p:ph type="title"/>
          </p:nvPr>
        </p:nvSpPr>
        <p:spPr/>
        <p:txBody>
          <a:bodyPr/>
          <a:lstStyle/>
          <a:p>
            <a:r>
              <a:rPr lang="en-US" dirty="0"/>
              <a:t>Click to edit Master title style</a:t>
            </a:r>
          </a:p>
        </p:txBody>
      </p:sp>
      <p:sp>
        <p:nvSpPr>
          <p:cNvPr id="5" name="Footer Placeholder 2">
            <a:extLst>
              <a:ext uri="{FF2B5EF4-FFF2-40B4-BE49-F238E27FC236}">
                <a16:creationId xmlns:a16="http://schemas.microsoft.com/office/drawing/2014/main" id="{BD5F0482-4FD0-4800-9FAB-2A7A0BFBF5C8}"/>
              </a:ext>
            </a:extLst>
          </p:cNvPr>
          <p:cNvSpPr>
            <a:spLocks noGrp="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2015936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096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a:extLst>
              <a:ext uri="{FF2B5EF4-FFF2-40B4-BE49-F238E27FC236}">
                <a16:creationId xmlns:a16="http://schemas.microsoft.com/office/drawing/2014/main" id="{4FED3478-C5CE-4A57-A5F3-73CFDF5A8F4D}"/>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1088326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731837"/>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a:extLst>
              <a:ext uri="{FF2B5EF4-FFF2-40B4-BE49-F238E27FC236}">
                <a16:creationId xmlns:a16="http://schemas.microsoft.com/office/drawing/2014/main" id="{0EC33221-74FE-455F-8FA1-4EAC3305FE6D}"/>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2773543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a:extLst>
              <a:ext uri="{FF2B5EF4-FFF2-40B4-BE49-F238E27FC236}">
                <a16:creationId xmlns:a16="http://schemas.microsoft.com/office/drawing/2014/main" id="{F0E7525A-9ED1-4EBA-9907-B0263E524C09}"/>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2010341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87665BE2-46DD-46CF-96A5-ECB4EBAD8664}"/>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3209861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45731"/>
            <a:ext cx="2949575"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199" y="2667000"/>
            <a:ext cx="2949575" cy="2819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a16="http://schemas.microsoft.com/office/drawing/2014/main" id="{E55E59E0-F383-46C8-9B75-60A41627CFD0}"/>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397295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a:extLst>
              <a:ext uri="{FF2B5EF4-FFF2-40B4-BE49-F238E27FC236}">
                <a16:creationId xmlns:a16="http://schemas.microsoft.com/office/drawing/2014/main" id="{C023E52F-818B-43C7-8650-D5CC2ABBA8D6}"/>
              </a:ext>
            </a:extLst>
          </p:cNvPr>
          <p:cNvSpPr>
            <a:spLocks noChangeArrowheads="1"/>
          </p:cNvSpPr>
          <p:nvPr userDrawn="1"/>
        </p:nvSpPr>
        <p:spPr bwMode="auto">
          <a:xfrm>
            <a:off x="0" y="338138"/>
            <a:ext cx="9144000" cy="347662"/>
          </a:xfrm>
          <a:prstGeom prst="rect">
            <a:avLst/>
          </a:prstGeom>
          <a:gradFill rotWithShape="0">
            <a:gsLst>
              <a:gs pos="0">
                <a:srgbClr val="333333"/>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
        <p:nvSpPr>
          <p:cNvPr id="1026" name="Rectangle 2">
            <a:extLst>
              <a:ext uri="{FF2B5EF4-FFF2-40B4-BE49-F238E27FC236}">
                <a16:creationId xmlns:a16="http://schemas.microsoft.com/office/drawing/2014/main" id="{1D919825-C524-4EF2-9E4E-3ABB4862DD4F}"/>
              </a:ext>
            </a:extLst>
          </p:cNvPr>
          <p:cNvSpPr>
            <a:spLocks noGrp="1" noChangeArrowheads="1"/>
          </p:cNvSpPr>
          <p:nvPr>
            <p:ph type="title"/>
          </p:nvPr>
        </p:nvSpPr>
        <p:spPr bwMode="auto">
          <a:xfrm>
            <a:off x="609600" y="762000"/>
            <a:ext cx="7924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B5CD3996-45A8-4853-A877-ECDB4869A258}"/>
              </a:ext>
            </a:extLst>
          </p:cNvPr>
          <p:cNvSpPr>
            <a:spLocks noGrp="1" noChangeArrowheads="1"/>
          </p:cNvSpPr>
          <p:nvPr>
            <p:ph type="body" idx="1"/>
          </p:nvPr>
        </p:nvSpPr>
        <p:spPr bwMode="auto">
          <a:xfrm>
            <a:off x="609600" y="1752600"/>
            <a:ext cx="7924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a:extLst>
              <a:ext uri="{FF2B5EF4-FFF2-40B4-BE49-F238E27FC236}">
                <a16:creationId xmlns:a16="http://schemas.microsoft.com/office/drawing/2014/main" id="{F6BEE653-C442-4028-8246-1F118E74B7AB}"/>
              </a:ext>
            </a:extLst>
          </p:cNvPr>
          <p:cNvSpPr>
            <a:spLocks noGrp="1" noChangeArrowheads="1"/>
          </p:cNvSpPr>
          <p:nvPr>
            <p:ph type="ftr" sz="quarter" idx="3"/>
          </p:nvPr>
        </p:nvSpPr>
        <p:spPr bwMode="auto">
          <a:xfrm>
            <a:off x="609600" y="381000"/>
            <a:ext cx="510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solidFill>
                  <a:schemeClr val="bg1"/>
                </a:solidFill>
                <a:latin typeface="Arial" charset="0"/>
                <a:ea typeface="Osaka" charset="0"/>
              </a:defRPr>
            </a:lvl1pPr>
          </a:lstStyle>
          <a:p>
            <a:pPr>
              <a:defRPr/>
            </a:pPr>
            <a:r>
              <a:rPr lang="en-US" altLang="en-US"/>
              <a:t>Name of Presentation</a:t>
            </a:r>
          </a:p>
        </p:txBody>
      </p:sp>
      <p:sp>
        <p:nvSpPr>
          <p:cNvPr id="1036" name="Text Box 12">
            <a:extLst>
              <a:ext uri="{FF2B5EF4-FFF2-40B4-BE49-F238E27FC236}">
                <a16:creationId xmlns:a16="http://schemas.microsoft.com/office/drawing/2014/main" id="{D1CBFA60-C116-40C5-BB14-78F1DF33866F}"/>
              </a:ext>
            </a:extLst>
          </p:cNvPr>
          <p:cNvSpPr txBox="1">
            <a:spLocks noChangeArrowheads="1"/>
          </p:cNvSpPr>
          <p:nvPr userDrawn="1"/>
        </p:nvSpPr>
        <p:spPr bwMode="auto">
          <a:xfrm>
            <a:off x="609600" y="1524000"/>
            <a:ext cx="792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tLang="en-US" sz="1200" b="1">
                <a:solidFill>
                  <a:schemeClr val="bg1"/>
                </a:solidFill>
                <a:latin typeface="Arial" charset="0"/>
                <a:ea typeface="Osaka" charset="0"/>
              </a:rPr>
              <a:t>Boston University</a:t>
            </a:r>
            <a:r>
              <a:rPr lang="en-US" altLang="en-US" sz="1200">
                <a:solidFill>
                  <a:schemeClr val="bg1"/>
                </a:solidFill>
                <a:latin typeface="Arial" charset="0"/>
                <a:ea typeface="Osaka" charset="0"/>
              </a:rPr>
              <a:t> Slideshow Title Goes Here</a:t>
            </a:r>
          </a:p>
        </p:txBody>
      </p:sp>
      <p:pic>
        <p:nvPicPr>
          <p:cNvPr id="1031" name="Picture 9">
            <a:extLst>
              <a:ext uri="{FF2B5EF4-FFF2-40B4-BE49-F238E27FC236}">
                <a16:creationId xmlns:a16="http://schemas.microsoft.com/office/drawing/2014/main" id="{CE8BF737-E6AF-4AA6-9034-30902A24CDEA}"/>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609600" y="5867400"/>
            <a:ext cx="243840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a16="http://schemas.microsoft.com/office/drawing/2014/main" id="{1F273291-54B0-4C1D-BEAC-330F8A57DAD0}"/>
              </a:ext>
            </a:extLst>
          </p:cNvPr>
          <p:cNvCxnSpPr/>
          <p:nvPr userDrawn="1"/>
        </p:nvCxnSpPr>
        <p:spPr>
          <a:xfrm>
            <a:off x="0" y="5715000"/>
            <a:ext cx="9144000" cy="0"/>
          </a:xfrm>
          <a:prstGeom prst="line">
            <a:avLst/>
          </a:prstGeom>
          <a:ln w="38100">
            <a:solidFill>
              <a:srgbClr val="CF0A2C"/>
            </a:solidFill>
          </a:ln>
          <a:effectLst/>
        </p:spPr>
        <p:style>
          <a:lnRef idx="2">
            <a:schemeClr val="accent1"/>
          </a:lnRef>
          <a:fillRef idx="0">
            <a:schemeClr val="accent1"/>
          </a:fillRef>
          <a:effectRef idx="1">
            <a:schemeClr val="accent1"/>
          </a:effectRef>
          <a:fontRef idx="minor">
            <a:schemeClr val="tx1"/>
          </a:fontRef>
        </p:style>
      </p:cxnSp>
      <p:pic>
        <p:nvPicPr>
          <p:cNvPr id="1033" name="Picture 12" descr="standardfooter_sized.jpg">
            <a:extLst>
              <a:ext uri="{FF2B5EF4-FFF2-40B4-BE49-F238E27FC236}">
                <a16:creationId xmlns:a16="http://schemas.microsoft.com/office/drawing/2014/main" id="{70DE8699-755F-43C6-9D4A-BC61B69EF249}"/>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t="93661"/>
          <a:stretch>
            <a:fillRect/>
          </a:stretch>
        </p:blipFill>
        <p:spPr bwMode="auto">
          <a:xfrm>
            <a:off x="0" y="0"/>
            <a:ext cx="914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63891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sldNum="0" hdr="0"/>
  <p:txStyles>
    <p:titleStyle>
      <a:lvl1pPr algn="l" rtl="0" eaLnBrk="0" fontAlgn="base" hangingPunct="0">
        <a:spcBef>
          <a:spcPct val="0"/>
        </a:spcBef>
        <a:spcAft>
          <a:spcPct val="0"/>
        </a:spcAft>
        <a:defRPr sz="2800" kern="1200">
          <a:solidFill>
            <a:schemeClr val="tx1"/>
          </a:solidFill>
          <a:latin typeface="+mj-lt"/>
          <a:ea typeface="+mj-ea"/>
          <a:cs typeface="Arial" panose="020B0604020202020204" pitchFamily="34" charset="0"/>
        </a:defRPr>
      </a:lvl1pPr>
      <a:lvl2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2pPr>
      <a:lvl3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3pPr>
      <a:lvl4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4pPr>
      <a:lvl5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p:titleStyle>
    <p:bodyStyle>
      <a:lvl1pPr marL="342900" indent="-342900" algn="l" rtl="0" eaLnBrk="0" fontAlgn="base" hangingPunct="0">
        <a:spcBef>
          <a:spcPct val="20000"/>
        </a:spcBef>
        <a:spcAft>
          <a:spcPct val="0"/>
        </a:spcAft>
        <a:buClr>
          <a:srgbClr val="C00000"/>
        </a:buClr>
        <a:buFont typeface="Wingdings" panose="05000000000000000000" pitchFamily="2" charset="2"/>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5195D2B-0621-4550-8BA4-24BB63768B89}"/>
              </a:ext>
            </a:extLst>
          </p:cNvPr>
          <p:cNvSpPr>
            <a:spLocks noGrp="1" noChangeArrowheads="1"/>
          </p:cNvSpPr>
          <p:nvPr>
            <p:ph type="ctrTitle"/>
          </p:nvPr>
        </p:nvSpPr>
        <p:spPr/>
        <p:txBody>
          <a:bodyPr/>
          <a:lstStyle/>
          <a:p>
            <a:pPr eaLnBrk="1" hangingPunct="1">
              <a:defRPr/>
            </a:pPr>
            <a:r>
              <a:rPr lang="es-US" dirty="0"/>
              <a:t>Definición del equipo </a:t>
            </a:r>
            <a:br>
              <a:rPr lang="es-US" dirty="0"/>
            </a:br>
            <a:r>
              <a:rPr lang="es-US" dirty="0"/>
              <a:t>de atención multidisciplinario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a:xfrm>
            <a:off x="609600" y="708213"/>
            <a:ext cx="8534400" cy="685800"/>
          </a:xfrm>
        </p:spPr>
        <p:txBody>
          <a:bodyPr/>
          <a:lstStyle/>
          <a:p>
            <a:pPr eaLnBrk="1" hangingPunct="1">
              <a:defRPr/>
            </a:pPr>
            <a:r>
              <a:rPr lang="es-US" dirty="0"/>
              <a:t>Roles de los miembros del equipo multidisciplinario</a:t>
            </a:r>
          </a:p>
        </p:txBody>
      </p:sp>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s-US"/>
              <a:t>Definición del equipo de atención multidisciplinario</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graphicFrame>
        <p:nvGraphicFramePr>
          <p:cNvPr id="2" name="Table 1">
            <a:extLst>
              <a:ext uri="{FF2B5EF4-FFF2-40B4-BE49-F238E27FC236}">
                <a16:creationId xmlns:a16="http://schemas.microsoft.com/office/drawing/2014/main" id="{3599A57D-82E9-4DB9-A92D-3B4D5CFB8088}"/>
              </a:ext>
            </a:extLst>
          </p:cNvPr>
          <p:cNvGraphicFramePr>
            <a:graphicFrameLocks noGrp="1"/>
          </p:cNvGraphicFramePr>
          <p:nvPr>
            <p:extLst>
              <p:ext uri="{D42A27DB-BD31-4B8C-83A1-F6EECF244321}">
                <p14:modId xmlns:p14="http://schemas.microsoft.com/office/powerpoint/2010/main" val="451794190"/>
              </p:ext>
            </p:extLst>
          </p:nvPr>
        </p:nvGraphicFramePr>
        <p:xfrm>
          <a:off x="276681" y="1329690"/>
          <a:ext cx="8590638" cy="4346089"/>
        </p:xfrm>
        <a:graphic>
          <a:graphicData uri="http://schemas.openxmlformats.org/drawingml/2006/table">
            <a:tbl>
              <a:tblPr firstRow="1" bandRow="1">
                <a:tableStyleId>{5940675A-B579-460E-94D1-54222C63F5DA}</a:tableStyleId>
              </a:tblPr>
              <a:tblGrid>
                <a:gridCol w="1431773">
                  <a:extLst>
                    <a:ext uri="{9D8B030D-6E8A-4147-A177-3AD203B41FA5}">
                      <a16:colId xmlns:a16="http://schemas.microsoft.com/office/drawing/2014/main" val="3702352166"/>
                    </a:ext>
                  </a:extLst>
                </a:gridCol>
                <a:gridCol w="1431773">
                  <a:extLst>
                    <a:ext uri="{9D8B030D-6E8A-4147-A177-3AD203B41FA5}">
                      <a16:colId xmlns:a16="http://schemas.microsoft.com/office/drawing/2014/main" val="26755875"/>
                    </a:ext>
                  </a:extLst>
                </a:gridCol>
                <a:gridCol w="1431773">
                  <a:extLst>
                    <a:ext uri="{9D8B030D-6E8A-4147-A177-3AD203B41FA5}">
                      <a16:colId xmlns:a16="http://schemas.microsoft.com/office/drawing/2014/main" val="145288063"/>
                    </a:ext>
                  </a:extLst>
                </a:gridCol>
                <a:gridCol w="1431773">
                  <a:extLst>
                    <a:ext uri="{9D8B030D-6E8A-4147-A177-3AD203B41FA5}">
                      <a16:colId xmlns:a16="http://schemas.microsoft.com/office/drawing/2014/main" val="1382998066"/>
                    </a:ext>
                  </a:extLst>
                </a:gridCol>
                <a:gridCol w="1431773">
                  <a:extLst>
                    <a:ext uri="{9D8B030D-6E8A-4147-A177-3AD203B41FA5}">
                      <a16:colId xmlns:a16="http://schemas.microsoft.com/office/drawing/2014/main" val="473290412"/>
                    </a:ext>
                  </a:extLst>
                </a:gridCol>
                <a:gridCol w="1431773">
                  <a:extLst>
                    <a:ext uri="{9D8B030D-6E8A-4147-A177-3AD203B41FA5}">
                      <a16:colId xmlns:a16="http://schemas.microsoft.com/office/drawing/2014/main" val="2117916296"/>
                    </a:ext>
                  </a:extLst>
                </a:gridCol>
              </a:tblGrid>
              <a:tr h="787546">
                <a:tc>
                  <a:txBody>
                    <a:bodyPr/>
                    <a:lstStyle/>
                    <a:p>
                      <a:pPr algn="ctr">
                        <a:lnSpc>
                          <a:spcPct val="80000"/>
                        </a:lnSpc>
                      </a:pPr>
                      <a:r>
                        <a:rPr lang="es-US" sz="1600" b="0" i="0">
                          <a:latin typeface="+mj-lt"/>
                          <a:cs typeface="Josefin Sans SemiBold"/>
                        </a:rPr>
                        <a:t>CHW</a:t>
                      </a:r>
                    </a:p>
                  </a:txBody>
                  <a:tcPr marL="68580" marR="68580"/>
                </a:tc>
                <a:tc>
                  <a:txBody>
                    <a:bodyPr/>
                    <a:lstStyle/>
                    <a:p>
                      <a:pPr algn="ctr">
                        <a:lnSpc>
                          <a:spcPct val="80000"/>
                        </a:lnSpc>
                      </a:pPr>
                      <a:r>
                        <a:rPr lang="es-US" sz="1600" b="0" i="0">
                          <a:latin typeface="+mj-lt"/>
                          <a:cs typeface="Josefin Sans SemiBold"/>
                        </a:rPr>
                        <a:t>Supervisor</a:t>
                      </a:r>
                    </a:p>
                  </a:txBody>
                  <a:tcPr marL="68580" marR="68580"/>
                </a:tc>
                <a:tc>
                  <a:txBody>
                    <a:bodyPr/>
                    <a:lstStyle/>
                    <a:p>
                      <a:pPr algn="ctr">
                        <a:lnSpc>
                          <a:spcPct val="80000"/>
                        </a:lnSpc>
                      </a:pPr>
                      <a:r>
                        <a:rPr lang="es-US" sz="1600" b="0" i="0">
                          <a:latin typeface="+mj-lt"/>
                          <a:cs typeface="Josefin Sans SemiBold"/>
                        </a:rPr>
                        <a:t>Médico</a:t>
                      </a:r>
                    </a:p>
                  </a:txBody>
                  <a:tcPr marL="68580" marR="68580"/>
                </a:tc>
                <a:tc>
                  <a:txBody>
                    <a:bodyPr/>
                    <a:lstStyle/>
                    <a:p>
                      <a:pPr algn="ctr">
                        <a:lnSpc>
                          <a:spcPct val="80000"/>
                        </a:lnSpc>
                      </a:pPr>
                      <a:r>
                        <a:rPr lang="es-US" sz="1600" b="0" i="0">
                          <a:latin typeface="+mj-lt"/>
                          <a:cs typeface="Josefin Sans SemiBold"/>
                        </a:rPr>
                        <a:t>Personal de enfermería</a:t>
                      </a:r>
                    </a:p>
                  </a:txBody>
                  <a:tcPr marL="68580" marR="68580"/>
                </a:tc>
                <a:tc>
                  <a:txBody>
                    <a:bodyPr/>
                    <a:lstStyle/>
                    <a:p>
                      <a:pPr algn="ctr">
                        <a:lnSpc>
                          <a:spcPct val="80000"/>
                        </a:lnSpc>
                      </a:pPr>
                      <a:r>
                        <a:rPr lang="es-US" sz="1600" b="0" i="0" dirty="0">
                          <a:latin typeface="+mj-lt"/>
                          <a:cs typeface="Josefin Sans SemiBold"/>
                        </a:rPr>
                        <a:t>Terapeuta de salud</a:t>
                      </a:r>
                      <a:r>
                        <a:rPr lang="es-US" sz="1600" b="0" i="0" baseline="0" dirty="0">
                          <a:latin typeface="+mj-lt"/>
                          <a:cs typeface="Josefin Sans SemiBold"/>
                        </a:rPr>
                        <a:t> conductual</a:t>
                      </a:r>
                    </a:p>
                  </a:txBody>
                  <a:tcPr marL="68580" marR="68580"/>
                </a:tc>
                <a:tc>
                  <a:txBody>
                    <a:bodyPr/>
                    <a:lstStyle/>
                    <a:p>
                      <a:pPr algn="ctr">
                        <a:lnSpc>
                          <a:spcPct val="80000"/>
                        </a:lnSpc>
                      </a:pPr>
                      <a:r>
                        <a:rPr lang="es-US" sz="1600" b="0" i="0" dirty="0">
                          <a:latin typeface="+mj-lt"/>
                          <a:cs typeface="Josefin Sans SemiBold"/>
                        </a:rPr>
                        <a:t>Administrador de casos</a:t>
                      </a:r>
                    </a:p>
                  </a:txBody>
                  <a:tcPr marL="68580" marR="68580"/>
                </a:tc>
                <a:extLst>
                  <a:ext uri="{0D108BD9-81ED-4DB2-BD59-A6C34878D82A}">
                    <a16:rowId xmlns:a16="http://schemas.microsoft.com/office/drawing/2014/main" val="1403336740"/>
                  </a:ext>
                </a:extLst>
              </a:tr>
              <a:tr h="3558543">
                <a:tc>
                  <a:txBody>
                    <a:bodyPr/>
                    <a:lstStyle/>
                    <a:p>
                      <a:pPr marL="137160" indent="-137160">
                        <a:lnSpc>
                          <a:spcPct val="85000"/>
                        </a:lnSpc>
                        <a:buFont typeface="Arial"/>
                        <a:buChar char="•"/>
                      </a:pPr>
                      <a:r>
                        <a:rPr lang="es-US" sz="1400" b="0" i="0">
                          <a:latin typeface="+mj-lt"/>
                          <a:cs typeface="Josefin Sans"/>
                        </a:rPr>
                        <a:t>Asesora</a:t>
                      </a:r>
                    </a:p>
                    <a:p>
                      <a:pPr marL="137160" indent="-137160">
                        <a:lnSpc>
                          <a:spcPct val="85000"/>
                        </a:lnSpc>
                        <a:buFont typeface="Arial"/>
                        <a:buChar char="•"/>
                      </a:pPr>
                      <a:r>
                        <a:rPr lang="es-US" sz="1400" b="0" i="0">
                          <a:latin typeface="+mj-lt"/>
                          <a:cs typeface="Josefin Sans"/>
                        </a:rPr>
                        <a:t>Defiende</a:t>
                      </a:r>
                    </a:p>
                    <a:p>
                      <a:pPr marL="137160" indent="-137160">
                        <a:lnSpc>
                          <a:spcPct val="85000"/>
                        </a:lnSpc>
                        <a:buFont typeface="Arial"/>
                        <a:buChar char="•"/>
                      </a:pPr>
                      <a:r>
                        <a:rPr lang="es-US" sz="1400" b="0" i="0">
                          <a:latin typeface="+mj-lt"/>
                          <a:cs typeface="Josefin Sans"/>
                        </a:rPr>
                        <a:t>Escucha las inquietudes</a:t>
                      </a:r>
                    </a:p>
                    <a:p>
                      <a:pPr marL="137160" indent="-137160">
                        <a:lnSpc>
                          <a:spcPct val="85000"/>
                        </a:lnSpc>
                        <a:buFont typeface="Arial"/>
                        <a:buChar char="•"/>
                      </a:pPr>
                      <a:r>
                        <a:rPr lang="es-US" sz="1400" b="0" i="0">
                          <a:latin typeface="+mj-lt"/>
                          <a:cs typeface="Josefin Sans"/>
                        </a:rPr>
                        <a:t>Motiva</a:t>
                      </a:r>
                    </a:p>
                    <a:p>
                      <a:pPr marL="137160" indent="-137160">
                        <a:lnSpc>
                          <a:spcPct val="85000"/>
                        </a:lnSpc>
                        <a:buFont typeface="Arial"/>
                        <a:buChar char="•"/>
                      </a:pPr>
                      <a:r>
                        <a:rPr lang="es-US" sz="1400" b="0" i="0">
                          <a:latin typeface="+mj-lt"/>
                          <a:cs typeface="Josefin Sans"/>
                        </a:rPr>
                        <a:t>Empodera</a:t>
                      </a:r>
                    </a:p>
                    <a:p>
                      <a:pPr marL="137160" indent="-137160">
                        <a:lnSpc>
                          <a:spcPct val="85000"/>
                        </a:lnSpc>
                        <a:buFont typeface="Arial"/>
                        <a:buChar char="•"/>
                      </a:pPr>
                      <a:r>
                        <a:rPr lang="es-US" sz="1400" b="0" i="0">
                          <a:latin typeface="+mj-lt"/>
                          <a:cs typeface="Josefin Sans"/>
                        </a:rPr>
                        <a:t>Aconseja</a:t>
                      </a:r>
                    </a:p>
                    <a:p>
                      <a:pPr marL="137160" indent="-137160">
                        <a:lnSpc>
                          <a:spcPct val="85000"/>
                        </a:lnSpc>
                        <a:buFont typeface="Arial"/>
                        <a:buChar char="•"/>
                      </a:pPr>
                      <a:r>
                        <a:rPr lang="es-US" sz="1400" b="0" i="0">
                          <a:latin typeface="+mj-lt"/>
                          <a:cs typeface="Josefin Sans"/>
                        </a:rPr>
                        <a:t>Refiere</a:t>
                      </a:r>
                    </a:p>
                    <a:p>
                      <a:pPr marL="137160" indent="-137160">
                        <a:lnSpc>
                          <a:spcPct val="85000"/>
                        </a:lnSpc>
                        <a:buFont typeface="Arial"/>
                        <a:buChar char="•"/>
                      </a:pPr>
                      <a:r>
                        <a:rPr lang="es-US" sz="1400" b="0" i="0">
                          <a:latin typeface="+mj-lt"/>
                          <a:cs typeface="Josefin Sans"/>
                        </a:rPr>
                        <a:t>Identifica</a:t>
                      </a:r>
                      <a:r>
                        <a:rPr lang="es-US" sz="1400" b="0" i="0" baseline="0">
                          <a:latin typeface="+mj-lt"/>
                          <a:cs typeface="Josefin Sans"/>
                        </a:rPr>
                        <a:t> barreras</a:t>
                      </a:r>
                    </a:p>
                    <a:p>
                      <a:pPr marL="137160" indent="-137160">
                        <a:lnSpc>
                          <a:spcPct val="85000"/>
                        </a:lnSpc>
                        <a:buFont typeface="Arial"/>
                        <a:buChar char="•"/>
                      </a:pPr>
                      <a:r>
                        <a:rPr lang="es-US" sz="1400" b="0" i="0" baseline="0">
                          <a:latin typeface="+mj-lt"/>
                          <a:cs typeface="Josefin Sans"/>
                        </a:rPr>
                        <a:t>Educa</a:t>
                      </a:r>
                    </a:p>
                    <a:p>
                      <a:pPr marL="137160" indent="-137160">
                        <a:lnSpc>
                          <a:spcPct val="85000"/>
                        </a:lnSpc>
                        <a:buFont typeface="Arial"/>
                        <a:buChar char="•"/>
                      </a:pPr>
                      <a:r>
                        <a:rPr lang="es-US" sz="1400" b="0" i="0" baseline="0">
                          <a:latin typeface="+mj-lt"/>
                          <a:cs typeface="Josefin Sans"/>
                        </a:rPr>
                        <a:t>Realiza seguimiento</a:t>
                      </a:r>
                    </a:p>
                    <a:p>
                      <a:pPr marL="137160" indent="-137160">
                        <a:lnSpc>
                          <a:spcPct val="85000"/>
                        </a:lnSpc>
                        <a:buFont typeface="Arial"/>
                        <a:buChar char="•"/>
                      </a:pPr>
                      <a:r>
                        <a:rPr lang="es-US" sz="1400" b="0" i="0" baseline="0">
                          <a:latin typeface="+mj-lt"/>
                          <a:cs typeface="Josefin Sans"/>
                        </a:rPr>
                        <a:t>Se identifica con el cliente</a:t>
                      </a:r>
                    </a:p>
                    <a:p>
                      <a:pPr marL="137160" indent="-137160">
                        <a:lnSpc>
                          <a:spcPct val="85000"/>
                        </a:lnSpc>
                        <a:buFont typeface="Arial"/>
                        <a:buChar char="•"/>
                      </a:pPr>
                      <a:r>
                        <a:rPr lang="es-US" sz="1400" b="0" i="0" baseline="0">
                          <a:latin typeface="+mj-lt"/>
                          <a:cs typeface="Josefin Sans"/>
                        </a:rPr>
                        <a:t>Navega</a:t>
                      </a:r>
                    </a:p>
                  </a:txBody>
                  <a:tcPr marL="68580" marR="68580"/>
                </a:tc>
                <a:tc>
                  <a:txBody>
                    <a:bodyPr/>
                    <a:lstStyle/>
                    <a:p>
                      <a:pPr marL="137160" indent="-137160">
                        <a:lnSpc>
                          <a:spcPct val="85000"/>
                        </a:lnSpc>
                        <a:buFont typeface="Arial"/>
                        <a:buChar char="•"/>
                      </a:pPr>
                      <a:r>
                        <a:rPr lang="es-US" sz="1400" b="0" i="0">
                          <a:latin typeface="+mj-lt"/>
                          <a:cs typeface="Josefin Sans"/>
                        </a:rPr>
                        <a:t>Asesora</a:t>
                      </a:r>
                    </a:p>
                    <a:p>
                      <a:pPr marL="137160" indent="-137160">
                        <a:lnSpc>
                          <a:spcPct val="85000"/>
                        </a:lnSpc>
                        <a:buFont typeface="Arial"/>
                        <a:buChar char="•"/>
                      </a:pPr>
                      <a:r>
                        <a:rPr lang="es-US" sz="1400" b="0" i="0">
                          <a:latin typeface="+mj-lt"/>
                          <a:cs typeface="Josefin Sans"/>
                        </a:rPr>
                        <a:t>Defiende</a:t>
                      </a:r>
                    </a:p>
                    <a:p>
                      <a:pPr marL="137160" indent="-137160">
                        <a:lnSpc>
                          <a:spcPct val="85000"/>
                        </a:lnSpc>
                        <a:buFont typeface="Arial"/>
                        <a:buChar char="•"/>
                      </a:pPr>
                      <a:r>
                        <a:rPr lang="es-US" sz="1400" b="0" i="0">
                          <a:latin typeface="+mj-lt"/>
                          <a:cs typeface="Josefin Sans"/>
                        </a:rPr>
                        <a:t>Escucha las inquietudes</a:t>
                      </a:r>
                    </a:p>
                    <a:p>
                      <a:pPr marL="137160" indent="-137160">
                        <a:lnSpc>
                          <a:spcPct val="85000"/>
                        </a:lnSpc>
                        <a:buFont typeface="Arial"/>
                        <a:buChar char="•"/>
                      </a:pPr>
                      <a:r>
                        <a:rPr lang="es-US" sz="1400" b="0" i="0">
                          <a:latin typeface="+mj-lt"/>
                          <a:cs typeface="Josefin Sans"/>
                        </a:rPr>
                        <a:t>Motiva</a:t>
                      </a:r>
                    </a:p>
                    <a:p>
                      <a:pPr marL="137160" indent="-137160">
                        <a:lnSpc>
                          <a:spcPct val="85000"/>
                        </a:lnSpc>
                        <a:buFont typeface="Arial"/>
                        <a:buChar char="•"/>
                      </a:pPr>
                      <a:r>
                        <a:rPr lang="es-US" sz="1400" b="0" i="0">
                          <a:latin typeface="+mj-lt"/>
                          <a:cs typeface="Josefin Sans"/>
                        </a:rPr>
                        <a:t>Empodera</a:t>
                      </a:r>
                    </a:p>
                    <a:p>
                      <a:pPr marL="137160" indent="-137160">
                        <a:lnSpc>
                          <a:spcPct val="85000"/>
                        </a:lnSpc>
                        <a:buFont typeface="Arial"/>
                        <a:buChar char="•"/>
                      </a:pPr>
                      <a:r>
                        <a:rPr lang="es-US" sz="1400" b="0" i="0">
                          <a:latin typeface="+mj-lt"/>
                          <a:cs typeface="Josefin Sans"/>
                        </a:rPr>
                        <a:t>Aconseja</a:t>
                      </a:r>
                    </a:p>
                    <a:p>
                      <a:pPr marL="137160" indent="-137160">
                        <a:lnSpc>
                          <a:spcPct val="85000"/>
                        </a:lnSpc>
                        <a:buFont typeface="Arial"/>
                        <a:buChar char="•"/>
                      </a:pPr>
                      <a:r>
                        <a:rPr lang="es-US" sz="1400" b="0" i="0">
                          <a:latin typeface="+mj-lt"/>
                          <a:cs typeface="Josefin Sans"/>
                        </a:rPr>
                        <a:t>Refiere</a:t>
                      </a:r>
                    </a:p>
                    <a:p>
                      <a:pPr marL="137160" indent="-137160">
                        <a:lnSpc>
                          <a:spcPct val="85000"/>
                        </a:lnSpc>
                        <a:buFont typeface="Arial"/>
                        <a:buChar char="•"/>
                      </a:pPr>
                      <a:r>
                        <a:rPr lang="es-US" sz="1400" b="0" i="0">
                          <a:latin typeface="+mj-lt"/>
                          <a:cs typeface="Josefin Sans"/>
                        </a:rPr>
                        <a:t>Identifica</a:t>
                      </a:r>
                      <a:r>
                        <a:rPr lang="es-US" sz="1400" b="0" i="0" baseline="0">
                          <a:latin typeface="+mj-lt"/>
                          <a:cs typeface="Josefin Sans"/>
                        </a:rPr>
                        <a:t> barreras</a:t>
                      </a:r>
                    </a:p>
                    <a:p>
                      <a:pPr marL="137160" indent="-137160">
                        <a:lnSpc>
                          <a:spcPct val="85000"/>
                        </a:lnSpc>
                        <a:buFont typeface="Arial"/>
                        <a:buChar char="•"/>
                      </a:pPr>
                      <a:r>
                        <a:rPr lang="es-US" sz="1400" b="0" i="0" baseline="0">
                          <a:latin typeface="+mj-lt"/>
                          <a:cs typeface="Josefin Sans"/>
                        </a:rPr>
                        <a:t>Educa</a:t>
                      </a:r>
                    </a:p>
                    <a:p>
                      <a:pPr marL="137160" indent="-137160">
                        <a:lnSpc>
                          <a:spcPct val="85000"/>
                        </a:lnSpc>
                        <a:buFont typeface="Arial"/>
                        <a:buChar char="•"/>
                      </a:pPr>
                      <a:r>
                        <a:rPr lang="es-US" sz="1400" b="0" i="0">
                          <a:latin typeface="+mj-lt"/>
                          <a:cs typeface="Josefin Sans"/>
                        </a:rPr>
                        <a:t>Dirige al personal</a:t>
                      </a:r>
                    </a:p>
                    <a:p>
                      <a:pPr marL="137160" indent="-137160">
                        <a:lnSpc>
                          <a:spcPct val="85000"/>
                        </a:lnSpc>
                        <a:buFont typeface="Arial"/>
                        <a:buChar char="•"/>
                      </a:pPr>
                      <a:r>
                        <a:rPr lang="es-US" sz="1400" b="0" i="0">
                          <a:latin typeface="+mj-lt"/>
                          <a:cs typeface="Josefin Sans"/>
                        </a:rPr>
                        <a:t>Administra</a:t>
                      </a:r>
                    </a:p>
                  </a:txBody>
                  <a:tcPr marL="68580" marR="68580"/>
                </a:tc>
                <a:tc>
                  <a:txBody>
                    <a:bodyPr/>
                    <a:lstStyle/>
                    <a:p>
                      <a:pPr marL="137160" indent="-137160">
                        <a:lnSpc>
                          <a:spcPct val="85000"/>
                        </a:lnSpc>
                        <a:buFont typeface="Arial"/>
                        <a:buChar char="•"/>
                      </a:pPr>
                      <a:r>
                        <a:rPr lang="es-US" sz="1400" b="0" i="0">
                          <a:latin typeface="+mj-lt"/>
                          <a:cs typeface="Josefin Sans"/>
                        </a:rPr>
                        <a:t>Asesora</a:t>
                      </a:r>
                    </a:p>
                    <a:p>
                      <a:pPr marL="137160" indent="-137160">
                        <a:lnSpc>
                          <a:spcPct val="85000"/>
                        </a:lnSpc>
                        <a:buFont typeface="Arial"/>
                        <a:buChar char="•"/>
                      </a:pPr>
                      <a:r>
                        <a:rPr lang="es-US" sz="1400" b="0" i="0">
                          <a:latin typeface="+mj-lt"/>
                          <a:cs typeface="Josefin Sans"/>
                        </a:rPr>
                        <a:t>Defiende</a:t>
                      </a:r>
                    </a:p>
                    <a:p>
                      <a:pPr marL="137160" indent="-137160">
                        <a:lnSpc>
                          <a:spcPct val="85000"/>
                        </a:lnSpc>
                        <a:buFont typeface="Arial"/>
                        <a:buChar char="•"/>
                      </a:pPr>
                      <a:r>
                        <a:rPr lang="es-US" sz="1400" b="0" i="0">
                          <a:latin typeface="+mj-lt"/>
                          <a:cs typeface="Josefin Sans"/>
                        </a:rPr>
                        <a:t>Escucha las inquietudes</a:t>
                      </a:r>
                    </a:p>
                    <a:p>
                      <a:pPr marL="137160" indent="-137160">
                        <a:lnSpc>
                          <a:spcPct val="85000"/>
                        </a:lnSpc>
                        <a:buFont typeface="Arial"/>
                        <a:buChar char="•"/>
                      </a:pPr>
                      <a:r>
                        <a:rPr lang="es-US" sz="1400" b="0" i="0">
                          <a:latin typeface="+mj-lt"/>
                          <a:cs typeface="Josefin Sans"/>
                        </a:rPr>
                        <a:t>Motiva</a:t>
                      </a:r>
                    </a:p>
                    <a:p>
                      <a:pPr marL="137160" indent="-137160">
                        <a:lnSpc>
                          <a:spcPct val="85000"/>
                        </a:lnSpc>
                        <a:buFont typeface="Arial"/>
                        <a:buChar char="•"/>
                      </a:pPr>
                      <a:r>
                        <a:rPr lang="es-US" sz="1400" b="0" i="0">
                          <a:latin typeface="+mj-lt"/>
                          <a:cs typeface="Josefin Sans"/>
                        </a:rPr>
                        <a:t>Empodera</a:t>
                      </a:r>
                    </a:p>
                    <a:p>
                      <a:pPr marL="137160" indent="-137160">
                        <a:lnSpc>
                          <a:spcPct val="85000"/>
                        </a:lnSpc>
                        <a:buFont typeface="Arial"/>
                        <a:buChar char="•"/>
                      </a:pPr>
                      <a:r>
                        <a:rPr lang="es-US" sz="1400" b="0" i="0">
                          <a:latin typeface="+mj-lt"/>
                          <a:cs typeface="Josefin Sans"/>
                        </a:rPr>
                        <a:t>Aconseja</a:t>
                      </a:r>
                    </a:p>
                    <a:p>
                      <a:pPr marL="137160" indent="-137160">
                        <a:lnSpc>
                          <a:spcPct val="85000"/>
                        </a:lnSpc>
                        <a:buFont typeface="Arial"/>
                        <a:buChar char="•"/>
                      </a:pPr>
                      <a:r>
                        <a:rPr lang="es-US" sz="1400" b="0" i="0">
                          <a:latin typeface="+mj-lt"/>
                          <a:cs typeface="Josefin Sans"/>
                        </a:rPr>
                        <a:t>Refiere</a:t>
                      </a:r>
                    </a:p>
                    <a:p>
                      <a:pPr marL="137160" indent="-137160">
                        <a:lnSpc>
                          <a:spcPct val="85000"/>
                        </a:lnSpc>
                        <a:buFont typeface="Arial"/>
                        <a:buChar char="•"/>
                      </a:pPr>
                      <a:r>
                        <a:rPr lang="es-US" sz="1400" b="0" i="0">
                          <a:latin typeface="+mj-lt"/>
                          <a:cs typeface="Josefin Sans"/>
                        </a:rPr>
                        <a:t>Identifica</a:t>
                      </a:r>
                      <a:r>
                        <a:rPr lang="es-US" sz="1400" b="0" i="0" baseline="0">
                          <a:latin typeface="+mj-lt"/>
                          <a:cs typeface="Josefin Sans"/>
                        </a:rPr>
                        <a:t> barreras</a:t>
                      </a:r>
                    </a:p>
                    <a:p>
                      <a:pPr marL="137160" indent="-137160">
                        <a:lnSpc>
                          <a:spcPct val="85000"/>
                        </a:lnSpc>
                        <a:buFont typeface="Arial"/>
                        <a:buChar char="•"/>
                      </a:pPr>
                      <a:r>
                        <a:rPr lang="es-US" sz="1400" b="0" i="0" baseline="0">
                          <a:latin typeface="+mj-lt"/>
                          <a:cs typeface="Josefin Sans"/>
                        </a:rPr>
                        <a:t>Educa</a:t>
                      </a:r>
                    </a:p>
                    <a:p>
                      <a:pPr marL="137160" indent="-137160">
                        <a:lnSpc>
                          <a:spcPct val="85000"/>
                        </a:lnSpc>
                        <a:buFont typeface="Arial"/>
                        <a:buChar char="•"/>
                      </a:pPr>
                      <a:r>
                        <a:rPr lang="es-US" sz="1400" b="0" i="0" baseline="0">
                          <a:latin typeface="+mj-lt"/>
                          <a:cs typeface="Josefin Sans"/>
                        </a:rPr>
                        <a:t>Examina</a:t>
                      </a:r>
                    </a:p>
                    <a:p>
                      <a:pPr marL="137160" indent="-137160">
                        <a:lnSpc>
                          <a:spcPct val="85000"/>
                        </a:lnSpc>
                        <a:buFont typeface="Arial"/>
                        <a:buChar char="•"/>
                      </a:pPr>
                      <a:r>
                        <a:rPr lang="es-US" sz="1400" b="0" i="0" baseline="0">
                          <a:latin typeface="+mj-lt"/>
                          <a:cs typeface="Josefin Sans"/>
                        </a:rPr>
                        <a:t>Diagnostica</a:t>
                      </a:r>
                    </a:p>
                    <a:p>
                      <a:pPr marL="137160" indent="-137160">
                        <a:lnSpc>
                          <a:spcPct val="85000"/>
                        </a:lnSpc>
                        <a:buFont typeface="Arial"/>
                        <a:buChar char="•"/>
                      </a:pPr>
                      <a:r>
                        <a:rPr lang="es-US" sz="1400" b="0" i="0" baseline="0">
                          <a:latin typeface="+mj-lt"/>
                          <a:cs typeface="Josefin Sans"/>
                        </a:rPr>
                        <a:t>Enseña cómo tomar medicamentos</a:t>
                      </a:r>
                    </a:p>
                    <a:p>
                      <a:pPr marL="137160" indent="-137160">
                        <a:lnSpc>
                          <a:spcPct val="85000"/>
                        </a:lnSpc>
                        <a:buFont typeface="Arial"/>
                        <a:buChar char="•"/>
                      </a:pPr>
                      <a:r>
                        <a:rPr lang="es-US" sz="1400" b="0" i="0">
                          <a:latin typeface="+mj-lt"/>
                          <a:cs typeface="Josefin Sans"/>
                        </a:rPr>
                        <a:t>Da de alta</a:t>
                      </a:r>
                    </a:p>
                  </a:txBody>
                  <a:tcPr marL="68580" marR="68580"/>
                </a:tc>
                <a:tc>
                  <a:txBody>
                    <a:bodyPr/>
                    <a:lstStyle/>
                    <a:p>
                      <a:pPr marL="137160" indent="-137160">
                        <a:lnSpc>
                          <a:spcPct val="85000"/>
                        </a:lnSpc>
                        <a:buFont typeface="Arial"/>
                        <a:buChar char="•"/>
                      </a:pPr>
                      <a:r>
                        <a:rPr lang="es-US" sz="1400" b="0" i="0" dirty="0">
                          <a:latin typeface="+mj-lt"/>
                          <a:cs typeface="Josefin Sans"/>
                        </a:rPr>
                        <a:t>Asesora</a:t>
                      </a:r>
                    </a:p>
                    <a:p>
                      <a:pPr marL="137160" indent="-137160">
                        <a:lnSpc>
                          <a:spcPct val="85000"/>
                        </a:lnSpc>
                        <a:buFont typeface="Arial"/>
                        <a:buChar char="•"/>
                      </a:pPr>
                      <a:r>
                        <a:rPr lang="es-US" sz="1400" b="0" i="0" dirty="0">
                          <a:latin typeface="+mj-lt"/>
                          <a:cs typeface="Josefin Sans"/>
                        </a:rPr>
                        <a:t>Defiende</a:t>
                      </a:r>
                    </a:p>
                    <a:p>
                      <a:pPr marL="137160" indent="-137160">
                        <a:lnSpc>
                          <a:spcPct val="85000"/>
                        </a:lnSpc>
                        <a:buFont typeface="Arial"/>
                        <a:buChar char="•"/>
                      </a:pPr>
                      <a:r>
                        <a:rPr lang="es-US" sz="1400" b="0" i="0" dirty="0">
                          <a:latin typeface="+mj-lt"/>
                          <a:cs typeface="Josefin Sans"/>
                        </a:rPr>
                        <a:t>Escucha las inquietudes</a:t>
                      </a:r>
                    </a:p>
                    <a:p>
                      <a:pPr marL="137160" indent="-137160">
                        <a:lnSpc>
                          <a:spcPct val="85000"/>
                        </a:lnSpc>
                        <a:buFont typeface="Arial"/>
                        <a:buChar char="•"/>
                      </a:pPr>
                      <a:r>
                        <a:rPr lang="es-US" sz="1400" b="0" i="0" dirty="0">
                          <a:latin typeface="+mj-lt"/>
                          <a:cs typeface="Josefin Sans"/>
                        </a:rPr>
                        <a:t>Motiva</a:t>
                      </a:r>
                    </a:p>
                    <a:p>
                      <a:pPr marL="137160" indent="-137160">
                        <a:lnSpc>
                          <a:spcPct val="85000"/>
                        </a:lnSpc>
                        <a:buFont typeface="Arial"/>
                        <a:buChar char="•"/>
                      </a:pPr>
                      <a:r>
                        <a:rPr lang="es-US" sz="1400" b="0" i="0" dirty="0">
                          <a:latin typeface="+mj-lt"/>
                          <a:cs typeface="Josefin Sans"/>
                        </a:rPr>
                        <a:t>Empodera</a:t>
                      </a:r>
                    </a:p>
                    <a:p>
                      <a:pPr marL="137160" indent="-137160">
                        <a:lnSpc>
                          <a:spcPct val="85000"/>
                        </a:lnSpc>
                        <a:buFont typeface="Arial"/>
                        <a:buChar char="•"/>
                      </a:pPr>
                      <a:r>
                        <a:rPr lang="es-US" sz="1400" b="0" i="0" dirty="0">
                          <a:latin typeface="+mj-lt"/>
                          <a:cs typeface="Josefin Sans"/>
                        </a:rPr>
                        <a:t>Aconseja</a:t>
                      </a:r>
                    </a:p>
                    <a:p>
                      <a:pPr marL="137160" indent="-137160">
                        <a:lnSpc>
                          <a:spcPct val="85000"/>
                        </a:lnSpc>
                        <a:buFont typeface="Arial"/>
                        <a:buChar char="•"/>
                      </a:pPr>
                      <a:r>
                        <a:rPr lang="es-US" sz="1400" b="0" i="0" dirty="0">
                          <a:latin typeface="+mj-lt"/>
                          <a:cs typeface="Josefin Sans"/>
                        </a:rPr>
                        <a:t>Refiere</a:t>
                      </a:r>
                    </a:p>
                    <a:p>
                      <a:pPr marL="137160" indent="-137160">
                        <a:lnSpc>
                          <a:spcPct val="85000"/>
                        </a:lnSpc>
                        <a:buFont typeface="Arial"/>
                        <a:buChar char="•"/>
                      </a:pPr>
                      <a:r>
                        <a:rPr lang="es-US" sz="1400" b="0" i="0" dirty="0">
                          <a:latin typeface="+mj-lt"/>
                          <a:cs typeface="Josefin Sans"/>
                        </a:rPr>
                        <a:t>Identifica</a:t>
                      </a:r>
                      <a:r>
                        <a:rPr lang="es-US" sz="1400" b="0" i="0" baseline="0" dirty="0">
                          <a:latin typeface="+mj-lt"/>
                          <a:cs typeface="Josefin Sans"/>
                        </a:rPr>
                        <a:t> barreras</a:t>
                      </a:r>
                    </a:p>
                    <a:p>
                      <a:pPr marL="137160" indent="-137160">
                        <a:lnSpc>
                          <a:spcPct val="85000"/>
                        </a:lnSpc>
                        <a:buFont typeface="Arial"/>
                        <a:buChar char="•"/>
                      </a:pPr>
                      <a:r>
                        <a:rPr lang="es-US" sz="1400" b="0" i="0" baseline="0" dirty="0">
                          <a:latin typeface="+mj-lt"/>
                          <a:cs typeface="Josefin Sans"/>
                        </a:rPr>
                        <a:t>Educa</a:t>
                      </a:r>
                    </a:p>
                    <a:p>
                      <a:pPr marL="137160" indent="-137160">
                        <a:lnSpc>
                          <a:spcPct val="85000"/>
                        </a:lnSpc>
                        <a:buFont typeface="Arial"/>
                        <a:buChar char="•"/>
                      </a:pPr>
                      <a:r>
                        <a:rPr lang="es-US" sz="1400" b="0" i="0" baseline="0" dirty="0">
                          <a:latin typeface="+mj-lt"/>
                          <a:cs typeface="Josefin Sans"/>
                        </a:rPr>
                        <a:t>Controla signos vitales</a:t>
                      </a:r>
                    </a:p>
                    <a:p>
                      <a:pPr marL="137160" indent="-137160">
                        <a:lnSpc>
                          <a:spcPct val="85000"/>
                        </a:lnSpc>
                        <a:buFont typeface="Arial"/>
                        <a:buChar char="•"/>
                      </a:pPr>
                      <a:r>
                        <a:rPr lang="es-US" sz="1400" b="0" i="0" baseline="0" dirty="0">
                          <a:latin typeface="+mj-lt"/>
                          <a:cs typeface="Josefin Sans"/>
                        </a:rPr>
                        <a:t>Revisa pedidos</a:t>
                      </a:r>
                    </a:p>
                    <a:p>
                      <a:pPr marL="137160" indent="-137160">
                        <a:lnSpc>
                          <a:spcPct val="85000"/>
                        </a:lnSpc>
                        <a:buFont typeface="Arial"/>
                        <a:buChar char="•"/>
                      </a:pPr>
                      <a:r>
                        <a:rPr lang="es-US" sz="1400" b="0" i="0" baseline="0" dirty="0">
                          <a:latin typeface="+mj-lt"/>
                          <a:cs typeface="Josefin Sans"/>
                        </a:rPr>
                        <a:t>Enseña cómo tomar medicamentos</a:t>
                      </a:r>
                    </a:p>
                    <a:p>
                      <a:pPr marL="137160" indent="-137160">
                        <a:lnSpc>
                          <a:spcPct val="85000"/>
                        </a:lnSpc>
                        <a:buFont typeface="Arial"/>
                        <a:buChar char="•"/>
                      </a:pPr>
                      <a:r>
                        <a:rPr lang="es-US" sz="1400" b="0" i="0" baseline="0" dirty="0">
                          <a:latin typeface="+mj-lt"/>
                          <a:cs typeface="Josefin Sans"/>
                        </a:rPr>
                        <a:t>Da de alta</a:t>
                      </a:r>
                    </a:p>
                  </a:txBody>
                  <a:tcPr marL="68580" marR="68580"/>
                </a:tc>
                <a:tc>
                  <a:txBody>
                    <a:bodyPr/>
                    <a:lstStyle/>
                    <a:p>
                      <a:pPr marL="137160" indent="-137160">
                        <a:lnSpc>
                          <a:spcPct val="85000"/>
                        </a:lnSpc>
                        <a:buFont typeface="Arial"/>
                        <a:buChar char="•"/>
                      </a:pPr>
                      <a:r>
                        <a:rPr lang="es-US" sz="1400" b="0" i="0" dirty="0">
                          <a:latin typeface="+mj-lt"/>
                          <a:cs typeface="Josefin Sans"/>
                        </a:rPr>
                        <a:t>Asesora</a:t>
                      </a:r>
                    </a:p>
                    <a:p>
                      <a:pPr marL="137160" indent="-137160">
                        <a:lnSpc>
                          <a:spcPct val="85000"/>
                        </a:lnSpc>
                        <a:buFont typeface="Arial"/>
                        <a:buChar char="•"/>
                      </a:pPr>
                      <a:r>
                        <a:rPr lang="es-US" sz="1400" b="0" i="0" dirty="0">
                          <a:latin typeface="+mj-lt"/>
                          <a:cs typeface="Josefin Sans"/>
                        </a:rPr>
                        <a:t>Defiende</a:t>
                      </a:r>
                    </a:p>
                    <a:p>
                      <a:pPr marL="137160" indent="-137160">
                        <a:lnSpc>
                          <a:spcPct val="85000"/>
                        </a:lnSpc>
                        <a:buFont typeface="Arial"/>
                        <a:buChar char="•"/>
                      </a:pPr>
                      <a:r>
                        <a:rPr lang="es-US" sz="1400" b="0" i="0" dirty="0">
                          <a:latin typeface="+mj-lt"/>
                          <a:cs typeface="Josefin Sans"/>
                        </a:rPr>
                        <a:t>Escucha las inquietudes</a:t>
                      </a:r>
                    </a:p>
                    <a:p>
                      <a:pPr marL="137160" indent="-137160">
                        <a:lnSpc>
                          <a:spcPct val="85000"/>
                        </a:lnSpc>
                        <a:buFont typeface="Arial"/>
                        <a:buChar char="•"/>
                      </a:pPr>
                      <a:r>
                        <a:rPr lang="es-US" sz="1400" b="0" i="0" dirty="0">
                          <a:latin typeface="+mj-lt"/>
                          <a:cs typeface="Josefin Sans"/>
                        </a:rPr>
                        <a:t>Motiva</a:t>
                      </a:r>
                    </a:p>
                    <a:p>
                      <a:pPr marL="137160" indent="-137160">
                        <a:lnSpc>
                          <a:spcPct val="85000"/>
                        </a:lnSpc>
                        <a:buFont typeface="Arial"/>
                        <a:buChar char="•"/>
                      </a:pPr>
                      <a:r>
                        <a:rPr lang="es-US" sz="1400" b="0" i="0" dirty="0">
                          <a:latin typeface="+mj-lt"/>
                          <a:cs typeface="Josefin Sans"/>
                        </a:rPr>
                        <a:t>Empodera</a:t>
                      </a:r>
                    </a:p>
                    <a:p>
                      <a:pPr marL="137160" indent="-137160">
                        <a:lnSpc>
                          <a:spcPct val="85000"/>
                        </a:lnSpc>
                        <a:buFont typeface="Arial"/>
                        <a:buChar char="•"/>
                      </a:pPr>
                      <a:r>
                        <a:rPr lang="es-US" sz="1400" b="0" i="0" dirty="0">
                          <a:latin typeface="+mj-lt"/>
                          <a:cs typeface="Josefin Sans"/>
                        </a:rPr>
                        <a:t>Aconseja</a:t>
                      </a:r>
                    </a:p>
                    <a:p>
                      <a:pPr marL="137160" indent="-137160">
                        <a:lnSpc>
                          <a:spcPct val="85000"/>
                        </a:lnSpc>
                        <a:buFont typeface="Arial"/>
                        <a:buChar char="•"/>
                      </a:pPr>
                      <a:r>
                        <a:rPr lang="es-US" sz="1400" b="0" i="0" dirty="0">
                          <a:latin typeface="+mj-lt"/>
                          <a:cs typeface="Josefin Sans"/>
                        </a:rPr>
                        <a:t>Refiere</a:t>
                      </a:r>
                    </a:p>
                    <a:p>
                      <a:pPr marL="137160" indent="-137160">
                        <a:lnSpc>
                          <a:spcPct val="85000"/>
                        </a:lnSpc>
                        <a:buFont typeface="Arial"/>
                        <a:buChar char="•"/>
                      </a:pPr>
                      <a:r>
                        <a:rPr lang="es-US" sz="1400" b="0" i="0" dirty="0">
                          <a:latin typeface="+mj-lt"/>
                          <a:cs typeface="Josefin Sans"/>
                        </a:rPr>
                        <a:t>Identifica</a:t>
                      </a:r>
                      <a:r>
                        <a:rPr lang="es-US" sz="1400" b="0" i="0" baseline="0" dirty="0">
                          <a:latin typeface="+mj-lt"/>
                          <a:cs typeface="Josefin Sans"/>
                        </a:rPr>
                        <a:t> barreras</a:t>
                      </a:r>
                    </a:p>
                    <a:p>
                      <a:pPr marL="137160" indent="-137160">
                        <a:lnSpc>
                          <a:spcPct val="85000"/>
                        </a:lnSpc>
                        <a:buFont typeface="Arial"/>
                        <a:buChar char="•"/>
                      </a:pPr>
                      <a:r>
                        <a:rPr lang="es-US" sz="1400" b="0" i="0" baseline="0" dirty="0">
                          <a:latin typeface="+mj-lt"/>
                          <a:cs typeface="Josefin Sans"/>
                        </a:rPr>
                        <a:t>Educa</a:t>
                      </a:r>
                    </a:p>
                    <a:p>
                      <a:pPr marL="137160" indent="-137160">
                        <a:lnSpc>
                          <a:spcPct val="85000"/>
                        </a:lnSpc>
                        <a:buFont typeface="Arial"/>
                        <a:buChar char="•"/>
                      </a:pPr>
                      <a:r>
                        <a:rPr lang="es-US" sz="1400" b="0" i="0" baseline="0" dirty="0">
                          <a:latin typeface="+mj-lt"/>
                          <a:cs typeface="Josefin Sans"/>
                        </a:rPr>
                        <a:t>Realiza seguimiento</a:t>
                      </a:r>
                    </a:p>
                    <a:p>
                      <a:pPr marL="137160" indent="-137160">
                        <a:lnSpc>
                          <a:spcPct val="85000"/>
                        </a:lnSpc>
                        <a:buFont typeface="Arial"/>
                        <a:buChar char="•"/>
                      </a:pPr>
                      <a:r>
                        <a:rPr lang="es-US" sz="1400" b="0" i="0" baseline="0" dirty="0">
                          <a:latin typeface="+mj-lt"/>
                          <a:cs typeface="Josefin Sans"/>
                        </a:rPr>
                        <a:t>Da de alta</a:t>
                      </a:r>
                    </a:p>
                    <a:p>
                      <a:pPr marL="137160" indent="-137160" algn="l" rtl="0">
                        <a:lnSpc>
                          <a:spcPct val="85000"/>
                        </a:lnSpc>
                        <a:buFont typeface="Arial"/>
                        <a:buChar char="•"/>
                      </a:pPr>
                      <a:endParaRPr lang="en-US" sz="1400" b="0" i="0" dirty="0">
                        <a:latin typeface="+mj-lt"/>
                        <a:cs typeface="Josefin Sans"/>
                      </a:endParaRPr>
                    </a:p>
                  </a:txBody>
                  <a:tcPr marL="68580" marR="68580"/>
                </a:tc>
                <a:tc>
                  <a:txBody>
                    <a:bodyPr/>
                    <a:lstStyle/>
                    <a:p>
                      <a:pPr marL="137160" indent="-137160">
                        <a:lnSpc>
                          <a:spcPct val="85000"/>
                        </a:lnSpc>
                        <a:buFont typeface="Arial"/>
                        <a:buChar char="•"/>
                      </a:pPr>
                      <a:r>
                        <a:rPr lang="es-US" sz="1400" b="0" i="0" dirty="0">
                          <a:latin typeface="+mj-lt"/>
                          <a:cs typeface="Josefin Sans"/>
                        </a:rPr>
                        <a:t>Asesora</a:t>
                      </a:r>
                    </a:p>
                    <a:p>
                      <a:pPr marL="137160" indent="-137160">
                        <a:lnSpc>
                          <a:spcPct val="85000"/>
                        </a:lnSpc>
                        <a:buFont typeface="Arial"/>
                        <a:buChar char="•"/>
                      </a:pPr>
                      <a:r>
                        <a:rPr lang="es-US" sz="1400" b="0" i="0" dirty="0">
                          <a:latin typeface="+mj-lt"/>
                          <a:cs typeface="Josefin Sans"/>
                        </a:rPr>
                        <a:t>Defiende</a:t>
                      </a:r>
                    </a:p>
                    <a:p>
                      <a:pPr marL="137160" indent="-137160">
                        <a:lnSpc>
                          <a:spcPct val="85000"/>
                        </a:lnSpc>
                        <a:buFont typeface="Arial"/>
                        <a:buChar char="•"/>
                      </a:pPr>
                      <a:r>
                        <a:rPr lang="es-US" sz="1400" b="0" i="0" dirty="0">
                          <a:latin typeface="+mj-lt"/>
                          <a:cs typeface="Josefin Sans"/>
                        </a:rPr>
                        <a:t>Escucha las inquietudes</a:t>
                      </a:r>
                    </a:p>
                    <a:p>
                      <a:pPr marL="137160" indent="-137160">
                        <a:lnSpc>
                          <a:spcPct val="85000"/>
                        </a:lnSpc>
                        <a:buFont typeface="Arial"/>
                        <a:buChar char="•"/>
                      </a:pPr>
                      <a:r>
                        <a:rPr lang="es-US" sz="1400" b="0" i="0" dirty="0">
                          <a:latin typeface="+mj-lt"/>
                          <a:cs typeface="Josefin Sans"/>
                        </a:rPr>
                        <a:t>Motiva</a:t>
                      </a:r>
                    </a:p>
                    <a:p>
                      <a:pPr marL="137160" indent="-137160">
                        <a:lnSpc>
                          <a:spcPct val="85000"/>
                        </a:lnSpc>
                        <a:buFont typeface="Arial"/>
                        <a:buChar char="•"/>
                      </a:pPr>
                      <a:r>
                        <a:rPr lang="es-US" sz="1400" b="0" i="0" dirty="0">
                          <a:latin typeface="+mj-lt"/>
                          <a:cs typeface="Josefin Sans"/>
                        </a:rPr>
                        <a:t>Empodera</a:t>
                      </a:r>
                    </a:p>
                    <a:p>
                      <a:pPr marL="137160" indent="-137160">
                        <a:lnSpc>
                          <a:spcPct val="85000"/>
                        </a:lnSpc>
                        <a:buFont typeface="Arial"/>
                        <a:buChar char="•"/>
                      </a:pPr>
                      <a:r>
                        <a:rPr lang="es-US" sz="1400" b="0" i="0" dirty="0">
                          <a:latin typeface="+mj-lt"/>
                          <a:cs typeface="Josefin Sans"/>
                        </a:rPr>
                        <a:t>Aconseja</a:t>
                      </a:r>
                    </a:p>
                    <a:p>
                      <a:pPr marL="137160" indent="-137160">
                        <a:lnSpc>
                          <a:spcPct val="85000"/>
                        </a:lnSpc>
                        <a:buFont typeface="Arial"/>
                        <a:buChar char="•"/>
                      </a:pPr>
                      <a:r>
                        <a:rPr lang="es-US" sz="1400" b="0" i="0" dirty="0">
                          <a:latin typeface="+mj-lt"/>
                          <a:cs typeface="Josefin Sans"/>
                        </a:rPr>
                        <a:t>Refiere</a:t>
                      </a:r>
                    </a:p>
                    <a:p>
                      <a:pPr marL="137160" indent="-137160">
                        <a:lnSpc>
                          <a:spcPct val="85000"/>
                        </a:lnSpc>
                        <a:buFont typeface="Arial"/>
                        <a:buChar char="•"/>
                      </a:pPr>
                      <a:r>
                        <a:rPr lang="es-US" sz="1400" b="0" i="0" dirty="0">
                          <a:latin typeface="+mj-lt"/>
                          <a:cs typeface="Josefin Sans"/>
                        </a:rPr>
                        <a:t>Identifica</a:t>
                      </a:r>
                      <a:r>
                        <a:rPr lang="es-US" sz="1400" b="0" i="0" baseline="0" dirty="0">
                          <a:latin typeface="+mj-lt"/>
                          <a:cs typeface="Josefin Sans"/>
                        </a:rPr>
                        <a:t> barreras</a:t>
                      </a:r>
                    </a:p>
                    <a:p>
                      <a:pPr marL="137160" indent="-137160">
                        <a:lnSpc>
                          <a:spcPct val="85000"/>
                        </a:lnSpc>
                        <a:buFont typeface="Arial"/>
                        <a:buChar char="•"/>
                      </a:pPr>
                      <a:r>
                        <a:rPr lang="es-US" sz="1400" b="0" i="0" baseline="0" dirty="0">
                          <a:latin typeface="+mj-lt"/>
                          <a:cs typeface="Josefin Sans"/>
                        </a:rPr>
                        <a:t>Educa</a:t>
                      </a:r>
                    </a:p>
                    <a:p>
                      <a:pPr marL="137160" indent="-137160">
                        <a:lnSpc>
                          <a:spcPct val="85000"/>
                        </a:lnSpc>
                        <a:buFont typeface="Arial"/>
                        <a:buChar char="•"/>
                      </a:pPr>
                      <a:r>
                        <a:rPr lang="es-US" sz="1400" b="0" i="0" baseline="0" dirty="0">
                          <a:latin typeface="+mj-lt"/>
                          <a:cs typeface="Josefin Sans"/>
                        </a:rPr>
                        <a:t>Realiza seguimiento</a:t>
                      </a:r>
                    </a:p>
                    <a:p>
                      <a:pPr marL="137160" indent="-137160">
                        <a:lnSpc>
                          <a:spcPct val="85000"/>
                        </a:lnSpc>
                        <a:buFont typeface="Arial"/>
                        <a:buChar char="•"/>
                      </a:pPr>
                      <a:r>
                        <a:rPr lang="es-US" sz="1400" b="0" i="0" baseline="0" dirty="0">
                          <a:latin typeface="+mj-lt"/>
                          <a:cs typeface="Josefin Sans"/>
                        </a:rPr>
                        <a:t>Ayuda con derechos</a:t>
                      </a:r>
                    </a:p>
                    <a:p>
                      <a:pPr marL="137160" indent="-137160" algn="l" rtl="0">
                        <a:lnSpc>
                          <a:spcPct val="85000"/>
                        </a:lnSpc>
                        <a:buFont typeface="Arial"/>
                        <a:buChar char="•"/>
                      </a:pPr>
                      <a:endParaRPr lang="en-US" sz="1400" b="0" i="0" dirty="0">
                        <a:latin typeface="+mj-lt"/>
                        <a:cs typeface="Josefin Sans"/>
                      </a:endParaRPr>
                    </a:p>
                  </a:txBody>
                  <a:tcPr marL="68580" marR="68580"/>
                </a:tc>
                <a:extLst>
                  <a:ext uri="{0D108BD9-81ED-4DB2-BD59-A6C34878D82A}">
                    <a16:rowId xmlns:a16="http://schemas.microsoft.com/office/drawing/2014/main" val="3326514156"/>
                  </a:ext>
                </a:extLst>
              </a:tr>
            </a:tbl>
          </a:graphicData>
        </a:graphic>
      </p:graphicFrame>
    </p:spTree>
    <p:extLst>
      <p:ext uri="{BB962C8B-B14F-4D97-AF65-F5344CB8AC3E}">
        <p14:creationId xmlns:p14="http://schemas.microsoft.com/office/powerpoint/2010/main" val="1889850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s-US"/>
              <a:t>Definición del equipo de atención multidisciplinario</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a:t>Objetivos</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s-US" sz="1800"/>
              <a:t>Al final de esta unidad, podrán hacer lo siguiente:</a:t>
            </a:r>
          </a:p>
          <a:p>
            <a:pPr eaLnBrk="1" hangingPunct="1">
              <a:buClr>
                <a:srgbClr val="CC0000"/>
              </a:buClr>
              <a:buFont typeface="Wingdings" pitchFamily="-64" charset="2"/>
              <a:buChar char="§"/>
              <a:defRPr/>
            </a:pPr>
            <a:r>
              <a:rPr lang="es-US" sz="1800"/>
              <a:t>Describir las características del equipo de atención multidisciplinario.</a:t>
            </a:r>
          </a:p>
          <a:p>
            <a:pPr eaLnBrk="1" hangingPunct="1">
              <a:buClr>
                <a:srgbClr val="CC0000"/>
              </a:buClr>
              <a:buFont typeface="Wingdings" pitchFamily="-64" charset="2"/>
              <a:buChar char="§"/>
              <a:defRPr/>
            </a:pPr>
            <a:r>
              <a:rPr lang="es-US" sz="1800"/>
              <a:t>Comparar el enfoque tradicional en comparación con el enfoque multidisciplinario de la atención médica.</a:t>
            </a:r>
          </a:p>
          <a:p>
            <a:pPr eaLnBrk="1" hangingPunct="1">
              <a:buClr>
                <a:srgbClr val="CC0000"/>
              </a:buClr>
              <a:buFont typeface="Wingdings" pitchFamily="-64" charset="2"/>
              <a:buChar char="§"/>
              <a:defRPr/>
            </a:pPr>
            <a:r>
              <a:rPr lang="es-US" sz="1800"/>
              <a:t>Identificar las funciones de los miembros del equipo multidisciplinario.</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s-US"/>
              <a:t>Definición del equipo de atención multidisciplinario</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a:t>¿Qué es un equipo multidisciplinario?</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a:xfrm>
            <a:off x="609599" y="1752600"/>
            <a:ext cx="7924799" cy="3554506"/>
          </a:xfrm>
        </p:spPr>
        <p:txBody>
          <a:bodyPr/>
          <a:lstStyle/>
          <a:p>
            <a:pPr eaLnBrk="1" hangingPunct="1">
              <a:buClr>
                <a:srgbClr val="CC0000"/>
              </a:buClr>
              <a:defRPr/>
            </a:pPr>
            <a:r>
              <a:rPr lang="es-US" dirty="0"/>
              <a:t>Es un grupo de profesionales.</a:t>
            </a:r>
          </a:p>
          <a:p>
            <a:pPr eaLnBrk="1" hangingPunct="1">
              <a:buClr>
                <a:srgbClr val="CC0000"/>
              </a:buClr>
              <a:defRPr/>
            </a:pPr>
            <a:r>
              <a:rPr lang="es-US" dirty="0"/>
              <a:t>Está compuesto por diversas disciplinas, </a:t>
            </a:r>
            <a:br>
              <a:rPr lang="es-US" dirty="0"/>
            </a:br>
            <a:r>
              <a:rPr lang="es-US" dirty="0"/>
              <a:t>habilidades, perspectivas.</a:t>
            </a:r>
          </a:p>
          <a:p>
            <a:pPr eaLnBrk="1" hangingPunct="1">
              <a:buClr>
                <a:srgbClr val="CC0000"/>
              </a:buClr>
              <a:defRPr/>
            </a:pPr>
            <a:r>
              <a:rPr lang="es-US" dirty="0"/>
              <a:t>Está unido por un objetivo común.</a:t>
            </a:r>
          </a:p>
          <a:p>
            <a:pPr eaLnBrk="1" hangingPunct="1">
              <a:buClr>
                <a:srgbClr val="CC0000"/>
              </a:buClr>
              <a:defRPr/>
            </a:pPr>
            <a:r>
              <a:rPr lang="es-US" dirty="0"/>
              <a:t>Proporciona evaluaciones y consultas integrales.</a:t>
            </a:r>
          </a:p>
          <a:p>
            <a:pPr eaLnBrk="1" hangingPunct="1">
              <a:buClr>
                <a:srgbClr val="CC0000"/>
              </a:buClr>
              <a:defRPr/>
            </a:pPr>
            <a:r>
              <a:rPr lang="es-US" dirty="0"/>
              <a:t>Cada miembro tiene una función que los demás miembros del equipo valoran.</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696060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s-US"/>
              <a:t>Definición del equipo de atención multidisciplinario</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a:t>En el entorno clínico</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a:xfrm>
            <a:off x="609600" y="1390650"/>
            <a:ext cx="4185490" cy="3886200"/>
          </a:xfrm>
        </p:spPr>
        <p:txBody>
          <a:bodyPr/>
          <a:lstStyle/>
          <a:p>
            <a:pPr eaLnBrk="1" hangingPunct="1">
              <a:buClr>
                <a:srgbClr val="CC0000"/>
              </a:buClr>
              <a:defRPr/>
            </a:pPr>
            <a:r>
              <a:rPr lang="es-US" dirty="0"/>
              <a:t>Objetivo común</a:t>
            </a:r>
          </a:p>
          <a:p>
            <a:pPr lvl="1" eaLnBrk="1" hangingPunct="1">
              <a:buClr>
                <a:srgbClr val="CC0000"/>
              </a:buClr>
              <a:defRPr/>
            </a:pPr>
            <a:r>
              <a:rPr lang="es-US" sz="2400" dirty="0"/>
              <a:t>Evaluar las necesidades del cliente</a:t>
            </a:r>
          </a:p>
          <a:p>
            <a:pPr lvl="1" eaLnBrk="1" hangingPunct="1">
              <a:buClr>
                <a:srgbClr val="CC0000"/>
              </a:buClr>
              <a:defRPr/>
            </a:pPr>
            <a:r>
              <a:rPr lang="es-US" sz="2400" dirty="0"/>
              <a:t>Desarrollar un plan entre el cliente </a:t>
            </a:r>
            <a:br>
              <a:rPr lang="es-US" sz="2400" dirty="0"/>
            </a:br>
            <a:r>
              <a:rPr lang="es-US" sz="2400" dirty="0"/>
              <a:t>y el equipo</a:t>
            </a:r>
          </a:p>
          <a:p>
            <a:pPr eaLnBrk="1" hangingPunct="1">
              <a:buClr>
                <a:srgbClr val="CC0000"/>
              </a:buClr>
              <a:defRPr/>
            </a:pPr>
            <a:r>
              <a:rPr lang="es-US" dirty="0"/>
              <a:t>Enfoque global</a:t>
            </a:r>
          </a:p>
          <a:p>
            <a:pPr eaLnBrk="1" hangingPunct="1">
              <a:buClr>
                <a:srgbClr val="CC0000"/>
              </a:buClr>
              <a:defRPr/>
            </a:pPr>
            <a:r>
              <a:rPr lang="es-US" dirty="0"/>
              <a:t>Conferencias de casos</a:t>
            </a:r>
          </a:p>
          <a:p>
            <a:pPr eaLnBrk="1" hangingPunct="1">
              <a:buClr>
                <a:srgbClr val="CC0000"/>
              </a:buClr>
              <a:defRPr/>
            </a:pPr>
            <a:r>
              <a:rPr lang="es-US" dirty="0"/>
              <a:t>Reuniones semanales</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graphicFrame>
        <p:nvGraphicFramePr>
          <p:cNvPr id="6" name="Diagram 5">
            <a:extLst>
              <a:ext uri="{FF2B5EF4-FFF2-40B4-BE49-F238E27FC236}">
                <a16:creationId xmlns:a16="http://schemas.microsoft.com/office/drawing/2014/main" id="{AADCE3A8-7DF5-4FAF-897F-DFE557C3EB8E}"/>
              </a:ext>
            </a:extLst>
          </p:cNvPr>
          <p:cNvGraphicFramePr/>
          <p:nvPr>
            <p:extLst>
              <p:ext uri="{D42A27DB-BD31-4B8C-83A1-F6EECF244321}">
                <p14:modId xmlns:p14="http://schemas.microsoft.com/office/powerpoint/2010/main" val="3645691386"/>
              </p:ext>
            </p:extLst>
          </p:nvPr>
        </p:nvGraphicFramePr>
        <p:xfrm>
          <a:off x="4539410" y="1447800"/>
          <a:ext cx="4185490" cy="4142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5267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s-US"/>
              <a:t>Definición del equipo de atención multidisciplinario</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a:t>Enfoque tradicional</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
        <p:nvSpPr>
          <p:cNvPr id="7" name="Freeform 12">
            <a:extLst>
              <a:ext uri="{FF2B5EF4-FFF2-40B4-BE49-F238E27FC236}">
                <a16:creationId xmlns:a16="http://schemas.microsoft.com/office/drawing/2014/main" id="{C26CE4D0-9F77-4F43-8C1B-994BCAC464DE}"/>
              </a:ext>
            </a:extLst>
          </p:cNvPr>
          <p:cNvSpPr/>
          <p:nvPr/>
        </p:nvSpPr>
        <p:spPr>
          <a:xfrm>
            <a:off x="6079851" y="2000133"/>
            <a:ext cx="1739300" cy="428941"/>
          </a:xfrm>
          <a:custGeom>
            <a:avLst/>
            <a:gdLst>
              <a:gd name="connsiteX0" fmla="*/ 1209109 w 2319067"/>
              <a:gd name="connsiteY0" fmla="*/ 0 h 428941"/>
              <a:gd name="connsiteX1" fmla="*/ 2191571 w 2319067"/>
              <a:gd name="connsiteY1" fmla="*/ 146321 h 428941"/>
              <a:gd name="connsiteX2" fmla="*/ 2319067 w 2319067"/>
              <a:gd name="connsiteY2" fmla="*/ 192807 h 428941"/>
              <a:gd name="connsiteX3" fmla="*/ 2227694 w 2319067"/>
              <a:gd name="connsiteY3" fmla="*/ 233298 h 428941"/>
              <a:gd name="connsiteX4" fmla="*/ 1109958 w 2319067"/>
              <a:gd name="connsiteY4" fmla="*/ 428941 h 428941"/>
              <a:gd name="connsiteX5" fmla="*/ 127496 w 2319067"/>
              <a:gd name="connsiteY5" fmla="*/ 282620 h 428941"/>
              <a:gd name="connsiteX6" fmla="*/ 0 w 2319067"/>
              <a:gd name="connsiteY6" fmla="*/ 236134 h 428941"/>
              <a:gd name="connsiteX7" fmla="*/ 91373 w 2319067"/>
              <a:gd name="connsiteY7" fmla="*/ 195643 h 428941"/>
              <a:gd name="connsiteX8" fmla="*/ 1209109 w 2319067"/>
              <a:gd name="connsiteY8" fmla="*/ 0 h 428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19067" h="428941">
                <a:moveTo>
                  <a:pt x="1209109" y="0"/>
                </a:moveTo>
                <a:cubicBezTo>
                  <a:pt x="1573035" y="0"/>
                  <a:pt x="1911121" y="53942"/>
                  <a:pt x="2191571" y="146321"/>
                </a:cubicBezTo>
                <a:lnTo>
                  <a:pt x="2319067" y="192807"/>
                </a:lnTo>
                <a:lnTo>
                  <a:pt x="2227694" y="233298"/>
                </a:lnTo>
                <a:cubicBezTo>
                  <a:pt x="1923948" y="355521"/>
                  <a:pt x="1534538" y="428941"/>
                  <a:pt x="1109958" y="428941"/>
                </a:cubicBezTo>
                <a:cubicBezTo>
                  <a:pt x="746032" y="428941"/>
                  <a:pt x="407946" y="374999"/>
                  <a:pt x="127496" y="282620"/>
                </a:cubicBezTo>
                <a:lnTo>
                  <a:pt x="0" y="236134"/>
                </a:lnTo>
                <a:lnTo>
                  <a:pt x="91373" y="195643"/>
                </a:lnTo>
                <a:cubicBezTo>
                  <a:pt x="395119" y="73421"/>
                  <a:pt x="784529" y="0"/>
                  <a:pt x="1209109" y="0"/>
                </a:cubicBezTo>
                <a:close/>
              </a:path>
            </a:pathLst>
          </a:custGeom>
          <a:solidFill>
            <a:schemeClr val="accent5">
              <a:lumMod val="60000"/>
              <a:lumOff val="4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8" name="Freeform 11">
            <a:extLst>
              <a:ext uri="{FF2B5EF4-FFF2-40B4-BE49-F238E27FC236}">
                <a16:creationId xmlns:a16="http://schemas.microsoft.com/office/drawing/2014/main" id="{3E28828A-8618-49AC-95BA-8DD44DFC4C11}"/>
              </a:ext>
            </a:extLst>
          </p:cNvPr>
          <p:cNvSpPr/>
          <p:nvPr/>
        </p:nvSpPr>
        <p:spPr>
          <a:xfrm>
            <a:off x="5555696" y="714348"/>
            <a:ext cx="2635785" cy="1520717"/>
          </a:xfrm>
          <a:custGeom>
            <a:avLst/>
            <a:gdLst>
              <a:gd name="connsiteX0" fmla="*/ 1757190 w 3514380"/>
              <a:gd name="connsiteY0" fmla="*/ 0 h 1520717"/>
              <a:gd name="connsiteX1" fmla="*/ 3514380 w 3514380"/>
              <a:gd name="connsiteY1" fmla="*/ 856762 h 1520717"/>
              <a:gd name="connsiteX2" fmla="*/ 2999711 w 3514380"/>
              <a:gd name="connsiteY2" fmla="*/ 1462584 h 1520717"/>
              <a:gd name="connsiteX3" fmla="*/ 2966299 w 3514380"/>
              <a:gd name="connsiteY3" fmla="*/ 1477390 h 1520717"/>
              <a:gd name="connsiteX4" fmla="*/ 2838803 w 3514380"/>
              <a:gd name="connsiteY4" fmla="*/ 1430904 h 1520717"/>
              <a:gd name="connsiteX5" fmla="*/ 1856341 w 3514380"/>
              <a:gd name="connsiteY5" fmla="*/ 1284583 h 1520717"/>
              <a:gd name="connsiteX6" fmla="*/ 738605 w 3514380"/>
              <a:gd name="connsiteY6" fmla="*/ 1480226 h 1520717"/>
              <a:gd name="connsiteX7" fmla="*/ 647232 w 3514380"/>
              <a:gd name="connsiteY7" fmla="*/ 1520717 h 1520717"/>
              <a:gd name="connsiteX8" fmla="*/ 639454 w 3514380"/>
              <a:gd name="connsiteY8" fmla="*/ 1517881 h 1520717"/>
              <a:gd name="connsiteX9" fmla="*/ 0 w 3514380"/>
              <a:gd name="connsiteY9" fmla="*/ 856762 h 1520717"/>
              <a:gd name="connsiteX10" fmla="*/ 1757190 w 3514380"/>
              <a:gd name="connsiteY10" fmla="*/ 0 h 152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14380" h="1520717">
                <a:moveTo>
                  <a:pt x="1757190" y="0"/>
                </a:moveTo>
                <a:cubicBezTo>
                  <a:pt x="2727659" y="0"/>
                  <a:pt x="3514380" y="383585"/>
                  <a:pt x="3514380" y="856762"/>
                </a:cubicBezTo>
                <a:cubicBezTo>
                  <a:pt x="3514380" y="1093350"/>
                  <a:pt x="3317700" y="1307541"/>
                  <a:pt x="2999711" y="1462584"/>
                </a:cubicBezTo>
                <a:lnTo>
                  <a:pt x="2966299" y="1477390"/>
                </a:lnTo>
                <a:lnTo>
                  <a:pt x="2838803" y="1430904"/>
                </a:lnTo>
                <a:cubicBezTo>
                  <a:pt x="2558353" y="1338525"/>
                  <a:pt x="2220267" y="1284583"/>
                  <a:pt x="1856341" y="1284583"/>
                </a:cubicBezTo>
                <a:cubicBezTo>
                  <a:pt x="1431761" y="1284583"/>
                  <a:pt x="1042351" y="1358004"/>
                  <a:pt x="738605" y="1480226"/>
                </a:cubicBezTo>
                <a:lnTo>
                  <a:pt x="647232" y="1520717"/>
                </a:lnTo>
                <a:lnTo>
                  <a:pt x="639454" y="1517881"/>
                </a:lnTo>
                <a:cubicBezTo>
                  <a:pt x="248924" y="1360739"/>
                  <a:pt x="0" y="1122924"/>
                  <a:pt x="0" y="856762"/>
                </a:cubicBezTo>
                <a:cubicBezTo>
                  <a:pt x="0" y="383585"/>
                  <a:pt x="786721" y="0"/>
                  <a:pt x="1757190" y="0"/>
                </a:cubicBezTo>
                <a:close/>
              </a:path>
            </a:pathLst>
          </a:custGeom>
          <a:solidFill>
            <a:srgbClr val="FFFFFF"/>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9" name="Freeform 10">
            <a:extLst>
              <a:ext uri="{FF2B5EF4-FFF2-40B4-BE49-F238E27FC236}">
                <a16:creationId xmlns:a16="http://schemas.microsoft.com/office/drawing/2014/main" id="{DE2EECED-FDA9-4DF5-9A89-A8729F15B4FD}"/>
              </a:ext>
            </a:extLst>
          </p:cNvPr>
          <p:cNvSpPr/>
          <p:nvPr/>
        </p:nvSpPr>
        <p:spPr>
          <a:xfrm>
            <a:off x="5631610" y="2219780"/>
            <a:ext cx="2635785" cy="1520717"/>
          </a:xfrm>
          <a:custGeom>
            <a:avLst/>
            <a:gdLst>
              <a:gd name="connsiteX0" fmla="*/ 2867148 w 3514380"/>
              <a:gd name="connsiteY0" fmla="*/ 0 h 1520717"/>
              <a:gd name="connsiteX1" fmla="*/ 2874926 w 3514380"/>
              <a:gd name="connsiteY1" fmla="*/ 2836 h 1520717"/>
              <a:gd name="connsiteX2" fmla="*/ 3514380 w 3514380"/>
              <a:gd name="connsiteY2" fmla="*/ 663955 h 1520717"/>
              <a:gd name="connsiteX3" fmla="*/ 1757190 w 3514380"/>
              <a:gd name="connsiteY3" fmla="*/ 1520717 h 1520717"/>
              <a:gd name="connsiteX4" fmla="*/ 0 w 3514380"/>
              <a:gd name="connsiteY4" fmla="*/ 663955 h 1520717"/>
              <a:gd name="connsiteX5" fmla="*/ 514669 w 3514380"/>
              <a:gd name="connsiteY5" fmla="*/ 58133 h 1520717"/>
              <a:gd name="connsiteX6" fmla="*/ 548081 w 3514380"/>
              <a:gd name="connsiteY6" fmla="*/ 43327 h 1520717"/>
              <a:gd name="connsiteX7" fmla="*/ 675577 w 3514380"/>
              <a:gd name="connsiteY7" fmla="*/ 89813 h 1520717"/>
              <a:gd name="connsiteX8" fmla="*/ 1658039 w 3514380"/>
              <a:gd name="connsiteY8" fmla="*/ 236134 h 1520717"/>
              <a:gd name="connsiteX9" fmla="*/ 2775775 w 3514380"/>
              <a:gd name="connsiteY9" fmla="*/ 40491 h 1520717"/>
              <a:gd name="connsiteX10" fmla="*/ 2867148 w 3514380"/>
              <a:gd name="connsiteY10" fmla="*/ 0 h 152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14380" h="1520717">
                <a:moveTo>
                  <a:pt x="2867148" y="0"/>
                </a:moveTo>
                <a:lnTo>
                  <a:pt x="2874926" y="2836"/>
                </a:lnTo>
                <a:cubicBezTo>
                  <a:pt x="3265457" y="159978"/>
                  <a:pt x="3514380" y="397793"/>
                  <a:pt x="3514380" y="663955"/>
                </a:cubicBezTo>
                <a:cubicBezTo>
                  <a:pt x="3514380" y="1137132"/>
                  <a:pt x="2727659" y="1520717"/>
                  <a:pt x="1757190" y="1520717"/>
                </a:cubicBezTo>
                <a:cubicBezTo>
                  <a:pt x="786721" y="1520717"/>
                  <a:pt x="0" y="1137132"/>
                  <a:pt x="0" y="663955"/>
                </a:cubicBezTo>
                <a:cubicBezTo>
                  <a:pt x="0" y="427367"/>
                  <a:pt x="196680" y="213176"/>
                  <a:pt x="514669" y="58133"/>
                </a:cubicBezTo>
                <a:lnTo>
                  <a:pt x="548081" y="43327"/>
                </a:lnTo>
                <a:lnTo>
                  <a:pt x="675577" y="89813"/>
                </a:lnTo>
                <a:cubicBezTo>
                  <a:pt x="956027" y="182192"/>
                  <a:pt x="1294113" y="236134"/>
                  <a:pt x="1658039" y="236134"/>
                </a:cubicBezTo>
                <a:cubicBezTo>
                  <a:pt x="2082619" y="236134"/>
                  <a:pt x="2472029" y="162714"/>
                  <a:pt x="2775775" y="40491"/>
                </a:cubicBezTo>
                <a:lnTo>
                  <a:pt x="2867148" y="0"/>
                </a:lnTo>
                <a:close/>
              </a:path>
            </a:pathLst>
          </a:custGeom>
          <a:solidFill>
            <a:srgbClr val="FFFFFF"/>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10" name="Oval 9">
            <a:extLst>
              <a:ext uri="{FF2B5EF4-FFF2-40B4-BE49-F238E27FC236}">
                <a16:creationId xmlns:a16="http://schemas.microsoft.com/office/drawing/2014/main" id="{5FEEBE92-25BC-4A00-9810-9D1C88146528}"/>
              </a:ext>
            </a:extLst>
          </p:cNvPr>
          <p:cNvSpPr/>
          <p:nvPr/>
        </p:nvSpPr>
        <p:spPr>
          <a:xfrm>
            <a:off x="5577471" y="4352124"/>
            <a:ext cx="2635785" cy="1362553"/>
          </a:xfrm>
          <a:prstGeom prst="ellipse">
            <a:avLst/>
          </a:prstGeom>
          <a:solidFill>
            <a:schemeClr val="accent5">
              <a:lumMod val="60000"/>
              <a:lumOff val="4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11" name="TextBox 10">
            <a:extLst>
              <a:ext uri="{FF2B5EF4-FFF2-40B4-BE49-F238E27FC236}">
                <a16:creationId xmlns:a16="http://schemas.microsoft.com/office/drawing/2014/main" id="{D71DD5EF-452A-43CB-ADE4-8A0252B268F2}"/>
              </a:ext>
            </a:extLst>
          </p:cNvPr>
          <p:cNvSpPr txBox="1"/>
          <p:nvPr/>
        </p:nvSpPr>
        <p:spPr>
          <a:xfrm>
            <a:off x="6176512" y="1108366"/>
            <a:ext cx="1437701" cy="369332"/>
          </a:xfrm>
          <a:prstGeom prst="rect">
            <a:avLst/>
          </a:prstGeom>
          <a:noFill/>
        </p:spPr>
        <p:txBody>
          <a:bodyPr wrap="square" rtlCol="0">
            <a:spAutoFit/>
          </a:bodyPr>
          <a:lstStyle/>
          <a:p>
            <a:pPr algn="ctr" defTabSz="457200"/>
            <a:r>
              <a:rPr lang="es-US">
                <a:solidFill>
                  <a:prstClr val="black"/>
                </a:solidFill>
                <a:latin typeface="+mj-lt"/>
                <a:cs typeface="Josefin Sans SemiBold"/>
              </a:rPr>
              <a:t>Médico</a:t>
            </a:r>
          </a:p>
        </p:txBody>
      </p:sp>
      <p:sp>
        <p:nvSpPr>
          <p:cNvPr id="12" name="TextBox 11">
            <a:extLst>
              <a:ext uri="{FF2B5EF4-FFF2-40B4-BE49-F238E27FC236}">
                <a16:creationId xmlns:a16="http://schemas.microsoft.com/office/drawing/2014/main" id="{9F2BCED8-C938-4ABA-9B24-FB4BC541DADF}"/>
              </a:ext>
            </a:extLst>
          </p:cNvPr>
          <p:cNvSpPr txBox="1"/>
          <p:nvPr/>
        </p:nvSpPr>
        <p:spPr>
          <a:xfrm>
            <a:off x="5606212" y="2540879"/>
            <a:ext cx="2635784" cy="877163"/>
          </a:xfrm>
          <a:prstGeom prst="rect">
            <a:avLst/>
          </a:prstGeom>
          <a:noFill/>
        </p:spPr>
        <p:txBody>
          <a:bodyPr wrap="square" rtlCol="0">
            <a:spAutoFit/>
          </a:bodyPr>
          <a:lstStyle/>
          <a:p>
            <a:pPr algn="ctr" defTabSz="457200"/>
            <a:r>
              <a:rPr lang="es-US" sz="1700" spc="-50" dirty="0">
                <a:solidFill>
                  <a:prstClr val="black"/>
                </a:solidFill>
                <a:latin typeface="+mj-lt"/>
                <a:cs typeface="Josefin Sans SemiBold"/>
              </a:rPr>
              <a:t>Personal de enfermería</a:t>
            </a:r>
          </a:p>
          <a:p>
            <a:pPr algn="ctr" defTabSz="457200"/>
            <a:r>
              <a:rPr lang="es-US" sz="1700" spc="-50" dirty="0">
                <a:solidFill>
                  <a:prstClr val="black"/>
                </a:solidFill>
                <a:latin typeface="+mj-lt"/>
                <a:cs typeface="Josefin Sans SemiBold"/>
              </a:rPr>
              <a:t>Trabajador social</a:t>
            </a:r>
          </a:p>
          <a:p>
            <a:pPr algn="ctr" defTabSz="457200"/>
            <a:r>
              <a:rPr lang="es-US" sz="1700" spc="-50" dirty="0">
                <a:solidFill>
                  <a:prstClr val="black"/>
                </a:solidFill>
                <a:latin typeface="+mj-lt"/>
                <a:cs typeface="Josefin Sans SemiBold"/>
              </a:rPr>
              <a:t>Administrador de casos</a:t>
            </a:r>
          </a:p>
        </p:txBody>
      </p:sp>
      <p:sp>
        <p:nvSpPr>
          <p:cNvPr id="13" name="TextBox 12">
            <a:extLst>
              <a:ext uri="{FF2B5EF4-FFF2-40B4-BE49-F238E27FC236}">
                <a16:creationId xmlns:a16="http://schemas.microsoft.com/office/drawing/2014/main" id="{FB54E4E3-1C68-4BAD-BCC4-C0BEBC6BFF93}"/>
              </a:ext>
            </a:extLst>
          </p:cNvPr>
          <p:cNvSpPr txBox="1"/>
          <p:nvPr/>
        </p:nvSpPr>
        <p:spPr>
          <a:xfrm>
            <a:off x="5802028" y="4710234"/>
            <a:ext cx="2017123" cy="646331"/>
          </a:xfrm>
          <a:prstGeom prst="rect">
            <a:avLst/>
          </a:prstGeom>
          <a:noFill/>
        </p:spPr>
        <p:txBody>
          <a:bodyPr wrap="square" rtlCol="0">
            <a:spAutoFit/>
          </a:bodyPr>
          <a:lstStyle/>
          <a:p>
            <a:pPr algn="ctr" defTabSz="457200"/>
            <a:r>
              <a:rPr lang="es-US" dirty="0">
                <a:solidFill>
                  <a:prstClr val="black"/>
                </a:solidFill>
                <a:latin typeface="+mj-lt"/>
                <a:cs typeface="Josefin Sans SemiBold"/>
              </a:rPr>
              <a:t>Promotora </a:t>
            </a:r>
            <a:br>
              <a:rPr lang="es-US" dirty="0">
                <a:solidFill>
                  <a:prstClr val="black"/>
                </a:solidFill>
                <a:latin typeface="+mj-lt"/>
                <a:cs typeface="Josefin Sans SemiBold"/>
              </a:rPr>
            </a:br>
            <a:r>
              <a:rPr lang="es-US" dirty="0">
                <a:solidFill>
                  <a:prstClr val="black"/>
                </a:solidFill>
                <a:latin typeface="+mj-lt"/>
                <a:cs typeface="Josefin Sans SemiBold"/>
              </a:rPr>
              <a:t>de salud</a:t>
            </a:r>
          </a:p>
        </p:txBody>
      </p:sp>
      <p:cxnSp>
        <p:nvCxnSpPr>
          <p:cNvPr id="14" name="Straight Arrow Connector 13">
            <a:extLst>
              <a:ext uri="{FF2B5EF4-FFF2-40B4-BE49-F238E27FC236}">
                <a16:creationId xmlns:a16="http://schemas.microsoft.com/office/drawing/2014/main" id="{633785EB-C31A-4A39-BBCE-9F5F6140F096}"/>
              </a:ext>
            </a:extLst>
          </p:cNvPr>
          <p:cNvCxnSpPr>
            <a:cxnSpLocks/>
          </p:cNvCxnSpPr>
          <p:nvPr/>
        </p:nvCxnSpPr>
        <p:spPr>
          <a:xfrm>
            <a:off x="6949503" y="3464209"/>
            <a:ext cx="0" cy="887915"/>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3858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s-US"/>
              <a:t>Definición del equipo de atención multidisciplinario</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a:xfrm>
            <a:off x="573742" y="744071"/>
            <a:ext cx="7924800" cy="685800"/>
          </a:xfrm>
        </p:spPr>
        <p:txBody>
          <a:bodyPr/>
          <a:lstStyle/>
          <a:p>
            <a:pPr eaLnBrk="1" hangingPunct="1">
              <a:defRPr/>
            </a:pPr>
            <a:r>
              <a:rPr lang="es-US"/>
              <a:t>Enfoque multidisciplinario</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graphicFrame>
        <p:nvGraphicFramePr>
          <p:cNvPr id="15" name="Content Placeholder 3">
            <a:extLst>
              <a:ext uri="{FF2B5EF4-FFF2-40B4-BE49-F238E27FC236}">
                <a16:creationId xmlns:a16="http://schemas.microsoft.com/office/drawing/2014/main" id="{254E2E4F-A3D7-4230-B181-318F18F65BCF}"/>
              </a:ext>
            </a:extLst>
          </p:cNvPr>
          <p:cNvGraphicFramePr>
            <a:graphicFrameLocks noGrp="1"/>
          </p:cNvGraphicFramePr>
          <p:nvPr>
            <p:ph idx="1"/>
            <p:extLst>
              <p:ext uri="{D42A27DB-BD31-4B8C-83A1-F6EECF244321}">
                <p14:modId xmlns:p14="http://schemas.microsoft.com/office/powerpoint/2010/main" val="3216626198"/>
              </p:ext>
            </p:extLst>
          </p:nvPr>
        </p:nvGraphicFramePr>
        <p:xfrm>
          <a:off x="647700" y="1253331"/>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52D26C3E-E1B1-4EF9-9214-81231E74148F}"/>
              </a:ext>
            </a:extLst>
          </p:cNvPr>
          <p:cNvSpPr txBox="1"/>
          <p:nvPr/>
        </p:nvSpPr>
        <p:spPr>
          <a:xfrm>
            <a:off x="2351821" y="2782669"/>
            <a:ext cx="1335622" cy="584775"/>
          </a:xfrm>
          <a:prstGeom prst="rect">
            <a:avLst/>
          </a:prstGeom>
          <a:noFill/>
        </p:spPr>
        <p:txBody>
          <a:bodyPr wrap="none" rtlCol="0">
            <a:spAutoFit/>
          </a:bodyPr>
          <a:lstStyle/>
          <a:p>
            <a:r>
              <a:rPr lang="es-US" sz="1600" dirty="0"/>
              <a:t>Personal de </a:t>
            </a:r>
            <a:br>
              <a:rPr lang="es-US" sz="1600" dirty="0"/>
            </a:br>
            <a:r>
              <a:rPr lang="es-US" sz="1600" dirty="0"/>
              <a:t>enfermería</a:t>
            </a:r>
          </a:p>
        </p:txBody>
      </p:sp>
    </p:spTree>
    <p:extLst>
      <p:ext uri="{BB962C8B-B14F-4D97-AF65-F5344CB8AC3E}">
        <p14:creationId xmlns:p14="http://schemas.microsoft.com/office/powerpoint/2010/main" val="321470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dirty="0"/>
              <a:t>Enfoques tradicionales </a:t>
            </a:r>
            <a:r>
              <a:rPr lang="es-US"/>
              <a:t>frente a </a:t>
            </a:r>
            <a:br>
              <a:rPr lang="es-US"/>
            </a:br>
            <a:r>
              <a:rPr lang="es-US"/>
              <a:t>enfoques </a:t>
            </a:r>
            <a:r>
              <a:rPr lang="es-US" dirty="0"/>
              <a:t>multidisciplinarios</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sz="half" idx="1"/>
          </p:nvPr>
        </p:nvSpPr>
        <p:spPr/>
        <p:txBody>
          <a:bodyPr/>
          <a:lstStyle/>
          <a:p>
            <a:pPr marL="0" indent="0" eaLnBrk="1" hangingPunct="1">
              <a:buClr>
                <a:srgbClr val="CC0000"/>
              </a:buClr>
              <a:buNone/>
              <a:defRPr/>
            </a:pPr>
            <a:r>
              <a:rPr lang="es-US" dirty="0"/>
              <a:t>Tradicional</a:t>
            </a:r>
          </a:p>
          <a:p>
            <a:pPr eaLnBrk="1" hangingPunct="1">
              <a:buClr>
                <a:srgbClr val="CC0000"/>
              </a:buClr>
              <a:buFont typeface="Wingdings" pitchFamily="-64" charset="2"/>
              <a:buChar char="§"/>
              <a:defRPr/>
            </a:pPr>
            <a:r>
              <a:rPr lang="es-US" dirty="0"/>
              <a:t>Solo proveedores</a:t>
            </a:r>
          </a:p>
          <a:p>
            <a:pPr eaLnBrk="1" hangingPunct="1">
              <a:buClr>
                <a:srgbClr val="CC0000"/>
              </a:buClr>
              <a:buFont typeface="Wingdings" pitchFamily="-64" charset="2"/>
              <a:buChar char="§"/>
              <a:defRPr/>
            </a:pPr>
            <a:r>
              <a:rPr lang="es-US" dirty="0"/>
              <a:t>La CHW es un extra</a:t>
            </a:r>
          </a:p>
          <a:p>
            <a:pPr eaLnBrk="1" hangingPunct="1">
              <a:buClr>
                <a:srgbClr val="CC0000"/>
              </a:buClr>
              <a:buFont typeface="Wingdings" pitchFamily="-64" charset="2"/>
              <a:buChar char="§"/>
              <a:defRPr/>
            </a:pPr>
            <a:r>
              <a:rPr lang="es-US" dirty="0"/>
              <a:t>Estilo de comunicación = orden</a:t>
            </a:r>
          </a:p>
          <a:p>
            <a:pPr eaLnBrk="1" hangingPunct="1">
              <a:buClr>
                <a:srgbClr val="CC0000"/>
              </a:buClr>
              <a:buFont typeface="Wingdings" pitchFamily="-64" charset="2"/>
              <a:buChar char="§"/>
              <a:defRPr/>
            </a:pPr>
            <a:r>
              <a:rPr lang="es-US" dirty="0"/>
              <a:t>La entrega del servicio es el objetivo</a:t>
            </a:r>
          </a:p>
        </p:txBody>
      </p:sp>
      <p:sp>
        <p:nvSpPr>
          <p:cNvPr id="2" name="Content Placeholder 1">
            <a:extLst>
              <a:ext uri="{FF2B5EF4-FFF2-40B4-BE49-F238E27FC236}">
                <a16:creationId xmlns:a16="http://schemas.microsoft.com/office/drawing/2014/main" id="{FF167F40-0ECE-46FD-9EA6-C81FC5286EEF}"/>
              </a:ext>
            </a:extLst>
          </p:cNvPr>
          <p:cNvSpPr>
            <a:spLocks noGrp="1"/>
          </p:cNvSpPr>
          <p:nvPr>
            <p:ph sz="half" idx="2"/>
          </p:nvPr>
        </p:nvSpPr>
        <p:spPr/>
        <p:txBody>
          <a:bodyPr/>
          <a:lstStyle/>
          <a:p>
            <a:pPr marL="0" indent="0">
              <a:buNone/>
            </a:pPr>
            <a:r>
              <a:rPr lang="es-US" dirty="0"/>
              <a:t>Multidisciplinario</a:t>
            </a:r>
          </a:p>
          <a:p>
            <a:r>
              <a:rPr lang="es-US" dirty="0"/>
              <a:t>La CHW es el centro </a:t>
            </a:r>
            <a:br>
              <a:rPr lang="es-US" dirty="0"/>
            </a:br>
            <a:r>
              <a:rPr lang="es-US" dirty="0"/>
              <a:t>del equipo</a:t>
            </a:r>
          </a:p>
          <a:p>
            <a:r>
              <a:rPr lang="es-US" dirty="0"/>
              <a:t>La CHW es vital para la conexión entre el cliente y los proveedores</a:t>
            </a:r>
          </a:p>
          <a:p>
            <a:r>
              <a:rPr lang="es-US" dirty="0"/>
              <a:t>Estilo de comunicación = integral</a:t>
            </a:r>
          </a:p>
          <a:p>
            <a:endParaRPr lang="en-US" dirty="0"/>
          </a:p>
        </p:txBody>
      </p:sp>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s-US"/>
              <a:t>Definición del equipo de atención multidisciplinario</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254242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a:t>Enfoques tradicionales frente a enfoques multidisciplinarios</a:t>
            </a:r>
          </a:p>
        </p:txBody>
      </p:sp>
      <p:sp>
        <p:nvSpPr>
          <p:cNvPr id="7" name="Content Placeholder 6">
            <a:extLst>
              <a:ext uri="{FF2B5EF4-FFF2-40B4-BE49-F238E27FC236}">
                <a16:creationId xmlns:a16="http://schemas.microsoft.com/office/drawing/2014/main" id="{99B78331-CAB4-4084-8D9C-156C48099D7A}"/>
              </a:ext>
            </a:extLst>
          </p:cNvPr>
          <p:cNvSpPr>
            <a:spLocks noGrp="1"/>
          </p:cNvSpPr>
          <p:nvPr>
            <p:ph idx="1"/>
          </p:nvPr>
        </p:nvSpPr>
        <p:spPr>
          <a:xfrm>
            <a:off x="609600" y="1752600"/>
            <a:ext cx="8210550" cy="3886200"/>
          </a:xfrm>
        </p:spPr>
        <p:txBody>
          <a:bodyPr/>
          <a:lstStyle/>
          <a:p>
            <a:pPr marL="0" indent="0">
              <a:buNone/>
            </a:pPr>
            <a:r>
              <a:rPr lang="es-US" sz="2200" dirty="0">
                <a:latin typeface="+mj-lt"/>
              </a:rPr>
              <a:t>“Siento que escuchan mis opiniones, pero. . . es como si fuera un pequeño pez en un gran estanque porque hay tantas otras cosas en las que se están enfocando en este momento, que a veces mi papel y posición se ponen en un segundo plano. </a:t>
            </a:r>
            <a:br>
              <a:rPr lang="es-US" sz="2200" dirty="0">
                <a:latin typeface="+mj-lt"/>
              </a:rPr>
            </a:br>
            <a:r>
              <a:rPr lang="es-US" sz="2200" dirty="0">
                <a:latin typeface="+mj-lt"/>
              </a:rPr>
              <a:t>Creo que ese es el mayor problema que estoy teniendo aquí, ahora, es que adoptaron el concepto aquí, es un gran concepto, pero mi papel no prosperará a menos que tenga el apoyo </a:t>
            </a:r>
            <a:br>
              <a:rPr lang="es-US" sz="2200" dirty="0">
                <a:latin typeface="+mj-lt"/>
              </a:rPr>
            </a:br>
            <a:r>
              <a:rPr lang="es-US" sz="2200" dirty="0">
                <a:latin typeface="+mj-lt"/>
              </a:rPr>
              <a:t>que necesito”.</a:t>
            </a:r>
          </a:p>
          <a:p>
            <a:pPr marL="0" indent="0">
              <a:buNone/>
            </a:pPr>
            <a:endParaRPr lang="en-US" sz="2200" dirty="0">
              <a:latin typeface="+mj-lt"/>
            </a:endParaRPr>
          </a:p>
          <a:p>
            <a:pPr marL="0" indent="0">
              <a:buNone/>
            </a:pPr>
            <a:r>
              <a:rPr lang="es-US" sz="1800" spc="-30" dirty="0">
                <a:solidFill>
                  <a:prstClr val="black"/>
                </a:solidFill>
                <a:latin typeface="+mj-lt"/>
                <a:cs typeface="Josefin Sans Light"/>
              </a:rPr>
              <a:t>Cita de una CHW en el artículo: </a:t>
            </a:r>
            <a:r>
              <a:rPr lang="es-US" sz="1800" spc="-30" dirty="0" err="1">
                <a:solidFill>
                  <a:prstClr val="black"/>
                </a:solidFill>
                <a:latin typeface="+mj-lt"/>
                <a:cs typeface="Josefin Sans Light"/>
              </a:rPr>
              <a:t>Strategies</a:t>
            </a:r>
            <a:r>
              <a:rPr lang="es-US" sz="1800" spc="-30" dirty="0">
                <a:solidFill>
                  <a:prstClr val="black"/>
                </a:solidFill>
                <a:latin typeface="+mj-lt"/>
                <a:cs typeface="Josefin Sans Light"/>
              </a:rPr>
              <a:t> </a:t>
            </a:r>
            <a:r>
              <a:rPr lang="es-US" sz="1800" spc="-30" dirty="0" err="1">
                <a:solidFill>
                  <a:prstClr val="black"/>
                </a:solidFill>
                <a:latin typeface="+mj-lt"/>
                <a:cs typeface="Josefin Sans Light"/>
              </a:rPr>
              <a:t>to</a:t>
            </a:r>
            <a:r>
              <a:rPr lang="es-US" sz="1800" spc="-30" dirty="0">
                <a:solidFill>
                  <a:prstClr val="black"/>
                </a:solidFill>
                <a:latin typeface="+mj-lt"/>
                <a:cs typeface="Josefin Sans Light"/>
              </a:rPr>
              <a:t> </a:t>
            </a:r>
            <a:r>
              <a:rPr lang="es-US" sz="1800" spc="-30" dirty="0" err="1">
                <a:solidFill>
                  <a:prstClr val="black"/>
                </a:solidFill>
                <a:latin typeface="+mj-lt"/>
                <a:cs typeface="Josefin Sans Light"/>
              </a:rPr>
              <a:t>Improve</a:t>
            </a:r>
            <a:r>
              <a:rPr lang="es-US" sz="1800" spc="-30" dirty="0">
                <a:solidFill>
                  <a:prstClr val="black"/>
                </a:solidFill>
                <a:latin typeface="+mj-lt"/>
                <a:cs typeface="Josefin Sans Light"/>
              </a:rPr>
              <a:t> </a:t>
            </a:r>
            <a:r>
              <a:rPr lang="es-US" sz="1800" spc="-30" dirty="0" err="1">
                <a:solidFill>
                  <a:prstClr val="black"/>
                </a:solidFill>
                <a:latin typeface="+mj-lt"/>
                <a:cs typeface="Josefin Sans Light"/>
              </a:rPr>
              <a:t>the</a:t>
            </a:r>
            <a:r>
              <a:rPr lang="es-US" sz="1800" spc="-30" dirty="0">
                <a:solidFill>
                  <a:prstClr val="black"/>
                </a:solidFill>
                <a:latin typeface="+mj-lt"/>
                <a:cs typeface="Josefin Sans Light"/>
              </a:rPr>
              <a:t> </a:t>
            </a:r>
            <a:r>
              <a:rPr lang="es-US" sz="1800" spc="-30" dirty="0" err="1">
                <a:solidFill>
                  <a:prstClr val="black"/>
                </a:solidFill>
                <a:latin typeface="+mj-lt"/>
                <a:cs typeface="Josefin Sans Light"/>
              </a:rPr>
              <a:t>Integration</a:t>
            </a:r>
            <a:r>
              <a:rPr lang="es-US" sz="1800" spc="-30" dirty="0">
                <a:solidFill>
                  <a:prstClr val="black"/>
                </a:solidFill>
                <a:latin typeface="+mj-lt"/>
                <a:cs typeface="Josefin Sans Light"/>
              </a:rPr>
              <a:t> </a:t>
            </a:r>
            <a:r>
              <a:rPr lang="es-US" sz="1800" spc="-30" dirty="0" err="1">
                <a:solidFill>
                  <a:prstClr val="black"/>
                </a:solidFill>
                <a:latin typeface="+mj-lt"/>
                <a:cs typeface="Josefin Sans Light"/>
              </a:rPr>
              <a:t>of</a:t>
            </a:r>
            <a:r>
              <a:rPr lang="es-US" sz="1800" spc="-30" dirty="0">
                <a:solidFill>
                  <a:prstClr val="black"/>
                </a:solidFill>
                <a:latin typeface="+mj-lt"/>
                <a:cs typeface="Josefin Sans Light"/>
              </a:rPr>
              <a:t> </a:t>
            </a:r>
            <a:r>
              <a:rPr lang="es-US" sz="1800" spc="-30" dirty="0" err="1">
                <a:solidFill>
                  <a:prstClr val="black"/>
                </a:solidFill>
                <a:latin typeface="+mj-lt"/>
                <a:cs typeface="Josefin Sans Light"/>
              </a:rPr>
              <a:t>Community</a:t>
            </a:r>
            <a:r>
              <a:rPr lang="es-US" sz="1800" spc="-30" dirty="0">
                <a:solidFill>
                  <a:prstClr val="black"/>
                </a:solidFill>
                <a:latin typeface="+mj-lt"/>
                <a:cs typeface="Josefin Sans Light"/>
              </a:rPr>
              <a:t> </a:t>
            </a:r>
            <a:r>
              <a:rPr lang="es-US" sz="1800" spc="-30" dirty="0" err="1">
                <a:solidFill>
                  <a:prstClr val="black"/>
                </a:solidFill>
                <a:latin typeface="+mj-lt"/>
                <a:cs typeface="Josefin Sans Light"/>
              </a:rPr>
              <a:t>Health</a:t>
            </a:r>
            <a:r>
              <a:rPr lang="es-US" sz="1800" spc="-30" dirty="0">
                <a:solidFill>
                  <a:prstClr val="black"/>
                </a:solidFill>
                <a:latin typeface="+mj-lt"/>
                <a:cs typeface="Josefin Sans Light"/>
              </a:rPr>
              <a:t> </a:t>
            </a:r>
            <a:r>
              <a:rPr lang="es-US" sz="1800" spc="-30" dirty="0" err="1">
                <a:solidFill>
                  <a:prstClr val="black"/>
                </a:solidFill>
                <a:latin typeface="+mj-lt"/>
                <a:cs typeface="Josefin Sans Light"/>
              </a:rPr>
              <a:t>Workers</a:t>
            </a:r>
            <a:r>
              <a:rPr lang="es-US" sz="1800" spc="-30" dirty="0">
                <a:solidFill>
                  <a:prstClr val="black"/>
                </a:solidFill>
                <a:latin typeface="+mj-lt"/>
                <a:cs typeface="Josefin Sans Light"/>
              </a:rPr>
              <a:t> </a:t>
            </a:r>
            <a:r>
              <a:rPr lang="es-US" sz="1800" spc="-30" dirty="0" err="1">
                <a:solidFill>
                  <a:prstClr val="black"/>
                </a:solidFill>
                <a:latin typeface="+mj-lt"/>
                <a:cs typeface="Josefin Sans Light"/>
              </a:rPr>
              <a:t>Into</a:t>
            </a:r>
            <a:r>
              <a:rPr lang="es-US" sz="1800" spc="-30" dirty="0">
                <a:solidFill>
                  <a:prstClr val="black"/>
                </a:solidFill>
                <a:latin typeface="+mj-lt"/>
                <a:cs typeface="Josefin Sans Light"/>
              </a:rPr>
              <a:t> </a:t>
            </a:r>
            <a:r>
              <a:rPr lang="es-US" sz="1800" spc="-30" dirty="0" err="1">
                <a:solidFill>
                  <a:prstClr val="black"/>
                </a:solidFill>
                <a:latin typeface="+mj-lt"/>
                <a:cs typeface="Josefin Sans Light"/>
              </a:rPr>
              <a:t>Health</a:t>
            </a:r>
            <a:r>
              <a:rPr lang="es-US" sz="1800" spc="-30" dirty="0">
                <a:solidFill>
                  <a:prstClr val="black"/>
                </a:solidFill>
                <a:latin typeface="+mj-lt"/>
                <a:cs typeface="Josefin Sans Light"/>
              </a:rPr>
              <a:t> </a:t>
            </a:r>
            <a:r>
              <a:rPr lang="es-US" sz="1800" spc="-30" dirty="0" err="1">
                <a:solidFill>
                  <a:prstClr val="black"/>
                </a:solidFill>
                <a:latin typeface="+mj-lt"/>
                <a:cs typeface="Josefin Sans Light"/>
              </a:rPr>
              <a:t>Care</a:t>
            </a:r>
            <a:r>
              <a:rPr lang="es-US" sz="1800" spc="-30" dirty="0">
                <a:solidFill>
                  <a:prstClr val="black"/>
                </a:solidFill>
                <a:latin typeface="+mj-lt"/>
                <a:cs typeface="Josefin Sans Light"/>
              </a:rPr>
              <a:t> </a:t>
            </a:r>
            <a:r>
              <a:rPr lang="es-US" sz="1800" spc="-30" dirty="0" err="1">
                <a:solidFill>
                  <a:prstClr val="black"/>
                </a:solidFill>
                <a:latin typeface="+mj-lt"/>
                <a:cs typeface="Josefin Sans Light"/>
              </a:rPr>
              <a:t>Teams</a:t>
            </a:r>
            <a:r>
              <a:rPr lang="es-US" sz="1800" spc="-30" dirty="0">
                <a:solidFill>
                  <a:prstClr val="black"/>
                </a:solidFill>
                <a:latin typeface="+mj-lt"/>
                <a:cs typeface="Josefin Sans Light"/>
              </a:rPr>
              <a:t>: “A Little Fish in a Big </a:t>
            </a:r>
            <a:r>
              <a:rPr lang="es-US" sz="1800" spc="-30" dirty="0" err="1">
                <a:solidFill>
                  <a:prstClr val="black"/>
                </a:solidFill>
                <a:latin typeface="+mj-lt"/>
                <a:cs typeface="Josefin Sans Light"/>
              </a:rPr>
              <a:t>Pond</a:t>
            </a:r>
            <a:r>
              <a:rPr lang="es-US" sz="1800" spc="-30" dirty="0">
                <a:solidFill>
                  <a:prstClr val="black"/>
                </a:solidFill>
                <a:latin typeface="+mj-lt"/>
                <a:cs typeface="Josefin Sans Light"/>
              </a:rPr>
              <a:t>”</a:t>
            </a:r>
          </a:p>
          <a:p>
            <a:endParaRPr lang="en-US" sz="2200" dirty="0">
              <a:latin typeface="+mj-lt"/>
            </a:endParaRPr>
          </a:p>
        </p:txBody>
      </p:sp>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s-US"/>
              <a:t>Definición del equipo de atención multidisciplinario</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803874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a:xfrm>
            <a:off x="609600" y="762000"/>
            <a:ext cx="8534400" cy="685800"/>
          </a:xfrm>
        </p:spPr>
        <p:txBody>
          <a:bodyPr/>
          <a:lstStyle/>
          <a:p>
            <a:pPr eaLnBrk="1" hangingPunct="1">
              <a:defRPr/>
            </a:pPr>
            <a:r>
              <a:rPr lang="es-US"/>
              <a:t>Roles de los miembros del equipo multidisciplinario</a:t>
            </a:r>
          </a:p>
        </p:txBody>
      </p:sp>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s-US"/>
              <a:t>Definición del equipo de atención multidisciplinario</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graphicFrame>
        <p:nvGraphicFramePr>
          <p:cNvPr id="8" name="Table 7">
            <a:extLst>
              <a:ext uri="{FF2B5EF4-FFF2-40B4-BE49-F238E27FC236}">
                <a16:creationId xmlns:a16="http://schemas.microsoft.com/office/drawing/2014/main" id="{8897AE3C-A67D-4593-BC88-BE3B53E25C27}"/>
              </a:ext>
            </a:extLst>
          </p:cNvPr>
          <p:cNvGraphicFramePr>
            <a:graphicFrameLocks noGrp="1"/>
          </p:cNvGraphicFramePr>
          <p:nvPr>
            <p:extLst>
              <p:ext uri="{D42A27DB-BD31-4B8C-83A1-F6EECF244321}">
                <p14:modId xmlns:p14="http://schemas.microsoft.com/office/powerpoint/2010/main" val="2651612940"/>
              </p:ext>
            </p:extLst>
          </p:nvPr>
        </p:nvGraphicFramePr>
        <p:xfrm>
          <a:off x="257631" y="1320800"/>
          <a:ext cx="8590638" cy="4255247"/>
        </p:xfrm>
        <a:graphic>
          <a:graphicData uri="http://schemas.openxmlformats.org/drawingml/2006/table">
            <a:tbl>
              <a:tblPr firstRow="1" bandRow="1">
                <a:tableStyleId>{5940675A-B579-460E-94D1-54222C63F5DA}</a:tableStyleId>
              </a:tblPr>
              <a:tblGrid>
                <a:gridCol w="1431773">
                  <a:extLst>
                    <a:ext uri="{9D8B030D-6E8A-4147-A177-3AD203B41FA5}">
                      <a16:colId xmlns:a16="http://schemas.microsoft.com/office/drawing/2014/main" val="3702352166"/>
                    </a:ext>
                  </a:extLst>
                </a:gridCol>
                <a:gridCol w="1431773">
                  <a:extLst>
                    <a:ext uri="{9D8B030D-6E8A-4147-A177-3AD203B41FA5}">
                      <a16:colId xmlns:a16="http://schemas.microsoft.com/office/drawing/2014/main" val="26755875"/>
                    </a:ext>
                  </a:extLst>
                </a:gridCol>
                <a:gridCol w="1431773">
                  <a:extLst>
                    <a:ext uri="{9D8B030D-6E8A-4147-A177-3AD203B41FA5}">
                      <a16:colId xmlns:a16="http://schemas.microsoft.com/office/drawing/2014/main" val="145288063"/>
                    </a:ext>
                  </a:extLst>
                </a:gridCol>
                <a:gridCol w="1431773">
                  <a:extLst>
                    <a:ext uri="{9D8B030D-6E8A-4147-A177-3AD203B41FA5}">
                      <a16:colId xmlns:a16="http://schemas.microsoft.com/office/drawing/2014/main" val="1382998066"/>
                    </a:ext>
                  </a:extLst>
                </a:gridCol>
                <a:gridCol w="1431773">
                  <a:extLst>
                    <a:ext uri="{9D8B030D-6E8A-4147-A177-3AD203B41FA5}">
                      <a16:colId xmlns:a16="http://schemas.microsoft.com/office/drawing/2014/main" val="473290412"/>
                    </a:ext>
                  </a:extLst>
                </a:gridCol>
                <a:gridCol w="1431773">
                  <a:extLst>
                    <a:ext uri="{9D8B030D-6E8A-4147-A177-3AD203B41FA5}">
                      <a16:colId xmlns:a16="http://schemas.microsoft.com/office/drawing/2014/main" val="2117916296"/>
                    </a:ext>
                  </a:extLst>
                </a:gridCol>
              </a:tblGrid>
              <a:tr h="900747">
                <a:tc>
                  <a:txBody>
                    <a:bodyPr/>
                    <a:lstStyle/>
                    <a:p>
                      <a:pPr algn="ctr"/>
                      <a:r>
                        <a:rPr lang="es-US" sz="1600" b="0" i="0">
                          <a:latin typeface="+mj-lt"/>
                          <a:cs typeface="Josefin Sans SemiBold"/>
                        </a:rPr>
                        <a:t>CHW</a:t>
                      </a:r>
                    </a:p>
                  </a:txBody>
                  <a:tcPr marL="68580" marR="68580"/>
                </a:tc>
                <a:tc>
                  <a:txBody>
                    <a:bodyPr/>
                    <a:lstStyle/>
                    <a:p>
                      <a:pPr algn="ctr"/>
                      <a:r>
                        <a:rPr lang="es-US" sz="1600" b="0" i="0">
                          <a:latin typeface="+mj-lt"/>
                          <a:cs typeface="Josefin Sans SemiBold"/>
                        </a:rPr>
                        <a:t>Supervisor</a:t>
                      </a:r>
                    </a:p>
                  </a:txBody>
                  <a:tcPr marL="68580" marR="68580"/>
                </a:tc>
                <a:tc>
                  <a:txBody>
                    <a:bodyPr/>
                    <a:lstStyle/>
                    <a:p>
                      <a:pPr algn="ctr"/>
                      <a:r>
                        <a:rPr lang="es-US" sz="1600" b="0" i="0">
                          <a:latin typeface="+mj-lt"/>
                          <a:cs typeface="Josefin Sans SemiBold"/>
                        </a:rPr>
                        <a:t>Médico</a:t>
                      </a:r>
                    </a:p>
                  </a:txBody>
                  <a:tcPr marL="68580" marR="68580"/>
                </a:tc>
                <a:tc>
                  <a:txBody>
                    <a:bodyPr/>
                    <a:lstStyle/>
                    <a:p>
                      <a:pPr algn="ctr"/>
                      <a:r>
                        <a:rPr lang="es-US" sz="1600" b="0" i="0">
                          <a:latin typeface="+mj-lt"/>
                          <a:cs typeface="Josefin Sans SemiBold"/>
                        </a:rPr>
                        <a:t>Personal de enfermería</a:t>
                      </a:r>
                    </a:p>
                  </a:txBody>
                  <a:tcPr marL="68580" marR="68580"/>
                </a:tc>
                <a:tc>
                  <a:txBody>
                    <a:bodyPr/>
                    <a:lstStyle/>
                    <a:p>
                      <a:pPr algn="ctr"/>
                      <a:r>
                        <a:rPr lang="es-US" sz="1600" b="0" i="0">
                          <a:latin typeface="+mj-lt"/>
                          <a:cs typeface="Josefin Sans SemiBold"/>
                        </a:rPr>
                        <a:t>Terapeuta de salud</a:t>
                      </a:r>
                      <a:r>
                        <a:rPr lang="es-US" sz="1600" b="0" i="0" baseline="0">
                          <a:latin typeface="+mj-lt"/>
                          <a:cs typeface="Josefin Sans SemiBold"/>
                        </a:rPr>
                        <a:t> conductual</a:t>
                      </a:r>
                    </a:p>
                  </a:txBody>
                  <a:tcPr marL="68580" marR="68580"/>
                </a:tc>
                <a:tc>
                  <a:txBody>
                    <a:bodyPr/>
                    <a:lstStyle/>
                    <a:p>
                      <a:pPr algn="ctr"/>
                      <a:r>
                        <a:rPr lang="es-US" sz="1600" b="0" i="0" dirty="0">
                          <a:latin typeface="+mj-lt"/>
                          <a:cs typeface="Josefin Sans SemiBold"/>
                        </a:rPr>
                        <a:t>Administrador de casos</a:t>
                      </a:r>
                    </a:p>
                  </a:txBody>
                  <a:tcPr marL="68580" marR="68580"/>
                </a:tc>
                <a:extLst>
                  <a:ext uri="{0D108BD9-81ED-4DB2-BD59-A6C34878D82A}">
                    <a16:rowId xmlns:a16="http://schemas.microsoft.com/office/drawing/2014/main" val="1403336740"/>
                  </a:ext>
                </a:extLst>
              </a:tr>
              <a:tr h="3354500">
                <a:tc>
                  <a:txBody>
                    <a:bodyPr/>
                    <a:lstStyle/>
                    <a:p>
                      <a:pPr marL="137160" indent="-137160" algn="l" rtl="0">
                        <a:buFont typeface="Arial"/>
                        <a:buChar char="•"/>
                      </a:pPr>
                      <a:endParaRPr lang="en-US" sz="1400" b="0" i="0" dirty="0">
                        <a:latin typeface="+mj-lt"/>
                        <a:cs typeface="Josefin Sans"/>
                      </a:endParaRPr>
                    </a:p>
                  </a:txBody>
                  <a:tcPr marL="68580" marR="68580"/>
                </a:tc>
                <a:tc>
                  <a:txBody>
                    <a:bodyPr/>
                    <a:lstStyle/>
                    <a:p>
                      <a:pPr marL="137160" indent="-137160" algn="l" rtl="0">
                        <a:buFont typeface="Arial"/>
                        <a:buChar char="•"/>
                      </a:pPr>
                      <a:endParaRPr lang="en-US" sz="1400" b="0" i="0" dirty="0">
                        <a:latin typeface="+mj-lt"/>
                        <a:cs typeface="Josefin Sans"/>
                      </a:endParaRPr>
                    </a:p>
                  </a:txBody>
                  <a:tcPr marL="68580" marR="68580"/>
                </a:tc>
                <a:tc>
                  <a:txBody>
                    <a:bodyPr/>
                    <a:lstStyle/>
                    <a:p>
                      <a:pPr marL="137160" indent="-137160" algn="l" rtl="0">
                        <a:buFont typeface="Arial"/>
                        <a:buChar char="•"/>
                      </a:pPr>
                      <a:endParaRPr lang="en-US" sz="1400" b="0" i="0" dirty="0">
                        <a:latin typeface="+mj-lt"/>
                        <a:cs typeface="Josefin Sans"/>
                      </a:endParaRPr>
                    </a:p>
                  </a:txBody>
                  <a:tcPr marL="68580" marR="68580"/>
                </a:tc>
                <a:tc>
                  <a:txBody>
                    <a:bodyPr/>
                    <a:lstStyle/>
                    <a:p>
                      <a:pPr marL="137160" indent="-137160" algn="l" rtl="0">
                        <a:buFont typeface="Arial"/>
                        <a:buChar char="•"/>
                      </a:pPr>
                      <a:endParaRPr lang="en-US" sz="1400" b="0" i="0" dirty="0">
                        <a:latin typeface="+mj-lt"/>
                        <a:cs typeface="Josefin Sans"/>
                      </a:endParaRPr>
                    </a:p>
                  </a:txBody>
                  <a:tcPr marL="68580" marR="68580"/>
                </a:tc>
                <a:tc>
                  <a:txBody>
                    <a:bodyPr/>
                    <a:lstStyle/>
                    <a:p>
                      <a:pPr marL="137160" indent="-137160" algn="l" rtl="0">
                        <a:buFont typeface="Arial"/>
                        <a:buChar char="•"/>
                      </a:pPr>
                      <a:endParaRPr lang="en-US" sz="1400" b="0" i="0" dirty="0">
                        <a:latin typeface="+mj-lt"/>
                        <a:cs typeface="Josefin Sans"/>
                      </a:endParaRPr>
                    </a:p>
                  </a:txBody>
                  <a:tcPr marL="68580" marR="68580"/>
                </a:tc>
                <a:tc>
                  <a:txBody>
                    <a:bodyPr/>
                    <a:lstStyle/>
                    <a:p>
                      <a:pPr marL="137160" indent="-137160" algn="l" rtl="0">
                        <a:buFont typeface="Arial"/>
                        <a:buChar char="•"/>
                      </a:pPr>
                      <a:endParaRPr lang="en-US" sz="1400" b="0" i="0" dirty="0">
                        <a:latin typeface="+mj-lt"/>
                        <a:cs typeface="Josefin Sans"/>
                      </a:endParaRPr>
                    </a:p>
                  </a:txBody>
                  <a:tcPr marL="68580" marR="68580"/>
                </a:tc>
                <a:extLst>
                  <a:ext uri="{0D108BD9-81ED-4DB2-BD59-A6C34878D82A}">
                    <a16:rowId xmlns:a16="http://schemas.microsoft.com/office/drawing/2014/main" val="3326514156"/>
                  </a:ext>
                </a:extLst>
              </a:tr>
            </a:tbl>
          </a:graphicData>
        </a:graphic>
      </p:graphicFrame>
    </p:spTree>
    <p:extLst>
      <p:ext uri="{BB962C8B-B14F-4D97-AF65-F5344CB8AC3E}">
        <p14:creationId xmlns:p14="http://schemas.microsoft.com/office/powerpoint/2010/main" val="901182351"/>
      </p:ext>
    </p:extLst>
  </p:cSld>
  <p:clrMapOvr>
    <a:masterClrMapping/>
  </p:clrMapOvr>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00000"/>
      </a:accent1>
      <a:accent2>
        <a:srgbClr val="808080"/>
      </a:accent2>
      <a:accent3>
        <a:srgbClr val="FFFFFF"/>
      </a:accent3>
      <a:accent4>
        <a:srgbClr val="000000"/>
      </a:accent4>
      <a:accent5>
        <a:srgbClr val="D8D8D8"/>
      </a:accent5>
      <a:accent6>
        <a:srgbClr val="BFBFBF"/>
      </a:accent6>
      <a:hlink>
        <a:srgbClr val="FF0000"/>
      </a:hlink>
      <a:folHlink>
        <a:srgbClr val="FF00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828</TotalTime>
  <Words>1722</Words>
  <Application>Microsoft Office PowerPoint</Application>
  <PresentationFormat>Presentación en pantalla (4:3)</PresentationFormat>
  <Paragraphs>233</Paragraphs>
  <Slides>10</Slides>
  <Notes>10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Arial Bold</vt:lpstr>
      <vt:lpstr>Calibri</vt:lpstr>
      <vt:lpstr>Wingdings</vt:lpstr>
      <vt:lpstr>Blank Presentation</vt:lpstr>
      <vt:lpstr>Definición del equipo  de atención multidisciplinario</vt:lpstr>
      <vt:lpstr>Objetivos</vt:lpstr>
      <vt:lpstr>¿Qué es un equipo multidisciplinario?</vt:lpstr>
      <vt:lpstr>En el entorno clínico</vt:lpstr>
      <vt:lpstr>Enfoque tradicional</vt:lpstr>
      <vt:lpstr>Enfoque multidisciplinario</vt:lpstr>
      <vt:lpstr>Enfoques tradicionales frente a  enfoques multidisciplinarios</vt:lpstr>
      <vt:lpstr>Enfoques tradicionales frente a enfoques multidisciplinarios</vt:lpstr>
      <vt:lpstr>Roles de los miembros del equipo multidisciplinario</vt:lpstr>
      <vt:lpstr>Roles de los miembros del equipo multidisciplinario</vt:lpstr>
    </vt:vector>
  </TitlesOfParts>
  <Company>Boston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the  Multidisciplinary Care Team</dc:title>
  <dc:creator>Rojo, Maria Campos</dc:creator>
  <cp:lastModifiedBy>DS1</cp:lastModifiedBy>
  <cp:revision>40</cp:revision>
  <dcterms:created xsi:type="dcterms:W3CDTF">2018-09-18T13:59:42Z</dcterms:created>
  <dcterms:modified xsi:type="dcterms:W3CDTF">2020-07-21T19:59:52Z</dcterms:modified>
</cp:coreProperties>
</file>