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5"/>
  </p:notesMasterIdLst>
  <p:handoutMasterIdLst>
    <p:handoutMasterId r:id="rId36"/>
  </p:handoutMasterIdLst>
  <p:sldIdLst>
    <p:sldId id="693" r:id="rId2"/>
    <p:sldId id="573" r:id="rId3"/>
    <p:sldId id="577" r:id="rId4"/>
    <p:sldId id="694" r:id="rId5"/>
    <p:sldId id="663" r:id="rId6"/>
    <p:sldId id="579" r:id="rId7"/>
    <p:sldId id="695" r:id="rId8"/>
    <p:sldId id="664" r:id="rId9"/>
    <p:sldId id="648" r:id="rId10"/>
    <p:sldId id="649" r:id="rId11"/>
    <p:sldId id="650" r:id="rId12"/>
    <p:sldId id="696" r:id="rId13"/>
    <p:sldId id="673" r:id="rId14"/>
    <p:sldId id="669" r:id="rId15"/>
    <p:sldId id="699" r:id="rId16"/>
    <p:sldId id="674" r:id="rId17"/>
    <p:sldId id="671" r:id="rId18"/>
    <p:sldId id="672" r:id="rId19"/>
    <p:sldId id="697" r:id="rId20"/>
    <p:sldId id="665" r:id="rId21"/>
    <p:sldId id="654" r:id="rId22"/>
    <p:sldId id="580" r:id="rId23"/>
    <p:sldId id="661" r:id="rId24"/>
    <p:sldId id="666" r:id="rId25"/>
    <p:sldId id="634" r:id="rId26"/>
    <p:sldId id="685" r:id="rId27"/>
    <p:sldId id="676" r:id="rId28"/>
    <p:sldId id="700" r:id="rId29"/>
    <p:sldId id="701" r:id="rId30"/>
    <p:sldId id="702" r:id="rId31"/>
    <p:sldId id="703" r:id="rId32"/>
    <p:sldId id="686" r:id="rId33"/>
    <p:sldId id="691" r:id="rId34"/>
  </p:sldIdLst>
  <p:sldSz cx="9144000" cy="6858000" type="screen4x3"/>
  <p:notesSz cx="7053263"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ok, Gary (HRSA)" initials="CG(" lastIdx="1" clrIdx="0">
    <p:extLst/>
  </p:cmAuthor>
  <p:cmAuthor id="2" name="Emily" initials="E" lastIdx="4"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26" autoAdjust="0"/>
    <p:restoredTop sz="90923" autoAdjust="0"/>
  </p:normalViewPr>
  <p:slideViewPr>
    <p:cSldViewPr>
      <p:cViewPr varScale="1">
        <p:scale>
          <a:sx n="105" d="100"/>
          <a:sy n="105" d="100"/>
        </p:scale>
        <p:origin x="720"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5424"/>
    </p:cViewPr>
  </p:sorterViewPr>
  <p:notesViewPr>
    <p:cSldViewPr>
      <p:cViewPr>
        <p:scale>
          <a:sx n="100" d="100"/>
          <a:sy n="100" d="100"/>
        </p:scale>
        <p:origin x="1566" y="222"/>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lvl1pPr eaLnBrk="1" hangingPunct="1">
              <a:defRPr sz="1100">
                <a:latin typeface="+mn-lt"/>
              </a:defRPr>
            </a:lvl1pPr>
          </a:lstStyle>
          <a:p>
            <a:pPr>
              <a:defRPr/>
            </a:pPr>
            <a:r>
              <a:rPr lang="en-US" altLang="en-US" dirty="0"/>
              <a:t>Slides for Module 2: PC/PB Roles and Responsibilities</a:t>
            </a:r>
          </a:p>
        </p:txBody>
      </p:sp>
      <p:sp>
        <p:nvSpPr>
          <p:cNvPr id="60419" name="Rectangle 3"/>
          <p:cNvSpPr>
            <a:spLocks noGrp="1" noChangeArrowheads="1"/>
          </p:cNvSpPr>
          <p:nvPr>
            <p:ph type="dt" sz="quarter" idx="1"/>
          </p:nvPr>
        </p:nvSpPr>
        <p:spPr bwMode="auto">
          <a:xfrm>
            <a:off x="3997325" y="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lvl1pPr algn="r" eaLnBrk="1" hangingPunct="1">
              <a:defRPr sz="1100">
                <a:latin typeface="Arial" panose="020B0604020202020204" pitchFamily="34" charset="0"/>
              </a:defRPr>
            </a:lvl1pPr>
          </a:lstStyle>
          <a:p>
            <a:pPr>
              <a:defRPr/>
            </a:pPr>
            <a:r>
              <a:rPr lang="en-US" altLang="en-US" dirty="0"/>
              <a:t>	</a:t>
            </a:r>
          </a:p>
        </p:txBody>
      </p:sp>
      <p:sp>
        <p:nvSpPr>
          <p:cNvPr id="60420" name="Rectangle 4"/>
          <p:cNvSpPr>
            <a:spLocks noGrp="1" noChangeArrowheads="1"/>
          </p:cNvSpPr>
          <p:nvPr>
            <p:ph type="ftr" sz="quarter" idx="2"/>
          </p:nvPr>
        </p:nvSpPr>
        <p:spPr bwMode="auto">
          <a:xfrm>
            <a:off x="0" y="8843963"/>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b" anchorCtr="0" compatLnSpc="1">
            <a:prstTxWarp prst="textNoShape">
              <a:avLst/>
            </a:prstTxWarp>
          </a:bodyPr>
          <a:lstStyle>
            <a:lvl1pPr eaLnBrk="1" hangingPunct="1">
              <a:defRPr sz="1100">
                <a:latin typeface="+mn-lt"/>
              </a:defRPr>
            </a:lvl1pPr>
          </a:lstStyle>
          <a:p>
            <a:pPr>
              <a:defRPr/>
            </a:pPr>
            <a:r>
              <a:rPr lang="en-US" altLang="en-US" dirty="0"/>
              <a:t>EGM Consulting, LLC  for MSCG/ Ryan White TAC</a:t>
            </a:r>
          </a:p>
        </p:txBody>
      </p:sp>
      <p:sp>
        <p:nvSpPr>
          <p:cNvPr id="60421" name="Rectangle 5"/>
          <p:cNvSpPr>
            <a:spLocks noGrp="1" noChangeArrowheads="1"/>
          </p:cNvSpPr>
          <p:nvPr>
            <p:ph type="sldNum" sz="quarter" idx="3"/>
          </p:nvPr>
        </p:nvSpPr>
        <p:spPr bwMode="auto">
          <a:xfrm>
            <a:off x="3997325" y="8843963"/>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b" anchorCtr="0" compatLnSpc="1">
            <a:prstTxWarp prst="textNoShape">
              <a:avLst/>
            </a:prstTxWarp>
          </a:bodyPr>
          <a:lstStyle>
            <a:lvl1pPr algn="r" eaLnBrk="1" hangingPunct="1">
              <a:defRPr sz="1200"/>
            </a:lvl1pPr>
          </a:lstStyle>
          <a:p>
            <a:pPr>
              <a:defRPr/>
            </a:pPr>
            <a:fld id="{523E3F34-6EC2-4A41-AE0C-CF279FE8EC75}" type="slidenum">
              <a:rPr lang="en-US" altLang="en-US"/>
              <a:pPr>
                <a:defRPr/>
              </a:pPr>
              <a:t>‹#›</a:t>
            </a:fld>
            <a:endParaRPr lang="en-US" altLang="en-US" dirty="0"/>
          </a:p>
        </p:txBody>
      </p:sp>
    </p:spTree>
    <p:extLst>
      <p:ext uri="{BB962C8B-B14F-4D97-AF65-F5344CB8AC3E}">
        <p14:creationId xmlns:p14="http://schemas.microsoft.com/office/powerpoint/2010/main" val="34433776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lvl1pPr eaLnBrk="1" hangingPunct="1">
              <a:defRPr sz="1200"/>
            </a:lvl1pPr>
          </a:lstStyle>
          <a:p>
            <a:pPr>
              <a:defRPr/>
            </a:pPr>
            <a:endParaRPr lang="en-US" altLang="en-US" dirty="0"/>
          </a:p>
        </p:txBody>
      </p:sp>
      <p:sp>
        <p:nvSpPr>
          <p:cNvPr id="4099" name="Rectangle 3"/>
          <p:cNvSpPr>
            <a:spLocks noGrp="1" noChangeArrowheads="1"/>
          </p:cNvSpPr>
          <p:nvPr>
            <p:ph type="dt" idx="1"/>
          </p:nvPr>
        </p:nvSpPr>
        <p:spPr bwMode="auto">
          <a:xfrm>
            <a:off x="3997325" y="0"/>
            <a:ext cx="30559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lvl1pPr algn="r" eaLnBrk="1" hangingPunct="1">
              <a:defRPr sz="1200"/>
            </a:lvl1pPr>
          </a:lstStyle>
          <a:p>
            <a:pPr>
              <a:defRPr/>
            </a:pPr>
            <a:endParaRPr lang="en-US" altLang="en-US" dirty="0"/>
          </a:p>
        </p:txBody>
      </p:sp>
      <p:sp>
        <p:nvSpPr>
          <p:cNvPr id="2052" name="Rectangle 4"/>
          <p:cNvSpPr>
            <a:spLocks noGrp="1" noRot="1" noChangeAspect="1" noChangeArrowheads="1" noTextEdit="1"/>
          </p:cNvSpPr>
          <p:nvPr>
            <p:ph type="sldImg" idx="2"/>
          </p:nvPr>
        </p:nvSpPr>
        <p:spPr bwMode="auto">
          <a:xfrm>
            <a:off x="1200150"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39800" y="4421188"/>
            <a:ext cx="5173663" cy="418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102" name="Rectangle 6"/>
          <p:cNvSpPr>
            <a:spLocks noGrp="1" noChangeArrowheads="1"/>
          </p:cNvSpPr>
          <p:nvPr>
            <p:ph type="ftr" sz="quarter" idx="4"/>
          </p:nvPr>
        </p:nvSpPr>
        <p:spPr bwMode="auto">
          <a:xfrm>
            <a:off x="0" y="8843963"/>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b" anchorCtr="0" compatLnSpc="1">
            <a:prstTxWarp prst="textNoShape">
              <a:avLst/>
            </a:prstTxWarp>
          </a:bodyPr>
          <a:lstStyle>
            <a:lvl1pPr eaLnBrk="1" hangingPunct="1">
              <a:defRPr sz="1200"/>
            </a:lvl1pPr>
          </a:lstStyle>
          <a:p>
            <a:pPr>
              <a:defRPr/>
            </a:pPr>
            <a:endParaRPr lang="en-US" altLang="en-US" dirty="0"/>
          </a:p>
        </p:txBody>
      </p:sp>
      <p:sp>
        <p:nvSpPr>
          <p:cNvPr id="4103" name="Rectangle 7"/>
          <p:cNvSpPr>
            <a:spLocks noGrp="1" noChangeArrowheads="1"/>
          </p:cNvSpPr>
          <p:nvPr>
            <p:ph type="sldNum" sz="quarter" idx="5"/>
          </p:nvPr>
        </p:nvSpPr>
        <p:spPr bwMode="auto">
          <a:xfrm>
            <a:off x="3997325" y="8843963"/>
            <a:ext cx="3055938"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497" tIns="46749" rIns="93497" bIns="46749" numCol="1" anchor="b" anchorCtr="0" compatLnSpc="1">
            <a:prstTxWarp prst="textNoShape">
              <a:avLst/>
            </a:prstTxWarp>
          </a:bodyPr>
          <a:lstStyle>
            <a:lvl1pPr algn="r" eaLnBrk="1" hangingPunct="1">
              <a:defRPr sz="1200"/>
            </a:lvl1pPr>
          </a:lstStyle>
          <a:p>
            <a:pPr>
              <a:defRPr/>
            </a:pPr>
            <a:fld id="{B672B985-B2DB-4153-8846-67DBDCC0B471}" type="slidenum">
              <a:rPr lang="en-US" altLang="en-US"/>
              <a:pPr>
                <a:defRPr/>
              </a:pPr>
              <a:t>‹#›</a:t>
            </a:fld>
            <a:endParaRPr lang="en-US" altLang="en-US" dirty="0"/>
          </a:p>
        </p:txBody>
      </p:sp>
    </p:spTree>
    <p:extLst>
      <p:ext uri="{BB962C8B-B14F-4D97-AF65-F5344CB8AC3E}">
        <p14:creationId xmlns:p14="http://schemas.microsoft.com/office/powerpoint/2010/main" val="29324662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B0655E3A-4ED2-4645-A764-260FB2A6EFC0}" type="slidenum">
              <a:rPr lang="en-US" altLang="en-US" sz="1200" smtClean="0"/>
              <a:pPr/>
              <a:t>3</a:t>
            </a:fld>
            <a:endParaRPr lang="en-US" altLang="en-US" sz="1200" dirty="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015903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a:t>
            </a:r>
          </a:p>
        </p:txBody>
      </p:sp>
      <p:sp>
        <p:nvSpPr>
          <p:cNvPr id="4" name="Slide Number Placeholder 3"/>
          <p:cNvSpPr>
            <a:spLocks noGrp="1"/>
          </p:cNvSpPr>
          <p:nvPr>
            <p:ph type="sldNum" sz="quarter" idx="5"/>
          </p:nvPr>
        </p:nvSpPr>
        <p:spPr/>
        <p:txBody>
          <a:bodyPr/>
          <a:lstStyle/>
          <a:p>
            <a:pPr>
              <a:defRPr/>
            </a:pPr>
            <a:fld id="{124DAB09-0D89-4981-B393-CCD336E2595A}" type="slidenum">
              <a:rPr lang="en-US" altLang="en-US" smtClean="0"/>
              <a:pPr>
                <a:defRPr/>
              </a:pPr>
              <a:t>30</a:t>
            </a:fld>
            <a:endParaRPr lang="en-US" altLang="en-US" dirty="0"/>
          </a:p>
        </p:txBody>
      </p:sp>
    </p:spTree>
    <p:extLst>
      <p:ext uri="{BB962C8B-B14F-4D97-AF65-F5344CB8AC3E}">
        <p14:creationId xmlns:p14="http://schemas.microsoft.com/office/powerpoint/2010/main" val="677081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a:t>
            </a:r>
          </a:p>
        </p:txBody>
      </p:sp>
      <p:sp>
        <p:nvSpPr>
          <p:cNvPr id="4" name="Slide Number Placeholder 3"/>
          <p:cNvSpPr>
            <a:spLocks noGrp="1"/>
          </p:cNvSpPr>
          <p:nvPr>
            <p:ph type="sldNum" sz="quarter" idx="5"/>
          </p:nvPr>
        </p:nvSpPr>
        <p:spPr/>
        <p:txBody>
          <a:bodyPr/>
          <a:lstStyle/>
          <a:p>
            <a:pPr>
              <a:defRPr/>
            </a:pPr>
            <a:fld id="{124DAB09-0D89-4981-B393-CCD336E2595A}" type="slidenum">
              <a:rPr lang="en-US" altLang="en-US" smtClean="0"/>
              <a:pPr>
                <a:defRPr/>
              </a:pPr>
              <a:t>31</a:t>
            </a:fld>
            <a:endParaRPr lang="en-US" altLang="en-US" dirty="0"/>
          </a:p>
        </p:txBody>
      </p:sp>
    </p:spTree>
    <p:extLst>
      <p:ext uri="{BB962C8B-B14F-4D97-AF65-F5344CB8AC3E}">
        <p14:creationId xmlns:p14="http://schemas.microsoft.com/office/powerpoint/2010/main" val="870277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672B985-B2DB-4153-8846-67DBDCC0B471}" type="slidenum">
              <a:rPr lang="en-US" altLang="en-US" smtClean="0"/>
              <a:pPr>
                <a:defRPr/>
              </a:pPr>
              <a:t>6</a:t>
            </a:fld>
            <a:endParaRPr lang="en-US" altLang="en-US" dirty="0"/>
          </a:p>
        </p:txBody>
      </p:sp>
    </p:spTree>
    <p:extLst>
      <p:ext uri="{BB962C8B-B14F-4D97-AF65-F5344CB8AC3E}">
        <p14:creationId xmlns:p14="http://schemas.microsoft.com/office/powerpoint/2010/main" val="1550341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DE95BCEA-BE20-4677-A209-85311B048226}" type="slidenum">
              <a:rPr lang="en-US" altLang="en-US" sz="1200" smtClean="0"/>
              <a:pPr/>
              <a:t>8</a:t>
            </a:fld>
            <a:endParaRPr lang="en-US" altLang="en-US" sz="1200" dirty="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704850" y="4421188"/>
            <a:ext cx="5643563" cy="4189412"/>
          </a:xfrm>
          <a:noFill/>
        </p:spPr>
        <p:txBody>
          <a:bodyPr/>
          <a:lstStyle/>
          <a:p>
            <a:pPr eaLnBrk="1" hangingPunct="1"/>
            <a:endParaRPr lang="en-US" altLang="en-US" dirty="0"/>
          </a:p>
        </p:txBody>
      </p:sp>
    </p:spTree>
    <p:extLst>
      <p:ext uri="{BB962C8B-B14F-4D97-AF65-F5344CB8AC3E}">
        <p14:creationId xmlns:p14="http://schemas.microsoft.com/office/powerpoint/2010/main" val="742086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672B985-B2DB-4153-8846-67DBDCC0B471}" type="slidenum">
              <a:rPr lang="en-US" altLang="en-US" smtClean="0"/>
              <a:pPr>
                <a:defRPr/>
              </a:pPr>
              <a:t>9</a:t>
            </a:fld>
            <a:endParaRPr lang="en-US" altLang="en-US" dirty="0"/>
          </a:p>
        </p:txBody>
      </p:sp>
    </p:spTree>
    <p:extLst>
      <p:ext uri="{BB962C8B-B14F-4D97-AF65-F5344CB8AC3E}">
        <p14:creationId xmlns:p14="http://schemas.microsoft.com/office/powerpoint/2010/main" val="586918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29224353-38BB-450D-91CF-349B0302B703}" type="slidenum">
              <a:rPr lang="en-US" altLang="en-US" sz="1200" smtClean="0"/>
              <a:pPr/>
              <a:t>10</a:t>
            </a:fld>
            <a:endParaRPr lang="en-US" altLang="en-US" sz="1200"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704850" y="4421188"/>
            <a:ext cx="5643563" cy="4189412"/>
          </a:xfrm>
          <a:noFill/>
        </p:spPr>
        <p:txBody>
          <a:bodyPr/>
          <a:lstStyle/>
          <a:p>
            <a:pPr eaLnBrk="1" hangingPunct="1"/>
            <a:endParaRPr lang="en-US" altLang="en-US" dirty="0"/>
          </a:p>
        </p:txBody>
      </p:sp>
    </p:spTree>
    <p:extLst>
      <p:ext uri="{BB962C8B-B14F-4D97-AF65-F5344CB8AC3E}">
        <p14:creationId xmlns:p14="http://schemas.microsoft.com/office/powerpoint/2010/main" val="4192522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EGM</a:t>
            </a:r>
          </a:p>
        </p:txBody>
      </p:sp>
      <p:sp>
        <p:nvSpPr>
          <p:cNvPr id="4" name="Slide Number Placeholder 3"/>
          <p:cNvSpPr>
            <a:spLocks noGrp="1"/>
          </p:cNvSpPr>
          <p:nvPr>
            <p:ph type="sldNum" sz="quarter" idx="10"/>
          </p:nvPr>
        </p:nvSpPr>
        <p:spPr/>
        <p:txBody>
          <a:bodyPr/>
          <a:lstStyle/>
          <a:p>
            <a:fld id="{C89A25D0-8027-44D8-8096-2CEFD5879009}" type="slidenum">
              <a:rPr lang="en-US" smtClean="0"/>
              <a:t>14</a:t>
            </a:fld>
            <a:endParaRPr lang="en-US" dirty="0"/>
          </a:p>
        </p:txBody>
      </p:sp>
    </p:spTree>
    <p:extLst>
      <p:ext uri="{BB962C8B-B14F-4D97-AF65-F5344CB8AC3E}">
        <p14:creationId xmlns:p14="http://schemas.microsoft.com/office/powerpoint/2010/main" val="3162755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EGM</a:t>
            </a:r>
          </a:p>
        </p:txBody>
      </p:sp>
      <p:sp>
        <p:nvSpPr>
          <p:cNvPr id="4" name="Slide Number Placeholder 3"/>
          <p:cNvSpPr>
            <a:spLocks noGrp="1"/>
          </p:cNvSpPr>
          <p:nvPr>
            <p:ph type="sldNum" sz="quarter" idx="10"/>
          </p:nvPr>
        </p:nvSpPr>
        <p:spPr/>
        <p:txBody>
          <a:bodyPr/>
          <a:lstStyle/>
          <a:p>
            <a:fld id="{C89A25D0-8027-44D8-8096-2CEFD5879009}" type="slidenum">
              <a:rPr lang="en-US" smtClean="0"/>
              <a:t>17</a:t>
            </a:fld>
            <a:endParaRPr lang="en-US" dirty="0"/>
          </a:p>
        </p:txBody>
      </p:sp>
    </p:spTree>
    <p:extLst>
      <p:ext uri="{BB962C8B-B14F-4D97-AF65-F5344CB8AC3E}">
        <p14:creationId xmlns:p14="http://schemas.microsoft.com/office/powerpoint/2010/main" val="339914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EGM</a:t>
            </a:r>
          </a:p>
        </p:txBody>
      </p:sp>
      <p:sp>
        <p:nvSpPr>
          <p:cNvPr id="4" name="Slide Number Placeholder 3"/>
          <p:cNvSpPr>
            <a:spLocks noGrp="1"/>
          </p:cNvSpPr>
          <p:nvPr>
            <p:ph type="sldNum" sz="quarter" idx="10"/>
          </p:nvPr>
        </p:nvSpPr>
        <p:spPr/>
        <p:txBody>
          <a:bodyPr/>
          <a:lstStyle/>
          <a:p>
            <a:fld id="{C89A25D0-8027-44D8-8096-2CEFD5879009}" type="slidenum">
              <a:rPr lang="en-US" smtClean="0"/>
              <a:t>18</a:t>
            </a:fld>
            <a:endParaRPr lang="en-US" dirty="0"/>
          </a:p>
        </p:txBody>
      </p:sp>
    </p:spTree>
    <p:extLst>
      <p:ext uri="{BB962C8B-B14F-4D97-AF65-F5344CB8AC3E}">
        <p14:creationId xmlns:p14="http://schemas.microsoft.com/office/powerpoint/2010/main" val="79270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a:t>
            </a:r>
          </a:p>
        </p:txBody>
      </p:sp>
      <p:sp>
        <p:nvSpPr>
          <p:cNvPr id="4" name="Slide Number Placeholder 3"/>
          <p:cNvSpPr>
            <a:spLocks noGrp="1"/>
          </p:cNvSpPr>
          <p:nvPr>
            <p:ph type="sldNum" sz="quarter" idx="5"/>
          </p:nvPr>
        </p:nvSpPr>
        <p:spPr/>
        <p:txBody>
          <a:bodyPr/>
          <a:lstStyle/>
          <a:p>
            <a:pPr>
              <a:defRPr/>
            </a:pPr>
            <a:fld id="{124DAB09-0D89-4981-B393-CCD336E2595A}" type="slidenum">
              <a:rPr lang="en-US" altLang="en-US" smtClean="0"/>
              <a:pPr>
                <a:defRPr/>
              </a:pPr>
              <a:t>29</a:t>
            </a:fld>
            <a:endParaRPr lang="en-US" altLang="en-US" dirty="0"/>
          </a:p>
        </p:txBody>
      </p:sp>
    </p:spTree>
    <p:extLst>
      <p:ext uri="{BB962C8B-B14F-4D97-AF65-F5344CB8AC3E}">
        <p14:creationId xmlns:p14="http://schemas.microsoft.com/office/powerpoint/2010/main" val="1469590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userDrawn="1"/>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userDrawn="1"/>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822960"/>
            <a:ext cx="8229600" cy="2377440"/>
          </a:xfrm>
        </p:spPr>
        <p:txBody>
          <a:bodyPr>
            <a:normAutofit/>
          </a:bodyPr>
          <a:lstStyle>
            <a:lvl1pPr algn="l">
              <a:defRPr sz="4400" b="1">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3657600"/>
            <a:ext cx="8229600" cy="1828800"/>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95601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2339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1">
    <p:bg>
      <p:bgPr>
        <a:solidFill>
          <a:srgbClr val="F2F2F2"/>
        </a:solidFill>
        <a:effectLst/>
      </p:bgPr>
    </p:bg>
    <p:spTree>
      <p:nvGrpSpPr>
        <p:cNvPr id="1" name=""/>
        <p:cNvGrpSpPr/>
        <p:nvPr/>
      </p:nvGrpSpPr>
      <p:grpSpPr>
        <a:xfrm>
          <a:off x="0" y="0"/>
          <a:ext cx="0" cy="0"/>
          <a:chOff x="0" y="0"/>
          <a:chExt cx="0" cy="0"/>
        </a:xfrm>
      </p:grpSpPr>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49578029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ctivity2">
    <p:bg>
      <p:bgPr>
        <a:solidFill>
          <a:srgbClr val="F2F2F2"/>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tx1"/>
                </a:solidFill>
              </a:defRPr>
            </a:lvl1pPr>
          </a:lstStyle>
          <a:p>
            <a:r>
              <a:rPr lang="en-US" dirty="0"/>
              <a:t>Click to edit Master title style</a:t>
            </a:r>
          </a:p>
        </p:txBody>
      </p:sp>
      <p:cxnSp>
        <p:nvCxnSpPr>
          <p:cNvPr id="4" name="Straight Connector 3">
            <a:extLst/>
          </p:cNvPr>
          <p:cNvCxnSpPr/>
          <p:nvPr userDrawn="1"/>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190194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26670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userDrawn="1"/>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userDrawn="1"/>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199"/>
            <a:ext cx="8229600" cy="2011680"/>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906712"/>
            <a:ext cx="8229600" cy="274320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841600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2">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40386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userDrawn="1"/>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userDrawn="1"/>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200"/>
            <a:ext cx="8229600" cy="3383279"/>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4278312"/>
            <a:ext cx="8229600" cy="219456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182808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efinition">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userDrawn="1"/>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userDrawn="1"/>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609600" y="2362200"/>
            <a:ext cx="1295400" cy="0"/>
          </a:xfrm>
          <a:prstGeom prst="line">
            <a:avLst/>
          </a:prstGeom>
          <a:ln w="57150" cap="sq">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533400"/>
            <a:ext cx="8229600" cy="1752600"/>
          </a:xfrm>
        </p:spPr>
        <p:txBody>
          <a:bodyPr>
            <a:normAutofit/>
          </a:bodyPr>
          <a:lstStyle>
            <a:lvl1pPr algn="l">
              <a:defRPr sz="3600" b="1">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2743200"/>
            <a:ext cx="8229600" cy="1828800"/>
          </a:xfrm>
        </p:spPr>
        <p:txBody>
          <a:bodyPr>
            <a:normAutofit/>
          </a:bodyPr>
          <a:lstStyle>
            <a:lvl1pPr marL="0" indent="0" algn="l">
              <a:buNone/>
              <a:defRPr sz="2400"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93352881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59727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Quot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i="1"/>
            </a:lvl1pPr>
          </a:lstStyle>
          <a:p>
            <a:pPr lvl="0"/>
            <a:r>
              <a:rPr lang="en-US"/>
              <a:t>Edit Master text styles</a:t>
            </a:r>
          </a:p>
        </p:txBody>
      </p:sp>
    </p:spTree>
    <p:extLst>
      <p:ext uri="{BB962C8B-B14F-4D97-AF65-F5344CB8AC3E}">
        <p14:creationId xmlns:p14="http://schemas.microsoft.com/office/powerpoint/2010/main" val="143219584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5131235-3F10-498E-BCA8-F85810A0BF5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73001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2F6534D4-0562-4F54-AEBF-DF12FBBA9B4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9195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331720"/>
            <a:ext cx="4040188"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195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331720"/>
            <a:ext cx="4041775"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76999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E4CE1E1-BAC6-416D-9052-AD8ECFBC309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87227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736725"/>
            <a:ext cx="8229600"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644843781"/>
      </p:ext>
    </p:extLst>
  </p:cSld>
  <p:clrMap bg1="lt1" tx1="dk1" bg2="lt2" tx2="dk2" accent1="accent1" accent2="accent2" accent3="accent3" accent4="accent4" accent5="accent5" accent6="accent6" hlink="hlink" folHlink="folHlink"/>
  <p:sldLayoutIdLst>
    <p:sldLayoutId id="2147483674" r:id="rId1"/>
    <p:sldLayoutId id="2147483679" r:id="rId2"/>
    <p:sldLayoutId id="2147483686" r:id="rId3"/>
    <p:sldLayoutId id="2147483676" r:id="rId4"/>
    <p:sldLayoutId id="2147483677" r:id="rId5"/>
    <p:sldLayoutId id="2147483678"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l" rtl="0" eaLnBrk="1" fontAlgn="base" hangingPunct="1">
        <a:spcBef>
          <a:spcPct val="0"/>
        </a:spcBef>
        <a:spcAft>
          <a:spcPct val="0"/>
        </a:spcAft>
        <a:defRPr sz="3600" b="1" kern="1200">
          <a:solidFill>
            <a:schemeClr val="accent2"/>
          </a:solidFill>
          <a:latin typeface="+mj-lt"/>
          <a:ea typeface="+mj-ea"/>
          <a:cs typeface="+mj-cs"/>
        </a:defRPr>
      </a:lvl1pPr>
      <a:lvl2pPr algn="l" rtl="0" eaLnBrk="1" fontAlgn="base" hangingPunct="1">
        <a:spcBef>
          <a:spcPct val="0"/>
        </a:spcBef>
        <a:spcAft>
          <a:spcPct val="0"/>
        </a:spcAft>
        <a:defRPr sz="3600" b="1">
          <a:solidFill>
            <a:schemeClr val="accent2"/>
          </a:solidFill>
          <a:latin typeface="Calibri" pitchFamily="34" charset="0"/>
        </a:defRPr>
      </a:lvl2pPr>
      <a:lvl3pPr algn="l" rtl="0" eaLnBrk="1" fontAlgn="base" hangingPunct="1">
        <a:spcBef>
          <a:spcPct val="0"/>
        </a:spcBef>
        <a:spcAft>
          <a:spcPct val="0"/>
        </a:spcAft>
        <a:defRPr sz="3600" b="1">
          <a:solidFill>
            <a:schemeClr val="accent2"/>
          </a:solidFill>
          <a:latin typeface="Calibri" pitchFamily="34" charset="0"/>
        </a:defRPr>
      </a:lvl3pPr>
      <a:lvl4pPr algn="l" rtl="0" eaLnBrk="1" fontAlgn="base" hangingPunct="1">
        <a:spcBef>
          <a:spcPct val="0"/>
        </a:spcBef>
        <a:spcAft>
          <a:spcPct val="0"/>
        </a:spcAft>
        <a:defRPr sz="3600" b="1">
          <a:solidFill>
            <a:schemeClr val="accent2"/>
          </a:solidFill>
          <a:latin typeface="Calibri" pitchFamily="34" charset="0"/>
        </a:defRPr>
      </a:lvl4pPr>
      <a:lvl5pPr algn="l" rtl="0" eaLnBrk="1" fontAlgn="base" hangingPunct="1">
        <a:spcBef>
          <a:spcPct val="0"/>
        </a:spcBef>
        <a:spcAft>
          <a:spcPct val="0"/>
        </a:spcAft>
        <a:defRPr sz="3600" b="1">
          <a:solidFill>
            <a:schemeClr val="accent2"/>
          </a:solidFill>
          <a:latin typeface="Calibri" pitchFamily="34" charset="0"/>
        </a:defRPr>
      </a:lvl5pPr>
      <a:lvl6pPr marL="457200" algn="l" rtl="0" eaLnBrk="1" fontAlgn="base" hangingPunct="1">
        <a:spcBef>
          <a:spcPct val="0"/>
        </a:spcBef>
        <a:spcAft>
          <a:spcPct val="0"/>
        </a:spcAft>
        <a:defRPr sz="3600" b="1">
          <a:solidFill>
            <a:schemeClr val="accent2"/>
          </a:solidFill>
          <a:latin typeface="Calibri" pitchFamily="34" charset="0"/>
        </a:defRPr>
      </a:lvl6pPr>
      <a:lvl7pPr marL="914400" algn="l" rtl="0" eaLnBrk="1" fontAlgn="base" hangingPunct="1">
        <a:spcBef>
          <a:spcPct val="0"/>
        </a:spcBef>
        <a:spcAft>
          <a:spcPct val="0"/>
        </a:spcAft>
        <a:defRPr sz="3600" b="1">
          <a:solidFill>
            <a:schemeClr val="accent2"/>
          </a:solidFill>
          <a:latin typeface="Calibri" pitchFamily="34" charset="0"/>
        </a:defRPr>
      </a:lvl7pPr>
      <a:lvl8pPr marL="1371600" algn="l" rtl="0" eaLnBrk="1" fontAlgn="base" hangingPunct="1">
        <a:spcBef>
          <a:spcPct val="0"/>
        </a:spcBef>
        <a:spcAft>
          <a:spcPct val="0"/>
        </a:spcAft>
        <a:defRPr sz="3600" b="1">
          <a:solidFill>
            <a:schemeClr val="accent2"/>
          </a:solidFill>
          <a:latin typeface="Calibri" pitchFamily="34" charset="0"/>
        </a:defRPr>
      </a:lvl8pPr>
      <a:lvl9pPr marL="1828800" algn="l" rtl="0" eaLnBrk="1" fontAlgn="base" hangingPunct="1">
        <a:spcBef>
          <a:spcPct val="0"/>
        </a:spcBef>
        <a:spcAft>
          <a:spcPct val="0"/>
        </a:spcAft>
        <a:defRPr sz="3600" b="1">
          <a:solidFill>
            <a:schemeClr val="accent2"/>
          </a:solidFill>
          <a:latin typeface="Calibri" pitchFamily="34" charset="0"/>
        </a:defRPr>
      </a:lvl9pPr>
    </p:titleStyle>
    <p:bodyStyle>
      <a:lvl1pPr marL="342900" indent="-342900" algn="l" rtl="0" eaLnBrk="1" fontAlgn="base" hangingPunct="1">
        <a:spcBef>
          <a:spcPct val="20000"/>
        </a:spcBef>
        <a:spcAft>
          <a:spcPct val="0"/>
        </a:spcAft>
        <a:buClr>
          <a:schemeClr val="accent1"/>
        </a:buClr>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457200" y="822325"/>
            <a:ext cx="8229600" cy="2378075"/>
          </a:xfrm>
        </p:spPr>
        <p:txBody>
          <a:bodyPr>
            <a:normAutofit fontScale="90000"/>
          </a:bodyPr>
          <a:lstStyle/>
          <a:p>
            <a:r>
              <a:rPr lang="en-US" dirty="0"/>
              <a:t>Roles and Responsibilities of RWHAP Part A Planning Councils/Bodies (PC/PBs) and Recipients</a:t>
            </a:r>
            <a:endParaRPr lang="en-US" altLang="en-US" dirty="0"/>
          </a:p>
        </p:txBody>
      </p:sp>
      <p:sp>
        <p:nvSpPr>
          <p:cNvPr id="16387" name="Subtitle 2"/>
          <p:cNvSpPr>
            <a:spLocks noGrp="1"/>
          </p:cNvSpPr>
          <p:nvPr>
            <p:ph type="subTitle" idx="1"/>
          </p:nvPr>
        </p:nvSpPr>
        <p:spPr/>
        <p:txBody>
          <a:bodyPr/>
          <a:lstStyle/>
          <a:p>
            <a:r>
              <a:rPr lang="en-US" dirty="0"/>
              <a:t>Slides for Module 2</a:t>
            </a:r>
          </a:p>
          <a:p>
            <a:r>
              <a:rPr lang="en-US" dirty="0"/>
              <a:t>Topic: Key Factors</a:t>
            </a:r>
          </a:p>
        </p:txBody>
      </p:sp>
    </p:spTree>
    <p:extLst>
      <p:ext uri="{BB962C8B-B14F-4D97-AF65-F5344CB8AC3E}">
        <p14:creationId xmlns:p14="http://schemas.microsoft.com/office/powerpoint/2010/main" val="1141761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noChangeArrowheads="1"/>
          </p:cNvSpPr>
          <p:nvPr>
            <p:ph type="title"/>
          </p:nvPr>
        </p:nvSpPr>
        <p:spPr/>
        <p:txBody>
          <a:bodyPr/>
          <a:lstStyle/>
          <a:p>
            <a:r>
              <a:rPr lang="en-US" altLang="en-US"/>
              <a:t>Core Medical Services</a:t>
            </a:r>
            <a:endParaRPr lang="en-US" altLang="en-US" dirty="0"/>
          </a:p>
        </p:txBody>
      </p:sp>
      <p:sp>
        <p:nvSpPr>
          <p:cNvPr id="7" name="Content Placeholder 2"/>
          <p:cNvSpPr>
            <a:spLocks noGrp="1"/>
          </p:cNvSpPr>
          <p:nvPr>
            <p:ph sz="half" idx="2"/>
          </p:nvPr>
        </p:nvSpPr>
        <p:spPr>
          <a:xfrm>
            <a:off x="4648200" y="1737360"/>
            <a:ext cx="4038600" cy="4572000"/>
          </a:xfrm>
        </p:spPr>
        <p:txBody>
          <a:bodyPr>
            <a:normAutofit fontScale="77500" lnSpcReduction="20000"/>
          </a:bodyPr>
          <a:lstStyle/>
          <a:p>
            <a:pPr marL="514350" indent="-514350">
              <a:spcAft>
                <a:spcPts val="600"/>
              </a:spcAft>
              <a:buClrTx/>
              <a:buFont typeface="+mj-lt"/>
              <a:buAutoNum type="arabicPeriod" startAt="7"/>
            </a:pPr>
            <a:r>
              <a:rPr lang="en-US" altLang="en-US" dirty="0"/>
              <a:t>Hospice Services</a:t>
            </a:r>
          </a:p>
          <a:p>
            <a:pPr marL="514350" indent="-514350">
              <a:spcAft>
                <a:spcPts val="600"/>
              </a:spcAft>
              <a:buClrTx/>
              <a:buFont typeface="+mj-lt"/>
              <a:buAutoNum type="arabicPeriod" startAt="7"/>
            </a:pPr>
            <a:r>
              <a:rPr lang="en-US" altLang="en-US" dirty="0"/>
              <a:t>Medical Case Management, including Treatment Adherence Services </a:t>
            </a:r>
          </a:p>
          <a:p>
            <a:pPr marL="514350" indent="-514350">
              <a:spcAft>
                <a:spcPts val="600"/>
              </a:spcAft>
              <a:buClrTx/>
              <a:buFont typeface="+mj-lt"/>
              <a:buAutoNum type="arabicPeriod" startAt="7"/>
            </a:pPr>
            <a:r>
              <a:rPr lang="en-US" altLang="en-US" dirty="0"/>
              <a:t>Medical Nutrition Therapy </a:t>
            </a:r>
          </a:p>
          <a:p>
            <a:pPr marL="514350" indent="-514350">
              <a:spcAft>
                <a:spcPts val="600"/>
              </a:spcAft>
              <a:buClrTx/>
              <a:buFont typeface="+mj-lt"/>
              <a:buAutoNum type="arabicPeriod" startAt="7"/>
            </a:pPr>
            <a:r>
              <a:rPr lang="en-US" altLang="en-US" dirty="0"/>
              <a:t>Mental Health Services </a:t>
            </a:r>
          </a:p>
          <a:p>
            <a:pPr marL="514350" indent="-514350">
              <a:spcAft>
                <a:spcPts val="600"/>
              </a:spcAft>
              <a:buClrTx/>
              <a:buFont typeface="+mj-lt"/>
              <a:buAutoNum type="arabicPeriod" startAt="7"/>
            </a:pPr>
            <a:r>
              <a:rPr lang="en-US" altLang="en-US" dirty="0"/>
              <a:t>Oral Health Care </a:t>
            </a:r>
          </a:p>
          <a:p>
            <a:pPr marL="514350" indent="-514350">
              <a:spcAft>
                <a:spcPts val="600"/>
              </a:spcAft>
              <a:buClrTx/>
              <a:buFont typeface="+mj-lt"/>
              <a:buAutoNum type="arabicPeriod" startAt="7"/>
            </a:pPr>
            <a:r>
              <a:rPr lang="en-US" altLang="en-US" dirty="0"/>
              <a:t>Outpatient/Ambulatory Health Services (OAHS)</a:t>
            </a:r>
          </a:p>
          <a:p>
            <a:pPr marL="514350" indent="-514350">
              <a:spcAft>
                <a:spcPts val="600"/>
              </a:spcAft>
              <a:buClrTx/>
              <a:buFont typeface="+mj-lt"/>
              <a:buAutoNum type="arabicPeriod" startAt="7"/>
            </a:pPr>
            <a:r>
              <a:rPr lang="en-US" altLang="en-US" dirty="0"/>
              <a:t>Substance Abuse Outpatient Care</a:t>
            </a:r>
          </a:p>
        </p:txBody>
      </p:sp>
      <p:sp>
        <p:nvSpPr>
          <p:cNvPr id="43011" name="Content Placeholder 3"/>
          <p:cNvSpPr>
            <a:spLocks noGrp="1" noChangeArrowheads="1"/>
          </p:cNvSpPr>
          <p:nvPr>
            <p:ph sz="half" idx="1"/>
          </p:nvPr>
        </p:nvSpPr>
        <p:spPr>
          <a:xfrm>
            <a:off x="457200" y="1737360"/>
            <a:ext cx="4038600" cy="4572000"/>
          </a:xfrm>
        </p:spPr>
        <p:txBody>
          <a:bodyPr>
            <a:normAutofit fontScale="77500" lnSpcReduction="20000"/>
          </a:bodyPr>
          <a:lstStyle/>
          <a:p>
            <a:pPr marL="514350" indent="-514350">
              <a:spcAft>
                <a:spcPts val="600"/>
              </a:spcAft>
              <a:buClrTx/>
              <a:buFont typeface="+mj-lt"/>
              <a:buAutoNum type="arabicPeriod"/>
            </a:pPr>
            <a:r>
              <a:rPr lang="en-US" altLang="en-US" dirty="0"/>
              <a:t>AIDS Drug Assistance Program (ADAP) Treatments </a:t>
            </a:r>
          </a:p>
          <a:p>
            <a:pPr marL="514350" indent="-514350">
              <a:spcAft>
                <a:spcPts val="600"/>
              </a:spcAft>
              <a:buClrTx/>
              <a:buFont typeface="+mj-lt"/>
              <a:buAutoNum type="arabicPeriod"/>
            </a:pPr>
            <a:r>
              <a:rPr lang="en-US" altLang="en-US" dirty="0"/>
              <a:t>Local AIDS Assistance Program (LPAP)</a:t>
            </a:r>
          </a:p>
          <a:p>
            <a:pPr marL="514350" indent="-514350">
              <a:spcAft>
                <a:spcPts val="600"/>
              </a:spcAft>
              <a:buClrTx/>
              <a:buFont typeface="+mj-lt"/>
              <a:buAutoNum type="arabicPeriod"/>
            </a:pPr>
            <a:r>
              <a:rPr lang="en-US" altLang="en-US" dirty="0"/>
              <a:t>Early Intervention Pharmaceutical Services (EIS) </a:t>
            </a:r>
          </a:p>
          <a:p>
            <a:pPr marL="514350" indent="-514350">
              <a:spcAft>
                <a:spcPts val="600"/>
              </a:spcAft>
              <a:buClrTx/>
              <a:buFont typeface="+mj-lt"/>
              <a:buAutoNum type="arabicPeriod"/>
            </a:pPr>
            <a:r>
              <a:rPr lang="en-US" altLang="en-US" dirty="0"/>
              <a:t>Health Insurance Premium and Cost Sharing Assistance for Low-Income Individuals </a:t>
            </a:r>
          </a:p>
          <a:p>
            <a:pPr marL="514350" indent="-514350">
              <a:spcAft>
                <a:spcPts val="600"/>
              </a:spcAft>
              <a:buClrTx/>
              <a:buFont typeface="+mj-lt"/>
              <a:buAutoNum type="arabicPeriod"/>
            </a:pPr>
            <a:r>
              <a:rPr lang="en-US" altLang="en-US" dirty="0"/>
              <a:t>Home and Community-Based Health Services </a:t>
            </a:r>
          </a:p>
          <a:p>
            <a:pPr marL="514350" indent="-514350">
              <a:spcAft>
                <a:spcPts val="600"/>
              </a:spcAft>
              <a:buClrTx/>
              <a:buFont typeface="+mj-lt"/>
              <a:buAutoNum type="arabicPeriod"/>
            </a:pPr>
            <a:r>
              <a:rPr lang="en-US" altLang="en-US" dirty="0"/>
              <a:t>Home Health Care </a:t>
            </a:r>
          </a:p>
        </p:txBody>
      </p:sp>
    </p:spTree>
    <p:extLst>
      <p:ext uri="{BB962C8B-B14F-4D97-AF65-F5344CB8AC3E}">
        <p14:creationId xmlns:p14="http://schemas.microsoft.com/office/powerpoint/2010/main" val="289827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Support Services</a:t>
            </a:r>
            <a:endParaRPr lang="en-US" altLang="en-US" dirty="0"/>
          </a:p>
        </p:txBody>
      </p:sp>
      <p:sp>
        <p:nvSpPr>
          <p:cNvPr id="3" name="Content Placeholder 2"/>
          <p:cNvSpPr>
            <a:spLocks noGrp="1"/>
          </p:cNvSpPr>
          <p:nvPr>
            <p:ph sz="half" idx="1"/>
          </p:nvPr>
        </p:nvSpPr>
        <p:spPr/>
        <p:txBody>
          <a:bodyPr>
            <a:noAutofit/>
          </a:bodyPr>
          <a:lstStyle/>
          <a:p>
            <a:pPr marL="514350" indent="-514350">
              <a:buClrTx/>
              <a:buFont typeface="+mj-lt"/>
              <a:buAutoNum type="arabicPeriod"/>
            </a:pPr>
            <a:r>
              <a:rPr lang="en-US" sz="2200" dirty="0"/>
              <a:t>Child Care Services </a:t>
            </a:r>
          </a:p>
          <a:p>
            <a:pPr marL="514350" indent="-514350">
              <a:buClrTx/>
              <a:buFont typeface="+mj-lt"/>
              <a:buAutoNum type="arabicPeriod"/>
            </a:pPr>
            <a:r>
              <a:rPr lang="en-US" sz="2200" dirty="0"/>
              <a:t>Emergency Financial Assistance (EFA)</a:t>
            </a:r>
          </a:p>
          <a:p>
            <a:pPr marL="514350" indent="-514350">
              <a:buClrTx/>
              <a:buFont typeface="+mj-lt"/>
              <a:buAutoNum type="arabicPeriod"/>
            </a:pPr>
            <a:r>
              <a:rPr lang="en-US" sz="2200" dirty="0"/>
              <a:t>Food Bank/Home Delivered Meals </a:t>
            </a:r>
          </a:p>
          <a:p>
            <a:pPr marL="514350" indent="-514350">
              <a:buClrTx/>
              <a:buFont typeface="+mj-lt"/>
              <a:buAutoNum type="arabicPeriod"/>
            </a:pPr>
            <a:r>
              <a:rPr lang="en-US" sz="2200" dirty="0"/>
              <a:t>Health Education/Risk Reduction </a:t>
            </a:r>
          </a:p>
          <a:p>
            <a:pPr marL="514350" indent="-514350">
              <a:buClrTx/>
              <a:buFont typeface="+mj-lt"/>
              <a:buAutoNum type="arabicPeriod"/>
            </a:pPr>
            <a:r>
              <a:rPr lang="en-US" sz="2200" dirty="0"/>
              <a:t>Housing </a:t>
            </a:r>
          </a:p>
          <a:p>
            <a:pPr marL="514350" indent="-514350">
              <a:buClrTx/>
              <a:buFont typeface="+mj-lt"/>
              <a:buAutoNum type="arabicPeriod"/>
            </a:pPr>
            <a:r>
              <a:rPr lang="en-US" sz="2200" dirty="0"/>
              <a:t>Linguistic Services </a:t>
            </a:r>
          </a:p>
          <a:p>
            <a:pPr marL="514350" indent="-514350">
              <a:buClrTx/>
              <a:buFont typeface="+mj-lt"/>
              <a:buAutoNum type="arabicPeriod"/>
            </a:pPr>
            <a:r>
              <a:rPr lang="en-US" sz="2200" dirty="0"/>
              <a:t>Medical Transportation </a:t>
            </a:r>
          </a:p>
          <a:p>
            <a:pPr marL="514350" indent="-514350">
              <a:buClrTx/>
              <a:buFont typeface="+mj-lt"/>
              <a:buAutoNum type="arabicPeriod"/>
            </a:pPr>
            <a:r>
              <a:rPr lang="en-US" sz="2200" dirty="0"/>
              <a:t>Non-Medical Case Management Services </a:t>
            </a:r>
          </a:p>
          <a:p>
            <a:pPr marL="514350" indent="-514350">
              <a:buClrTx/>
              <a:buFont typeface="+mj-lt"/>
              <a:buAutoNum type="arabicPeriod"/>
            </a:pPr>
            <a:endParaRPr lang="en-US" sz="2200" dirty="0"/>
          </a:p>
        </p:txBody>
      </p:sp>
      <p:sp>
        <p:nvSpPr>
          <p:cNvPr id="2" name="Content Placeholder 1"/>
          <p:cNvSpPr>
            <a:spLocks noGrp="1"/>
          </p:cNvSpPr>
          <p:nvPr>
            <p:ph sz="half" idx="2"/>
          </p:nvPr>
        </p:nvSpPr>
        <p:spPr/>
        <p:txBody>
          <a:bodyPr>
            <a:noAutofit/>
          </a:bodyPr>
          <a:lstStyle/>
          <a:p>
            <a:pPr marL="514350" indent="-514350">
              <a:buClrTx/>
              <a:buFont typeface="+mj-lt"/>
              <a:buAutoNum type="arabicPeriod" startAt="9"/>
            </a:pPr>
            <a:r>
              <a:rPr lang="en-US" sz="2200" dirty="0"/>
              <a:t>Other Professional Services [e.g., Legal Services and Permanency Planning]</a:t>
            </a:r>
          </a:p>
          <a:p>
            <a:pPr marL="514350" indent="-514350">
              <a:buClrTx/>
              <a:buFont typeface="+mj-lt"/>
              <a:buAutoNum type="arabicPeriod" startAt="9"/>
            </a:pPr>
            <a:r>
              <a:rPr lang="en-US" sz="2200" dirty="0"/>
              <a:t>Outreach Services</a:t>
            </a:r>
          </a:p>
          <a:p>
            <a:pPr marL="514350" indent="-514350">
              <a:buClrTx/>
              <a:buFont typeface="+mj-lt"/>
              <a:buAutoNum type="arabicPeriod" startAt="9"/>
            </a:pPr>
            <a:r>
              <a:rPr lang="en-US" sz="2200" dirty="0"/>
              <a:t>Psychosocial Support Services </a:t>
            </a:r>
          </a:p>
          <a:p>
            <a:pPr marL="514350" indent="-514350">
              <a:buClrTx/>
              <a:buFont typeface="+mj-lt"/>
              <a:buAutoNum type="arabicPeriod" startAt="9"/>
            </a:pPr>
            <a:r>
              <a:rPr lang="en-US" sz="2200" dirty="0"/>
              <a:t>Referral for Health Care and Support Services </a:t>
            </a:r>
          </a:p>
          <a:p>
            <a:pPr marL="514350" indent="-514350">
              <a:buClrTx/>
              <a:buFont typeface="+mj-lt"/>
              <a:buAutoNum type="arabicPeriod" startAt="9"/>
            </a:pPr>
            <a:r>
              <a:rPr lang="en-US" sz="2200" dirty="0"/>
              <a:t>Rehabilitation Services </a:t>
            </a:r>
          </a:p>
          <a:p>
            <a:pPr marL="514350" indent="-514350">
              <a:buClrTx/>
              <a:buFont typeface="+mj-lt"/>
              <a:buAutoNum type="arabicPeriod" startAt="9"/>
            </a:pPr>
            <a:r>
              <a:rPr lang="en-US" sz="2200" dirty="0"/>
              <a:t>Respite Care </a:t>
            </a:r>
          </a:p>
          <a:p>
            <a:pPr marL="514350" indent="-514350">
              <a:buClrTx/>
              <a:buFont typeface="+mj-lt"/>
              <a:buAutoNum type="arabicPeriod" startAt="9"/>
            </a:pPr>
            <a:r>
              <a:rPr lang="en-US" sz="2200" dirty="0"/>
              <a:t>Substance Abuse Services (residential)</a:t>
            </a:r>
          </a:p>
          <a:p>
            <a:pPr marL="514350" indent="-514350">
              <a:buClrTx/>
              <a:buFont typeface="+mj-lt"/>
              <a:buAutoNum type="arabicPeriod" startAt="9"/>
            </a:pPr>
            <a:endParaRPr lang="en-US" sz="2200" dirty="0"/>
          </a:p>
        </p:txBody>
      </p:sp>
    </p:spTree>
    <p:extLst>
      <p:ext uri="{BB962C8B-B14F-4D97-AF65-F5344CB8AC3E}">
        <p14:creationId xmlns:p14="http://schemas.microsoft.com/office/powerpoint/2010/main" val="3023888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Role of Data in Planning </a:t>
            </a:r>
            <a:br>
              <a:rPr lang="en-US" dirty="0"/>
            </a:br>
            <a:r>
              <a:rPr lang="en-US" dirty="0"/>
              <a:t>and Decision Making</a:t>
            </a:r>
            <a:endParaRPr lang="en-US" altLang="en-US" dirty="0"/>
          </a:p>
        </p:txBody>
      </p:sp>
    </p:spTree>
    <p:extLst>
      <p:ext uri="{BB962C8B-B14F-4D97-AF65-F5344CB8AC3E}">
        <p14:creationId xmlns:p14="http://schemas.microsoft.com/office/powerpoint/2010/main" val="4282457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Importance of </a:t>
            </a:r>
            <a:br>
              <a:rPr lang="en-US"/>
            </a:br>
            <a:r>
              <a:rPr lang="en-US"/>
              <a:t>Data-Based Decision Making</a:t>
            </a:r>
            <a:endParaRPr lang="en-US" dirty="0"/>
          </a:p>
        </p:txBody>
      </p:sp>
      <p:sp>
        <p:nvSpPr>
          <p:cNvPr id="3" name="Content Placeholder 2"/>
          <p:cNvSpPr>
            <a:spLocks noGrp="1"/>
          </p:cNvSpPr>
          <p:nvPr>
            <p:ph idx="1"/>
          </p:nvPr>
        </p:nvSpPr>
        <p:spPr/>
        <p:txBody>
          <a:bodyPr/>
          <a:lstStyle/>
          <a:p>
            <a:r>
              <a:rPr lang="en-US" altLang="en-US" dirty="0"/>
              <a:t>“Without data, all anyone has are opinions. Data elevates the probability that you’ll make the right decision.”</a:t>
            </a:r>
          </a:p>
          <a:p>
            <a:pPr algn="r"/>
            <a:r>
              <a:rPr lang="en-US" altLang="en-US" sz="2400" b="0" dirty="0"/>
              <a:t>—W. Edwards Deming</a:t>
            </a:r>
          </a:p>
          <a:p>
            <a:endParaRPr lang="en-US" dirty="0"/>
          </a:p>
        </p:txBody>
      </p:sp>
    </p:spTree>
    <p:extLst>
      <p:ext uri="{BB962C8B-B14F-4D97-AF65-F5344CB8AC3E}">
        <p14:creationId xmlns:p14="http://schemas.microsoft.com/office/powerpoint/2010/main" val="1467662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Many Types of Data </a:t>
            </a:r>
            <a:br>
              <a:rPr lang="en-US"/>
            </a:br>
            <a:r>
              <a:rPr lang="en-US"/>
              <a:t>Needed for Decision Making</a:t>
            </a:r>
            <a:endParaRPr lang="en-US" dirty="0"/>
          </a:p>
        </p:txBody>
      </p:sp>
      <p:sp>
        <p:nvSpPr>
          <p:cNvPr id="3" name="Content Placeholder 2"/>
          <p:cNvSpPr>
            <a:spLocks noGrp="1"/>
          </p:cNvSpPr>
          <p:nvPr>
            <p:ph idx="1"/>
          </p:nvPr>
        </p:nvSpPr>
        <p:spPr>
          <a:xfrm>
            <a:off x="457200" y="1736725"/>
            <a:ext cx="8229600" cy="4572000"/>
          </a:xfrm>
        </p:spPr>
        <p:txBody>
          <a:bodyPr>
            <a:normAutofit fontScale="77500" lnSpcReduction="20000"/>
          </a:bodyPr>
          <a:lstStyle/>
          <a:p>
            <a:pPr>
              <a:spcAft>
                <a:spcPts val="1200"/>
              </a:spcAft>
            </a:pPr>
            <a:r>
              <a:rPr lang="en-US" dirty="0"/>
              <a:t>Purpose of RWHAP is to “improve the quality and availability of care for low-income, uninsured, and underinsured individuals and families affected by HIV disease” [RWHAP Part A Manual, page 1] </a:t>
            </a:r>
          </a:p>
          <a:p>
            <a:pPr>
              <a:spcAft>
                <a:spcPts val="1200"/>
              </a:spcAft>
            </a:pPr>
            <a:r>
              <a:rPr lang="en-US" dirty="0"/>
              <a:t>Data on how services are working for PLWH provide a sound basis for changes to improve them – </a:t>
            </a:r>
            <a:r>
              <a:rPr lang="en-US" altLang="en-US" dirty="0"/>
              <a:t>overall and for particular PLWH subpopulations and geographic areas</a:t>
            </a:r>
          </a:p>
          <a:p>
            <a:pPr>
              <a:spcAft>
                <a:spcPts val="1200"/>
              </a:spcAft>
            </a:pPr>
            <a:r>
              <a:rPr lang="en-US" dirty="0"/>
              <a:t>HIV care continuum uses data to show performance at critical steps: diagnosis, linkage to care, retention in care, use of antiretroviral therapy (ART), and viral suppression – overall and for specific subpopulations</a:t>
            </a:r>
          </a:p>
          <a:p>
            <a:pPr>
              <a:spcAft>
                <a:spcPts val="1200"/>
              </a:spcAft>
            </a:pPr>
            <a:r>
              <a:rPr lang="en-US" dirty="0"/>
              <a:t>CQM, performance and outcome measures measure service quality and results</a:t>
            </a:r>
          </a:p>
        </p:txBody>
      </p:sp>
    </p:spTree>
    <p:extLst>
      <p:ext uri="{BB962C8B-B14F-4D97-AF65-F5344CB8AC3E}">
        <p14:creationId xmlns:p14="http://schemas.microsoft.com/office/powerpoint/2010/main" val="33856451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Data Needs for Ryan White Planning</a:t>
            </a:r>
          </a:p>
        </p:txBody>
      </p:sp>
      <p:pic>
        <p:nvPicPr>
          <p:cNvPr id="5" name="Content Placeholder 4" descr="Illustration depicting all the different types of data needed for RWHAP planning, including: needs assessment data, epi profile, HIV care continuum data, testing and unmet need data, clinical quality management data, performance and clinical outcomes data, client characteristics and utlization data, and service expenditure data." title="Data Needs for Ryan White Planning"/>
          <p:cNvPicPr>
            <a:picLocks noGrp="1" noChangeAspect="1"/>
          </p:cNvPicPr>
          <p:nvPr>
            <p:ph idx="1"/>
          </p:nvPr>
        </p:nvPicPr>
        <p:blipFill rotWithShape="1">
          <a:blip r:embed="rId2">
            <a:extLst>
              <a:ext uri="{28A0092B-C50C-407E-A947-70E740481C1C}">
                <a14:useLocalDpi xmlns:a14="http://schemas.microsoft.com/office/drawing/2010/main" val="0"/>
              </a:ext>
            </a:extLst>
          </a:blip>
          <a:srcRect t="14683" b="8791"/>
          <a:stretch/>
        </p:blipFill>
        <p:spPr>
          <a:xfrm>
            <a:off x="457200" y="1737360"/>
            <a:ext cx="8231476" cy="4724401"/>
          </a:xfrm>
        </p:spPr>
      </p:pic>
      <p:sp>
        <p:nvSpPr>
          <p:cNvPr id="6" name="TextBox 2"/>
          <p:cNvSpPr txBox="1">
            <a:spLocks noChangeArrowheads="1"/>
          </p:cNvSpPr>
          <p:nvPr/>
        </p:nvSpPr>
        <p:spPr bwMode="auto">
          <a:xfrm>
            <a:off x="879475" y="6400800"/>
            <a:ext cx="369252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600" dirty="0">
                <a:latin typeface="+mn-lt"/>
              </a:rPr>
              <a:t>Note: Some data types overlap</a:t>
            </a:r>
          </a:p>
        </p:txBody>
      </p:sp>
    </p:spTree>
    <p:extLst>
      <p:ext uri="{BB962C8B-B14F-4D97-AF65-F5344CB8AC3E}">
        <p14:creationId xmlns:p14="http://schemas.microsoft.com/office/powerpoint/2010/main" val="10875325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a:t>Challenges of Using Data </a:t>
            </a:r>
            <a:endParaRPr lang="en-US" altLang="en-US" dirty="0"/>
          </a:p>
        </p:txBody>
      </p:sp>
      <p:sp>
        <p:nvSpPr>
          <p:cNvPr id="96259" name="Rectangle 3"/>
          <p:cNvSpPr>
            <a:spLocks noGrp="1" noChangeArrowheads="1"/>
          </p:cNvSpPr>
          <p:nvPr>
            <p:ph idx="1"/>
          </p:nvPr>
        </p:nvSpPr>
        <p:spPr/>
        <p:txBody>
          <a:bodyPr/>
          <a:lstStyle/>
          <a:p>
            <a:r>
              <a:rPr lang="en-US" altLang="en-US" sz="2400" dirty="0"/>
              <a:t>PC/PB needs many kinds of data from different sources </a:t>
            </a:r>
          </a:p>
          <a:p>
            <a:r>
              <a:rPr lang="en-US" altLang="en-US" sz="2400" dirty="0"/>
              <a:t>Everyone uses data, but people new to community planning often need training in use of multiple types of data for decision making </a:t>
            </a:r>
          </a:p>
          <a:p>
            <a:r>
              <a:rPr lang="en-US" altLang="en-US" sz="2400" dirty="0"/>
              <a:t>All members need to understand RWHAP data types and sources and to be able to assess data quality</a:t>
            </a:r>
          </a:p>
          <a:p>
            <a:endParaRPr lang="en-US" altLang="en-US" sz="2400" dirty="0"/>
          </a:p>
          <a:p>
            <a:endParaRPr lang="en-US" altLang="en-US" sz="2400" dirty="0"/>
          </a:p>
          <a:p>
            <a:endParaRPr lang="en-US" altLang="en-US" sz="2400" dirty="0"/>
          </a:p>
        </p:txBody>
      </p:sp>
    </p:spTree>
    <p:extLst>
      <p:ext uri="{BB962C8B-B14F-4D97-AF65-F5344CB8AC3E}">
        <p14:creationId xmlns:p14="http://schemas.microsoft.com/office/powerpoint/2010/main" val="1213431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Sound Practices for </a:t>
            </a:r>
            <a:br>
              <a:rPr lang="en-US" dirty="0"/>
            </a:br>
            <a:r>
              <a:rPr lang="en-US" dirty="0"/>
              <a:t>Data-Based Decision Making</a:t>
            </a:r>
          </a:p>
        </p:txBody>
      </p:sp>
      <p:sp>
        <p:nvSpPr>
          <p:cNvPr id="3" name="Content Placeholder 2"/>
          <p:cNvSpPr>
            <a:spLocks noGrp="1"/>
          </p:cNvSpPr>
          <p:nvPr>
            <p:ph idx="1"/>
          </p:nvPr>
        </p:nvSpPr>
        <p:spPr>
          <a:xfrm>
            <a:off x="457200" y="1736725"/>
            <a:ext cx="8229600" cy="4572000"/>
          </a:xfrm>
        </p:spPr>
        <p:txBody>
          <a:bodyPr>
            <a:noAutofit/>
          </a:bodyPr>
          <a:lstStyle/>
          <a:p>
            <a:r>
              <a:rPr lang="en-US" sz="2400" dirty="0"/>
              <a:t>Agree annually on data needs </a:t>
            </a:r>
          </a:p>
          <a:p>
            <a:r>
              <a:rPr lang="en-US" sz="2400" dirty="0"/>
              <a:t>Include in the PC/PB work plan how data will be obtained, analyzed, presented, and used</a:t>
            </a:r>
          </a:p>
          <a:p>
            <a:r>
              <a:rPr lang="en-US" sz="2400" dirty="0"/>
              <a:t>Agree with the recipient on what data it will provide, when, and in what formats* </a:t>
            </a:r>
          </a:p>
          <a:p>
            <a:r>
              <a:rPr lang="en-US" sz="2400" dirty="0"/>
              <a:t>Agree on a protocol for requesting additional data</a:t>
            </a:r>
          </a:p>
          <a:p>
            <a:r>
              <a:rPr lang="en-US" sz="2400" dirty="0"/>
              <a:t>Train all PC/PB and committee members – including community members</a:t>
            </a:r>
          </a:p>
          <a:p>
            <a:r>
              <a:rPr lang="en-US" sz="2400" dirty="0"/>
              <a:t>Present data in user-friendly formats</a:t>
            </a:r>
          </a:p>
          <a:p>
            <a:endParaRPr lang="en-US" sz="2400" dirty="0"/>
          </a:p>
          <a:p>
            <a:pPr marL="0" indent="0">
              <a:buNone/>
            </a:pPr>
            <a:r>
              <a:rPr lang="en-US" sz="2000" i="1" dirty="0"/>
              <a:t>*Sound practice: include in a Memorandum of Understanding (MOU)</a:t>
            </a: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865553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Sound Practices for </a:t>
            </a:r>
            <a:br>
              <a:rPr lang="en-US"/>
            </a:br>
            <a:r>
              <a:rPr lang="en-US"/>
              <a:t>Data-Based Decision Making (cont.)</a:t>
            </a:r>
            <a:endParaRPr lang="en-US" dirty="0"/>
          </a:p>
        </p:txBody>
      </p:sp>
      <p:sp>
        <p:nvSpPr>
          <p:cNvPr id="3" name="Content Placeholder 2"/>
          <p:cNvSpPr>
            <a:spLocks noGrp="1"/>
          </p:cNvSpPr>
          <p:nvPr>
            <p:ph idx="1"/>
          </p:nvPr>
        </p:nvSpPr>
        <p:spPr/>
        <p:txBody>
          <a:bodyPr>
            <a:noAutofit/>
          </a:bodyPr>
          <a:lstStyle/>
          <a:p>
            <a:r>
              <a:rPr lang="en-US" sz="2400" dirty="0"/>
              <a:t>Develop a process to weigh, summarize, compare, and use data to reach decisions</a:t>
            </a:r>
          </a:p>
          <a:p>
            <a:r>
              <a:rPr lang="en-US" sz="2400" dirty="0"/>
              <a:t>Conduct data presentations and discussions throughout the year</a:t>
            </a:r>
          </a:p>
          <a:p>
            <a:r>
              <a:rPr lang="en-US" sz="2400" dirty="0"/>
              <a:t>Allow time for full discussion and review of data – including comparing data from multiple sources</a:t>
            </a:r>
          </a:p>
          <a:p>
            <a:r>
              <a:rPr lang="en-US" sz="2400" dirty="0"/>
              <a:t>Have a policy and process to manage conflict of interest </a:t>
            </a:r>
          </a:p>
          <a:p>
            <a:r>
              <a:rPr lang="en-US" altLang="en-US" sz="2400" dirty="0"/>
              <a:t>Provide reminders to focus on reliable data and avoid “impassioned pleas” based on individual needs</a:t>
            </a:r>
          </a:p>
          <a:p>
            <a:r>
              <a:rPr lang="en-US" altLang="en-US" sz="2400" dirty="0"/>
              <a:t>Use data to identify and address needs of subpopulations with HIV-related health disparities</a:t>
            </a:r>
            <a:endParaRPr lang="en-US" sz="2400" dirty="0"/>
          </a:p>
          <a:p>
            <a:endParaRPr lang="en-US" sz="2400" dirty="0"/>
          </a:p>
        </p:txBody>
      </p:sp>
    </p:spTree>
    <p:extLst>
      <p:ext uri="{BB962C8B-B14F-4D97-AF65-F5344CB8AC3E}">
        <p14:creationId xmlns:p14="http://schemas.microsoft.com/office/powerpoint/2010/main" val="39854027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Role of PC/PB in </a:t>
            </a:r>
            <a:br>
              <a:rPr lang="en-US" dirty="0"/>
            </a:br>
            <a:r>
              <a:rPr lang="en-US" dirty="0"/>
              <a:t>Addressing Health Disparities and Social Determinants of Health</a:t>
            </a:r>
            <a:endParaRPr lang="en-US" altLang="en-US" dirty="0"/>
          </a:p>
        </p:txBody>
      </p:sp>
    </p:spTree>
    <p:extLst>
      <p:ext uri="{BB962C8B-B14F-4D97-AF65-F5344CB8AC3E}">
        <p14:creationId xmlns:p14="http://schemas.microsoft.com/office/powerpoint/2010/main" val="3071723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Key Factors </a:t>
            </a:r>
            <a:br>
              <a:rPr lang="en-US" dirty="0"/>
            </a:br>
            <a:r>
              <a:rPr lang="en-US" dirty="0"/>
              <a:t>in PC/PB Community Planning</a:t>
            </a:r>
          </a:p>
        </p:txBody>
      </p:sp>
      <p:sp>
        <p:nvSpPr>
          <p:cNvPr id="6" name="Text Placeholder 5"/>
          <p:cNvSpPr>
            <a:spLocks noGrp="1"/>
          </p:cNvSpPr>
          <p:nvPr>
            <p:ph type="body" idx="1"/>
          </p:nvPr>
        </p:nvSpPr>
        <p:spPr/>
        <p:txBody>
          <a:bodyPr/>
          <a:lstStyle/>
          <a:p>
            <a:pPr lvl="0"/>
            <a:r>
              <a:rPr lang="en-US"/>
              <a:t>PC/PB Responsibility for Establishing and Maintaining a Comprehensive System of HIV Care </a:t>
            </a:r>
          </a:p>
          <a:p>
            <a:pPr lvl="0"/>
            <a:r>
              <a:rPr lang="en-US"/>
              <a:t>Service Categories Fundable under RWHAP Part A: Core Medical and Support Services</a:t>
            </a:r>
          </a:p>
          <a:p>
            <a:pPr lvl="0"/>
            <a:r>
              <a:rPr lang="en-US"/>
              <a:t>Role of Data in Planning and Decision Making</a:t>
            </a:r>
          </a:p>
          <a:p>
            <a:pPr lvl="0"/>
            <a:r>
              <a:rPr lang="en-US"/>
              <a:t>Role of PC/PBs in Addressing Health Disparities and Social Determinants of Health</a:t>
            </a:r>
          </a:p>
          <a:p>
            <a:endParaRPr lang="en-US" dirty="0"/>
          </a:p>
        </p:txBody>
      </p:sp>
    </p:spTree>
    <p:extLst>
      <p:ext uri="{BB962C8B-B14F-4D97-AF65-F5344CB8AC3E}">
        <p14:creationId xmlns:p14="http://schemas.microsoft.com/office/powerpoint/2010/main" val="2566515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HIV-related Health Disparities</a:t>
            </a:r>
            <a:endParaRPr lang="en-US" dirty="0"/>
          </a:p>
        </p:txBody>
      </p:sp>
      <p:sp>
        <p:nvSpPr>
          <p:cNvPr id="3" name="Content Placeholder 2"/>
          <p:cNvSpPr>
            <a:spLocks noGrp="1"/>
          </p:cNvSpPr>
          <p:nvPr>
            <p:ph idx="1"/>
          </p:nvPr>
        </p:nvSpPr>
        <p:spPr/>
        <p:txBody>
          <a:bodyPr/>
          <a:lstStyle/>
          <a:p>
            <a:r>
              <a:rPr lang="en-US" dirty="0"/>
              <a:t>Disparities are avoidable differences in the burden of HIV disease for certain groups of people</a:t>
            </a:r>
          </a:p>
          <a:p>
            <a:r>
              <a:rPr lang="en-US" dirty="0"/>
              <a:t>Disparities can put subpopulations at higher risk of becoming HIV-positive</a:t>
            </a:r>
          </a:p>
          <a:p>
            <a:r>
              <a:rPr lang="en-US" dirty="0"/>
              <a:t>Inequities include being less likely to:</a:t>
            </a:r>
          </a:p>
          <a:p>
            <a:pPr lvl="1"/>
            <a:r>
              <a:rPr lang="en-US" dirty="0"/>
              <a:t>Know their status</a:t>
            </a:r>
          </a:p>
          <a:p>
            <a:pPr lvl="1"/>
            <a:r>
              <a:rPr lang="en-US" dirty="0"/>
              <a:t>Be linked to care soon after diagnosis</a:t>
            </a:r>
          </a:p>
          <a:p>
            <a:pPr lvl="1"/>
            <a:r>
              <a:rPr lang="en-US" dirty="0"/>
              <a:t>Be retained in care</a:t>
            </a:r>
          </a:p>
          <a:p>
            <a:pPr lvl="1"/>
            <a:r>
              <a:rPr lang="en-US" dirty="0"/>
              <a:t>Receive antiretroviral therapy </a:t>
            </a:r>
          </a:p>
          <a:p>
            <a:pPr lvl="1"/>
            <a:r>
              <a:rPr lang="en-US" dirty="0"/>
              <a:t>Achieve viral suppression</a:t>
            </a:r>
          </a:p>
        </p:txBody>
      </p:sp>
    </p:spTree>
    <p:extLst>
      <p:ext uri="{BB962C8B-B14F-4D97-AF65-F5344CB8AC3E}">
        <p14:creationId xmlns:p14="http://schemas.microsoft.com/office/powerpoint/2010/main" val="303449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Populations with </a:t>
            </a:r>
            <a:br>
              <a:rPr lang="en-US" dirty="0"/>
            </a:br>
            <a:r>
              <a:rPr lang="en-US" dirty="0"/>
              <a:t>HIV-related Health Disparities</a:t>
            </a:r>
          </a:p>
        </p:txBody>
      </p:sp>
      <p:sp>
        <p:nvSpPr>
          <p:cNvPr id="3" name="Content Placeholder 2"/>
          <p:cNvSpPr>
            <a:spLocks noGrp="1"/>
          </p:cNvSpPr>
          <p:nvPr>
            <p:ph idx="1"/>
          </p:nvPr>
        </p:nvSpPr>
        <p:spPr/>
        <p:txBody>
          <a:bodyPr/>
          <a:lstStyle/>
          <a:p>
            <a:r>
              <a:rPr lang="en-US" dirty="0"/>
              <a:t>Racial and ethnic minorities – especially African Americans and Latinos</a:t>
            </a:r>
          </a:p>
          <a:p>
            <a:r>
              <a:rPr lang="en-US" dirty="0"/>
              <a:t>LGBT individuals – especially transgender individuals</a:t>
            </a:r>
          </a:p>
          <a:p>
            <a:r>
              <a:rPr lang="en-US" dirty="0"/>
              <a:t>Groups defined by multiple factors including race/ethnicity, gender, sexual orientation, age, and geographic location, such as:</a:t>
            </a:r>
          </a:p>
          <a:p>
            <a:pPr lvl="1"/>
            <a:r>
              <a:rPr lang="en-US" dirty="0"/>
              <a:t>Young men of color who have sex with men</a:t>
            </a:r>
          </a:p>
          <a:p>
            <a:pPr lvl="1"/>
            <a:r>
              <a:rPr lang="en-US" dirty="0"/>
              <a:t>African American women of childbearing age</a:t>
            </a:r>
          </a:p>
          <a:p>
            <a:r>
              <a:rPr lang="en-US" dirty="0"/>
              <a:t>Homeless individuals</a:t>
            </a:r>
          </a:p>
        </p:txBody>
      </p:sp>
    </p:spTree>
    <p:extLst>
      <p:ext uri="{BB962C8B-B14F-4D97-AF65-F5344CB8AC3E}">
        <p14:creationId xmlns:p14="http://schemas.microsoft.com/office/powerpoint/2010/main" val="794525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Expectations for Addressing Disparities</a:t>
            </a:r>
            <a:endParaRPr lang="en-US" dirty="0"/>
          </a:p>
        </p:txBody>
      </p:sp>
      <p:sp>
        <p:nvSpPr>
          <p:cNvPr id="3" name="Content Placeholder 2"/>
          <p:cNvSpPr>
            <a:spLocks noGrp="1"/>
          </p:cNvSpPr>
          <p:nvPr>
            <p:ph idx="1"/>
          </p:nvPr>
        </p:nvSpPr>
        <p:spPr>
          <a:xfrm>
            <a:off x="457200" y="1736725"/>
            <a:ext cx="8229600" cy="4572000"/>
          </a:xfrm>
        </p:spPr>
        <p:txBody>
          <a:bodyPr>
            <a:normAutofit/>
          </a:bodyPr>
          <a:lstStyle/>
          <a:p>
            <a:pPr>
              <a:spcAft>
                <a:spcPts val="1200"/>
              </a:spcAft>
            </a:pPr>
            <a:r>
              <a:rPr lang="en-US" sz="2400" dirty="0"/>
              <a:t>One of the national goals for ending the epidemic: “to reduce HIV-related health disparities and health inequities”</a:t>
            </a:r>
          </a:p>
          <a:p>
            <a:pPr>
              <a:spcAft>
                <a:spcPts val="600"/>
              </a:spcAft>
            </a:pPr>
            <a:r>
              <a:rPr lang="en-US" sz="2400" dirty="0"/>
              <a:t>RWHAP Part A Manual (page 15): system of care should:</a:t>
            </a:r>
          </a:p>
          <a:p>
            <a:pPr lvl="1">
              <a:spcAft>
                <a:spcPts val="600"/>
              </a:spcAft>
            </a:pPr>
            <a:r>
              <a:rPr lang="en-US" sz="2000" dirty="0"/>
              <a:t>“Address the service needs of newly affected and underserved populations — including disproportionately impacted communities of color and emerging populations”</a:t>
            </a:r>
          </a:p>
          <a:p>
            <a:pPr lvl="1">
              <a:spcAft>
                <a:spcPts val="600"/>
              </a:spcAft>
            </a:pPr>
            <a:r>
              <a:rPr lang="en-US" sz="2000" dirty="0"/>
              <a:t>Provide care consistent with goals of “increasing access to services and decreasing HIV/AIDS health disparities among affected subpopulations and historically underserved communities” </a:t>
            </a:r>
          </a:p>
          <a:p>
            <a:endParaRPr lang="en-US" dirty="0"/>
          </a:p>
        </p:txBody>
      </p:sp>
    </p:spTree>
    <p:extLst>
      <p:ext uri="{BB962C8B-B14F-4D97-AF65-F5344CB8AC3E}">
        <p14:creationId xmlns:p14="http://schemas.microsoft.com/office/powerpoint/2010/main" val="13614279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Minority AIDS Initiative</a:t>
            </a:r>
            <a:endParaRPr lang="en-US" dirty="0"/>
          </a:p>
        </p:txBody>
      </p:sp>
      <p:sp>
        <p:nvSpPr>
          <p:cNvPr id="3" name="Content Placeholder 2"/>
          <p:cNvSpPr>
            <a:spLocks noGrp="1"/>
          </p:cNvSpPr>
          <p:nvPr>
            <p:ph idx="1"/>
          </p:nvPr>
        </p:nvSpPr>
        <p:spPr/>
        <p:txBody>
          <a:bodyPr>
            <a:normAutofit/>
          </a:bodyPr>
          <a:lstStyle/>
          <a:p>
            <a:pPr>
              <a:spcAft>
                <a:spcPts val="600"/>
              </a:spcAft>
            </a:pPr>
            <a:r>
              <a:rPr lang="en-US" sz="2400" dirty="0"/>
              <a:t>Purpose: “to evaluate and address the disproportionate impact of HIV/AIDS on, and the disparities in access, treatment, care, and outcomes for, racial and ethnic minorities (including African Americans, Alaska Natives, Latinos, American Indians, Asian Americans, Native Hawaiians, and Pacific Islanders)”</a:t>
            </a:r>
          </a:p>
          <a:p>
            <a:pPr>
              <a:spcAft>
                <a:spcPts val="600"/>
              </a:spcAft>
            </a:pPr>
            <a:r>
              <a:rPr lang="en-US" sz="2400" dirty="0"/>
              <a:t> MAI funds allocated to RWHAP Part A as “supplemental grants to improve HIV-related health outcomes to reduce existing racial and ethnic health disparities” </a:t>
            </a:r>
          </a:p>
          <a:p>
            <a:pPr>
              <a:spcAft>
                <a:spcPts val="600"/>
              </a:spcAft>
            </a:pPr>
            <a:r>
              <a:rPr lang="en-US" sz="2400" dirty="0"/>
              <a:t>[2009 Legislation §2693(a)&amp;(b)]</a:t>
            </a:r>
          </a:p>
        </p:txBody>
      </p:sp>
    </p:spTree>
    <p:extLst>
      <p:ext uri="{BB962C8B-B14F-4D97-AF65-F5344CB8AC3E}">
        <p14:creationId xmlns:p14="http://schemas.microsoft.com/office/powerpoint/2010/main" val="12402725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Social Determinants of Health</a:t>
            </a:r>
            <a:endParaRPr lang="en-US" dirty="0"/>
          </a:p>
        </p:txBody>
      </p:sp>
      <p:sp>
        <p:nvSpPr>
          <p:cNvPr id="3" name="Content Placeholder 2"/>
          <p:cNvSpPr>
            <a:spLocks noGrp="1"/>
          </p:cNvSpPr>
          <p:nvPr>
            <p:ph idx="1"/>
          </p:nvPr>
        </p:nvSpPr>
        <p:spPr/>
        <p:txBody>
          <a:bodyPr>
            <a:normAutofit lnSpcReduction="10000"/>
          </a:bodyPr>
          <a:lstStyle/>
          <a:p>
            <a:pPr>
              <a:spcAft>
                <a:spcPts val="600"/>
              </a:spcAft>
            </a:pPr>
            <a:r>
              <a:rPr lang="en-US" sz="2400" dirty="0"/>
              <a:t>Defined as: “The circumstances in which people are born, grow up, live, work and age, and the systems put in place to deal with illness” – responsible for most health inequities [World Health Organization] </a:t>
            </a:r>
          </a:p>
          <a:p>
            <a:pPr>
              <a:spcAft>
                <a:spcPts val="600"/>
              </a:spcAft>
            </a:pPr>
            <a:r>
              <a:rPr lang="en-US" sz="2400" dirty="0"/>
              <a:t>Negative examples: poverty, homelessness, racism, unequal access to health care</a:t>
            </a:r>
          </a:p>
          <a:p>
            <a:pPr>
              <a:spcAft>
                <a:spcPts val="600"/>
              </a:spcAft>
            </a:pPr>
            <a:r>
              <a:rPr lang="en-US" sz="2400" dirty="0"/>
              <a:t>“Linked to lack of opportunity and to a lack of resources to protect, improve, and maintain health” [CDC – White Paper on Social Determinants of Health 2010] </a:t>
            </a:r>
          </a:p>
          <a:p>
            <a:pPr>
              <a:spcAft>
                <a:spcPts val="600"/>
              </a:spcAft>
            </a:pPr>
            <a:r>
              <a:rPr lang="en-US" sz="2400" dirty="0"/>
              <a:t>Contribute to HIV infection and limit the ability to seek and obtain HIV services</a:t>
            </a:r>
          </a:p>
          <a:p>
            <a:pPr>
              <a:spcAft>
                <a:spcPts val="600"/>
              </a:spcAft>
            </a:pPr>
            <a:endParaRPr lang="en-US" sz="2400" dirty="0"/>
          </a:p>
          <a:p>
            <a:pPr>
              <a:spcAft>
                <a:spcPts val="600"/>
              </a:spcAft>
            </a:pPr>
            <a:endParaRPr lang="en-US" sz="2400" dirty="0"/>
          </a:p>
        </p:txBody>
      </p:sp>
    </p:spTree>
    <p:extLst>
      <p:ext uri="{BB962C8B-B14F-4D97-AF65-F5344CB8AC3E}">
        <p14:creationId xmlns:p14="http://schemas.microsoft.com/office/powerpoint/2010/main" val="4120730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PC/PB Actions to Address Disparities </a:t>
            </a:r>
            <a:br>
              <a:rPr lang="en-US" dirty="0"/>
            </a:br>
            <a:r>
              <a:rPr lang="en-US" dirty="0"/>
              <a:t>and Social Determinants of Health</a:t>
            </a:r>
          </a:p>
        </p:txBody>
      </p:sp>
      <p:sp>
        <p:nvSpPr>
          <p:cNvPr id="3" name="Content Placeholder 2"/>
          <p:cNvSpPr>
            <a:spLocks noGrp="1"/>
          </p:cNvSpPr>
          <p:nvPr>
            <p:ph idx="1"/>
          </p:nvPr>
        </p:nvSpPr>
        <p:spPr/>
        <p:txBody>
          <a:bodyPr/>
          <a:lstStyle/>
          <a:p>
            <a:r>
              <a:rPr lang="en-US" sz="2400" dirty="0"/>
              <a:t>Structural approaches, like changes in programs and funding and adoption of new service models </a:t>
            </a:r>
          </a:p>
          <a:p>
            <a:r>
              <a:rPr lang="en-US" sz="2400" dirty="0"/>
              <a:t>Use of HIV care continuum data to identify and target PLWH subpopulations with lower rates of linkage to care, retention, and viral suppression</a:t>
            </a:r>
          </a:p>
          <a:p>
            <a:r>
              <a:rPr lang="en-US" sz="2400" dirty="0"/>
              <a:t>Use of funding and directives to refine service models and better serve these subpopulations</a:t>
            </a:r>
          </a:p>
          <a:p>
            <a:r>
              <a:rPr lang="en-US" sz="2400" dirty="0"/>
              <a:t>Coordination with other services/funding streams</a:t>
            </a:r>
          </a:p>
          <a:p>
            <a:r>
              <a:rPr lang="en-US" sz="2400" dirty="0"/>
              <a:t>Cultural competence training for PC/PB members, recipient staff, and providers</a:t>
            </a:r>
          </a:p>
        </p:txBody>
      </p:sp>
    </p:spTree>
    <p:extLst>
      <p:ext uri="{BB962C8B-B14F-4D97-AF65-F5344CB8AC3E}">
        <p14:creationId xmlns:p14="http://schemas.microsoft.com/office/powerpoint/2010/main" val="20339119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Sum-Up</a:t>
            </a:r>
            <a:endParaRPr lang="en-US" dirty="0"/>
          </a:p>
        </p:txBody>
      </p:sp>
      <p:sp>
        <p:nvSpPr>
          <p:cNvPr id="3" name="Content Placeholder 2"/>
          <p:cNvSpPr>
            <a:spLocks noGrp="1"/>
          </p:cNvSpPr>
          <p:nvPr>
            <p:ph idx="1"/>
          </p:nvPr>
        </p:nvSpPr>
        <p:spPr/>
        <p:txBody>
          <a:bodyPr>
            <a:normAutofit/>
          </a:bodyPr>
          <a:lstStyle/>
          <a:p>
            <a:r>
              <a:rPr lang="en-US" sz="2400" dirty="0"/>
              <a:t>PC/PB plays a key role in ensuring a comprehensive system of care accessible to and appropriate for PLWH with varied characteristics and needs</a:t>
            </a:r>
          </a:p>
          <a:p>
            <a:r>
              <a:rPr lang="en-US" sz="2400" dirty="0"/>
              <a:t>RWHAP Part A funds can be used to support 13 legislatively-specified core medical  service categories and 15 HHS-approved support services </a:t>
            </a:r>
          </a:p>
          <a:p>
            <a:r>
              <a:rPr lang="en-US" sz="2400" dirty="0"/>
              <a:t>Decisions about priorities, funding, and service models should be data-driven – all PC/PB and recipient staff need to be comfortable using data</a:t>
            </a:r>
          </a:p>
          <a:p>
            <a:r>
              <a:rPr lang="en-US" sz="2400" dirty="0"/>
              <a:t>PC/PB decisions should help reduce HIV-related health disparities and address social determinants of health</a:t>
            </a:r>
          </a:p>
        </p:txBody>
      </p:sp>
    </p:spTree>
    <p:extLst>
      <p:ext uri="{BB962C8B-B14F-4D97-AF65-F5344CB8AC3E}">
        <p14:creationId xmlns:p14="http://schemas.microsoft.com/office/powerpoint/2010/main" val="1010610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Optional Slides for Activity</a:t>
            </a:r>
          </a:p>
        </p:txBody>
      </p:sp>
    </p:spTree>
    <p:extLst>
      <p:ext uri="{BB962C8B-B14F-4D97-AF65-F5344CB8AC3E}">
        <p14:creationId xmlns:p14="http://schemas.microsoft.com/office/powerpoint/2010/main" val="7477390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Scenarios to Apply Knowledge</a:t>
            </a:r>
          </a:p>
        </p:txBody>
      </p:sp>
      <p:sp>
        <p:nvSpPr>
          <p:cNvPr id="3" name="Content Placeholder 2"/>
          <p:cNvSpPr>
            <a:spLocks noGrp="1"/>
          </p:cNvSpPr>
          <p:nvPr>
            <p:ph idx="1"/>
          </p:nvPr>
        </p:nvSpPr>
        <p:spPr/>
        <p:txBody>
          <a:bodyPr/>
          <a:lstStyle/>
          <a:p>
            <a:pPr marL="0" indent="0">
              <a:buNone/>
            </a:pPr>
            <a:r>
              <a:rPr lang="en-US" sz="2500" dirty="0"/>
              <a:t>Following are 3 quick scenarios to increase interaction during your presentation/lecturette and help participants apply what they are learning to practical situations. Revise them if needed to fit your situation, and use them in small groups or pairs, or in the </a:t>
            </a:r>
            <a:r>
              <a:rPr lang="en-US" sz="2500"/>
              <a:t>full group. </a:t>
            </a:r>
            <a:r>
              <a:rPr lang="en-US" sz="2500" dirty="0"/>
              <a:t>Following is the title of each activity and where you may want to insert it:</a:t>
            </a:r>
          </a:p>
          <a:p>
            <a:pPr marL="234950" indent="-234950"/>
            <a:r>
              <a:rPr lang="en-US" sz="2500" dirty="0"/>
              <a:t>Insert Scenario A: Navigating the System of Care after slide 6</a:t>
            </a:r>
          </a:p>
          <a:p>
            <a:pPr marL="234950" indent="-234950"/>
            <a:r>
              <a:rPr lang="en-US" sz="2500" dirty="0"/>
              <a:t>Insert Scenario B: Data Needs and Access after slide 18</a:t>
            </a:r>
          </a:p>
          <a:p>
            <a:pPr marL="234950" indent="-234950"/>
            <a:r>
              <a:rPr lang="en-US" sz="2500" dirty="0"/>
              <a:t>Insert Scenario C: Addressing HIV-related Health Disparities after slide 25</a:t>
            </a:r>
          </a:p>
        </p:txBody>
      </p:sp>
    </p:spTree>
    <p:extLst>
      <p:ext uri="{BB962C8B-B14F-4D97-AF65-F5344CB8AC3E}">
        <p14:creationId xmlns:p14="http://schemas.microsoft.com/office/powerpoint/2010/main" val="36454640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Scenario A: Navigating the System of Care</a:t>
            </a:r>
          </a:p>
        </p:txBody>
      </p:sp>
      <p:sp>
        <p:nvSpPr>
          <p:cNvPr id="3" name="Content Placeholder 2"/>
          <p:cNvSpPr>
            <a:spLocks noGrp="1"/>
          </p:cNvSpPr>
          <p:nvPr>
            <p:ph idx="1"/>
          </p:nvPr>
        </p:nvSpPr>
        <p:spPr>
          <a:xfrm>
            <a:off x="477982" y="2057400"/>
            <a:ext cx="8229600" cy="4572000"/>
          </a:xfrm>
          <a:ln w="38100">
            <a:noFill/>
          </a:ln>
        </p:spPr>
        <p:txBody>
          <a:bodyPr>
            <a:normAutofit lnSpcReduction="10000"/>
          </a:bodyPr>
          <a:lstStyle/>
          <a:p>
            <a:pPr marL="0" indent="0">
              <a:spcBef>
                <a:spcPts val="450"/>
              </a:spcBef>
              <a:buClr>
                <a:schemeClr val="tx2"/>
              </a:buClr>
              <a:buNone/>
              <a:defRPr/>
            </a:pPr>
            <a:r>
              <a:rPr lang="en-US" altLang="en-US" sz="2400" dirty="0"/>
              <a:t>Suppose you met a person with HIV who was getting HIV care through the RWHAP Part A program in another city but just moved here. That person says: “Tell me about the system of HIV care, and how I can get access to medical care and support services.” </a:t>
            </a:r>
          </a:p>
          <a:p>
            <a:pPr marL="385763" indent="-385763">
              <a:spcBef>
                <a:spcPts val="450"/>
              </a:spcBef>
              <a:buClr>
                <a:schemeClr val="tx2"/>
              </a:buClr>
              <a:buFont typeface="+mj-lt"/>
              <a:buAutoNum type="arabicPeriod"/>
              <a:defRPr/>
            </a:pPr>
            <a:r>
              <a:rPr lang="en-US" altLang="en-US" sz="2400" dirty="0"/>
              <a:t>What would you say if the question came from </a:t>
            </a:r>
            <a:r>
              <a:rPr lang="en-US" altLang="en-US" sz="2400" i="1" dirty="0"/>
              <a:t>[Focus on one as assigned]:</a:t>
            </a:r>
          </a:p>
          <a:p>
            <a:pPr marL="728663" lvl="1" indent="-385763">
              <a:spcBef>
                <a:spcPts val="450"/>
              </a:spcBef>
              <a:buClr>
                <a:schemeClr val="tx2"/>
              </a:buClr>
              <a:buFont typeface="+mj-lt"/>
              <a:buAutoNum type="alphaLcPeriod"/>
              <a:defRPr/>
            </a:pPr>
            <a:r>
              <a:rPr lang="en-US" altLang="en-US" dirty="0"/>
              <a:t>A young MSM of color? </a:t>
            </a:r>
          </a:p>
          <a:p>
            <a:pPr marL="728663" lvl="1" indent="-385763">
              <a:spcBef>
                <a:spcPts val="450"/>
              </a:spcBef>
              <a:buClr>
                <a:schemeClr val="tx2"/>
              </a:buClr>
              <a:buFont typeface="+mj-lt"/>
              <a:buAutoNum type="alphaLcPeriod"/>
              <a:defRPr/>
            </a:pPr>
            <a:r>
              <a:rPr lang="en-US" altLang="en-US" dirty="0"/>
              <a:t>A woman with small children?</a:t>
            </a:r>
          </a:p>
          <a:p>
            <a:pPr marL="728663" lvl="1" indent="-385763">
              <a:spcBef>
                <a:spcPts val="450"/>
              </a:spcBef>
              <a:buClr>
                <a:schemeClr val="tx2"/>
              </a:buClr>
              <a:buFont typeface="+mj-lt"/>
              <a:buAutoNum type="alphaLcPeriod"/>
              <a:defRPr/>
            </a:pPr>
            <a:r>
              <a:rPr lang="en-US" altLang="en-US" dirty="0"/>
              <a:t>A long-time HIV survivor aged 60+? </a:t>
            </a:r>
          </a:p>
          <a:p>
            <a:pPr marL="385763" indent="-385763">
              <a:spcBef>
                <a:spcPts val="450"/>
              </a:spcBef>
              <a:buClr>
                <a:schemeClr val="tx2"/>
              </a:buClr>
              <a:buFont typeface="+mj-lt"/>
              <a:buAutoNum type="arabicPeriod"/>
              <a:defRPr/>
            </a:pPr>
            <a:r>
              <a:rPr lang="en-US" altLang="en-US" sz="2400" dirty="0"/>
              <a:t>As a PC/PB member, how prepared are you to answer this question?</a:t>
            </a:r>
          </a:p>
          <a:p>
            <a:pPr marL="0" indent="0">
              <a:buClrTx/>
              <a:buNone/>
            </a:pPr>
            <a:endParaRPr lang="en-US" sz="2400" dirty="0"/>
          </a:p>
          <a:p>
            <a:pPr marL="457200" indent="-457200">
              <a:buClrTx/>
              <a:buFont typeface="+mj-lt"/>
              <a:buAutoNum type="arabicPeriod"/>
            </a:pPr>
            <a:endParaRPr lang="en-US" sz="2400" dirty="0"/>
          </a:p>
          <a:p>
            <a:pPr marL="514350" indent="-514350">
              <a:buClrTx/>
              <a:buFont typeface="+mj-lt"/>
              <a:buAutoNum type="arabicPeriod"/>
            </a:pPr>
            <a:endParaRPr lang="en-US" sz="2400" b="1" i="1" dirty="0"/>
          </a:p>
        </p:txBody>
      </p:sp>
    </p:spTree>
    <p:extLst>
      <p:ext uri="{BB962C8B-B14F-4D97-AF65-F5344CB8AC3E}">
        <p14:creationId xmlns:p14="http://schemas.microsoft.com/office/powerpoint/2010/main" val="3958211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noChangeArrowheads="1"/>
          </p:cNvSpPr>
          <p:nvPr>
            <p:ph type="title"/>
          </p:nvPr>
        </p:nvSpPr>
        <p:spPr/>
        <p:txBody>
          <a:bodyPr/>
          <a:lstStyle/>
          <a:p>
            <a:r>
              <a:rPr lang="en-US" altLang="en-US"/>
              <a:t>Training Objectives</a:t>
            </a:r>
            <a:endParaRPr lang="en-US" altLang="en-US" dirty="0"/>
          </a:p>
        </p:txBody>
      </p:sp>
      <p:sp>
        <p:nvSpPr>
          <p:cNvPr id="246787" name="Content placeholder 2"/>
          <p:cNvSpPr>
            <a:spLocks noGrp="1" noChangeArrowheads="1"/>
          </p:cNvSpPr>
          <p:nvPr>
            <p:ph idx="1"/>
          </p:nvPr>
        </p:nvSpPr>
        <p:spPr/>
        <p:txBody>
          <a:bodyPr/>
          <a:lstStyle/>
          <a:p>
            <a:pPr marL="0" indent="0">
              <a:buNone/>
            </a:pPr>
            <a:r>
              <a:rPr lang="en-US" sz="2400" b="1" dirty="0"/>
              <a:t>Following the training, participants will be able to:</a:t>
            </a:r>
          </a:p>
          <a:p>
            <a:pPr lvl="0"/>
            <a:r>
              <a:rPr lang="en-US" sz="2400" dirty="0"/>
              <a:t>Explain the concept of a “comprehensive system of HIV care” and how a Part A planning council or TGA planning body (PC/PB) helps to establish and maintain it</a:t>
            </a:r>
          </a:p>
          <a:p>
            <a:r>
              <a:rPr lang="en-US" sz="2400" dirty="0"/>
              <a:t>Identify the 2 main types and the range of service categories that can be funded under RWHAP Part A</a:t>
            </a:r>
          </a:p>
          <a:p>
            <a:pPr lvl="0"/>
            <a:r>
              <a:rPr lang="en-US" sz="2400" dirty="0"/>
              <a:t>Summarize the role of quantitative and qualitative data in RWHAP Part A planning and decision making</a:t>
            </a:r>
          </a:p>
          <a:p>
            <a:pPr lvl="0"/>
            <a:r>
              <a:rPr lang="en-US" sz="2400" dirty="0"/>
              <a:t>Explain the concepts of HIV-related health disparities and social determinants of health</a:t>
            </a:r>
          </a:p>
          <a:p>
            <a:pPr lvl="0"/>
            <a:r>
              <a:rPr lang="en-US" sz="2400" dirty="0"/>
              <a:t>Identify 3 ways in which the PC/PB can address HIV-related health disparities and social determinants of health</a:t>
            </a:r>
          </a:p>
        </p:txBody>
      </p:sp>
    </p:spTree>
    <p:extLst>
      <p:ext uri="{BB962C8B-B14F-4D97-AF65-F5344CB8AC3E}">
        <p14:creationId xmlns:p14="http://schemas.microsoft.com/office/powerpoint/2010/main" val="13240847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Scenario B: Data Needs and Access</a:t>
            </a:r>
          </a:p>
        </p:txBody>
      </p:sp>
      <p:sp>
        <p:nvSpPr>
          <p:cNvPr id="3" name="Content Placeholder 2"/>
          <p:cNvSpPr>
            <a:spLocks noGrp="1"/>
          </p:cNvSpPr>
          <p:nvPr>
            <p:ph idx="1"/>
          </p:nvPr>
        </p:nvSpPr>
        <p:spPr>
          <a:xfrm>
            <a:off x="457200" y="1828800"/>
            <a:ext cx="8382000" cy="4876800"/>
          </a:xfrm>
          <a:ln w="38100">
            <a:noFill/>
          </a:ln>
        </p:spPr>
        <p:txBody>
          <a:bodyPr>
            <a:normAutofit fontScale="92500" lnSpcReduction="10000"/>
          </a:bodyPr>
          <a:lstStyle/>
          <a:p>
            <a:pPr marL="0" indent="0">
              <a:spcBef>
                <a:spcPts val="1200"/>
              </a:spcBef>
              <a:buNone/>
            </a:pPr>
            <a:r>
              <a:rPr lang="en-US" altLang="en-US" sz="2500" dirty="0"/>
              <a:t>Your PC/PB and recipient have a good relationship. About 6 years ago, following some tensions around access to data, a Memorandum of Understanding (MOU) was developed with a chart specifying what data would be provided and when. It has been very helpful. Since then, some additional data have become available – like separate HIV care continuums for key target populations. The PSRA process and timing have also changed. The recipient provides the new data, but the MOU has not been updated to reflect these changes – there are always other priorities for both the PC/PB and recipient. The Part A Director just announced that she will be retiring in 6 months. The Executive Committee thinks this is a good time to update the MOU.</a:t>
            </a:r>
          </a:p>
          <a:p>
            <a:pPr>
              <a:spcBef>
                <a:spcPts val="300"/>
              </a:spcBef>
              <a:buClr>
                <a:schemeClr val="tx2"/>
              </a:buClr>
            </a:pPr>
            <a:r>
              <a:rPr lang="en-US" altLang="en-US" sz="2500" dirty="0"/>
              <a:t>Do you agree? </a:t>
            </a:r>
          </a:p>
          <a:p>
            <a:pPr>
              <a:spcBef>
                <a:spcPts val="300"/>
              </a:spcBef>
              <a:buClr>
                <a:schemeClr val="tx2"/>
              </a:buClr>
            </a:pPr>
            <a:r>
              <a:rPr lang="en-US" altLang="en-US" sz="2500" dirty="0"/>
              <a:t>What are the benefits? </a:t>
            </a:r>
          </a:p>
          <a:p>
            <a:pPr>
              <a:spcBef>
                <a:spcPts val="300"/>
              </a:spcBef>
              <a:buClr>
                <a:schemeClr val="tx2"/>
              </a:buClr>
            </a:pPr>
            <a:r>
              <a:rPr lang="en-US" altLang="en-US" sz="2500" dirty="0"/>
              <a:t>What are the downsides, if any? </a:t>
            </a:r>
            <a:endParaRPr lang="en-US" sz="2400" dirty="0"/>
          </a:p>
          <a:p>
            <a:pPr marL="514350" indent="-514350">
              <a:buClrTx/>
              <a:buFont typeface="+mj-lt"/>
              <a:buAutoNum type="arabicPeriod"/>
            </a:pPr>
            <a:endParaRPr lang="en-US" sz="2400" b="1" i="1" dirty="0"/>
          </a:p>
        </p:txBody>
      </p:sp>
    </p:spTree>
    <p:extLst>
      <p:ext uri="{BB962C8B-B14F-4D97-AF65-F5344CB8AC3E}">
        <p14:creationId xmlns:p14="http://schemas.microsoft.com/office/powerpoint/2010/main" val="1031013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Scenario C: Addressing HIV-related Health Disparities</a:t>
            </a:r>
          </a:p>
        </p:txBody>
      </p:sp>
      <p:sp>
        <p:nvSpPr>
          <p:cNvPr id="3" name="Content Placeholder 2"/>
          <p:cNvSpPr>
            <a:spLocks noGrp="1"/>
          </p:cNvSpPr>
          <p:nvPr>
            <p:ph idx="1"/>
          </p:nvPr>
        </p:nvSpPr>
        <p:spPr>
          <a:xfrm>
            <a:off x="477982" y="1752600"/>
            <a:ext cx="8229600" cy="4876800"/>
          </a:xfrm>
          <a:ln w="38100">
            <a:noFill/>
          </a:ln>
        </p:spPr>
        <p:txBody>
          <a:bodyPr>
            <a:normAutofit lnSpcReduction="10000"/>
          </a:bodyPr>
          <a:lstStyle/>
          <a:p>
            <a:pPr marL="0" indent="0">
              <a:buClrTx/>
              <a:buNone/>
            </a:pPr>
            <a:r>
              <a:rPr lang="en-US" sz="2400" dirty="0"/>
              <a:t>Your PC/PB and recipient carefully review data showing differences in linkage to care, retention in care, adherence to medications, and viral suppression for 3 key subpopulations: young African American men who have sex with men, immigrants from Latin America, and transgender people with HIV. This year, needs assessment included a special study of factors contributing to these disparities, and identified high levels of poverty, lack of health insurance, unstable housing, lack of services targeted to these populations, and transportation challenges as key factors for most of these populations. You are planning to </a:t>
            </a:r>
            <a:r>
              <a:rPr lang="en-US" sz="2400"/>
              <a:t>hold 1 or </a:t>
            </a:r>
            <a:r>
              <a:rPr lang="en-US" sz="2400" dirty="0"/>
              <a:t>more roundtables with “key informants” to discuss these issues. </a:t>
            </a:r>
          </a:p>
          <a:p>
            <a:pPr>
              <a:buClrTx/>
            </a:pPr>
            <a:r>
              <a:rPr lang="en-US" sz="2400" dirty="0"/>
              <a:t>How can you make sure these discussions help you identify practical PC/PB actions to address these disparities?</a:t>
            </a:r>
          </a:p>
          <a:p>
            <a:pPr marL="0" indent="0">
              <a:buClrTx/>
              <a:buNone/>
            </a:pPr>
            <a:endParaRPr lang="en-US" sz="2400" dirty="0"/>
          </a:p>
          <a:p>
            <a:pPr marL="457200" indent="-457200">
              <a:buClrTx/>
              <a:buFont typeface="+mj-lt"/>
              <a:buAutoNum type="arabicPeriod"/>
            </a:pPr>
            <a:endParaRPr lang="en-US" sz="2400" dirty="0"/>
          </a:p>
          <a:p>
            <a:pPr marL="514350" indent="-514350">
              <a:buClrTx/>
              <a:buFont typeface="+mj-lt"/>
              <a:buAutoNum type="arabicPeriod"/>
            </a:pPr>
            <a:endParaRPr lang="en-US" sz="2400" b="1" i="1" dirty="0"/>
          </a:p>
        </p:txBody>
      </p:sp>
    </p:spTree>
    <p:extLst>
      <p:ext uri="{BB962C8B-B14F-4D97-AF65-F5344CB8AC3E}">
        <p14:creationId xmlns:p14="http://schemas.microsoft.com/office/powerpoint/2010/main" val="26618246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Worksheet Activity </a:t>
            </a:r>
            <a:br>
              <a:rPr lang="en-US"/>
            </a:br>
            <a:r>
              <a:rPr lang="en-US"/>
              <a:t>on Key Factors in Planning</a:t>
            </a:r>
            <a:endParaRPr lang="en-US" dirty="0"/>
          </a:p>
        </p:txBody>
      </p:sp>
      <p:sp>
        <p:nvSpPr>
          <p:cNvPr id="3" name="Content Placeholder 2"/>
          <p:cNvSpPr>
            <a:spLocks noGrp="1"/>
          </p:cNvSpPr>
          <p:nvPr>
            <p:ph idx="1"/>
          </p:nvPr>
        </p:nvSpPr>
        <p:spPr/>
        <p:txBody>
          <a:bodyPr/>
          <a:lstStyle/>
          <a:p>
            <a:pPr marL="0" indent="0">
              <a:buNone/>
            </a:pPr>
            <a:r>
              <a:rPr lang="en-US" b="1" dirty="0"/>
              <a:t>Focus: </a:t>
            </a:r>
            <a:r>
              <a:rPr lang="en-US" dirty="0"/>
              <a:t>Ways to address 3 key factors in HIV community planning in your work on the PC/PB</a:t>
            </a:r>
          </a:p>
          <a:p>
            <a:pPr marL="514350" indent="-514350">
              <a:spcBef>
                <a:spcPts val="1272"/>
              </a:spcBef>
              <a:buClrTx/>
              <a:buFont typeface="+mj-lt"/>
              <a:buAutoNum type="arabicPeriod"/>
            </a:pPr>
            <a:r>
              <a:rPr lang="en-US" dirty="0"/>
              <a:t>Ensuring a comprehensive system of care</a:t>
            </a:r>
          </a:p>
          <a:p>
            <a:pPr marL="514350" indent="-514350">
              <a:buClrTx/>
              <a:buFont typeface="+mj-lt"/>
              <a:buAutoNum type="arabicPeriod"/>
            </a:pPr>
            <a:r>
              <a:rPr lang="en-US" dirty="0"/>
              <a:t>Use of data in planning and decision making</a:t>
            </a:r>
          </a:p>
          <a:p>
            <a:pPr marL="514350" indent="-514350">
              <a:buClrTx/>
              <a:buFont typeface="+mj-lt"/>
              <a:buAutoNum type="arabicPeriod"/>
            </a:pPr>
            <a:r>
              <a:rPr lang="en-US" dirty="0"/>
              <a:t>Role of PC/PB in addressing health disparities and social determinants of health</a:t>
            </a:r>
          </a:p>
          <a:p>
            <a:endParaRPr lang="en-US" dirty="0"/>
          </a:p>
        </p:txBody>
      </p:sp>
    </p:spTree>
    <p:extLst>
      <p:ext uri="{BB962C8B-B14F-4D97-AF65-F5344CB8AC3E}">
        <p14:creationId xmlns:p14="http://schemas.microsoft.com/office/powerpoint/2010/main" val="26147285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Instructions</a:t>
            </a:r>
            <a:endParaRPr lang="en-US" dirty="0"/>
          </a:p>
        </p:txBody>
      </p:sp>
      <p:sp>
        <p:nvSpPr>
          <p:cNvPr id="3" name="Content Placeholder 2"/>
          <p:cNvSpPr>
            <a:spLocks noGrp="1"/>
          </p:cNvSpPr>
          <p:nvPr>
            <p:ph idx="1"/>
          </p:nvPr>
        </p:nvSpPr>
        <p:spPr/>
        <p:txBody>
          <a:bodyPr/>
          <a:lstStyle/>
          <a:p>
            <a:r>
              <a:rPr lang="en-US" dirty="0"/>
              <a:t>Assume you are members of a committee or task force that will advise the PC/PB on how to successfully address your assigned key aspect of HIV community planning </a:t>
            </a:r>
          </a:p>
          <a:p>
            <a:r>
              <a:rPr lang="en-US" dirty="0"/>
              <a:t>Choose a </a:t>
            </a:r>
            <a:r>
              <a:rPr lang="en-US" b="1" dirty="0"/>
              <a:t>facilitator, recorder, </a:t>
            </a:r>
            <a:r>
              <a:rPr lang="en-US" dirty="0"/>
              <a:t>and </a:t>
            </a:r>
            <a:r>
              <a:rPr lang="en-US" b="1" dirty="0"/>
              <a:t>reporter</a:t>
            </a:r>
          </a:p>
          <a:p>
            <a:r>
              <a:rPr lang="en-US" dirty="0"/>
              <a:t>Discuss your assigned key factor and complete the worksheet – you have 30 minutes </a:t>
            </a:r>
          </a:p>
          <a:p>
            <a:r>
              <a:rPr lang="en-US" dirty="0"/>
              <a:t>Prepare your reporter to present a 4-5 minute summary of your work to the full group</a:t>
            </a:r>
          </a:p>
        </p:txBody>
      </p:sp>
    </p:spTree>
    <p:extLst>
      <p:ext uri="{BB962C8B-B14F-4D97-AF65-F5344CB8AC3E}">
        <p14:creationId xmlns:p14="http://schemas.microsoft.com/office/powerpoint/2010/main" val="4150047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System of Care</a:t>
            </a:r>
            <a:endParaRPr lang="en-US" altLang="en-US" dirty="0"/>
          </a:p>
        </p:txBody>
      </p:sp>
    </p:spTree>
    <p:extLst>
      <p:ext uri="{BB962C8B-B14F-4D97-AF65-F5344CB8AC3E}">
        <p14:creationId xmlns:p14="http://schemas.microsoft.com/office/powerpoint/2010/main" val="1294683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a </a:t>
            </a:r>
            <a:br>
              <a:rPr lang="en-US" dirty="0"/>
            </a:br>
            <a:r>
              <a:rPr lang="en-US" dirty="0"/>
              <a:t>Comprehensive System of Care</a:t>
            </a:r>
          </a:p>
        </p:txBody>
      </p:sp>
      <p:sp>
        <p:nvSpPr>
          <p:cNvPr id="3" name="Content Placeholder 2"/>
          <p:cNvSpPr>
            <a:spLocks noGrp="1"/>
          </p:cNvSpPr>
          <p:nvPr>
            <p:ph idx="1"/>
          </p:nvPr>
        </p:nvSpPr>
        <p:spPr/>
        <p:txBody>
          <a:bodyPr/>
          <a:lstStyle/>
          <a:p>
            <a:pPr>
              <a:spcAft>
                <a:spcPts val="600"/>
              </a:spcAft>
            </a:pPr>
            <a:r>
              <a:rPr lang="en-US" sz="2400" dirty="0"/>
              <a:t>Includes core medical services as well as support services needed for retention and positive clinical outcomes</a:t>
            </a:r>
          </a:p>
          <a:p>
            <a:pPr>
              <a:spcAft>
                <a:spcPts val="600"/>
              </a:spcAft>
            </a:pPr>
            <a:r>
              <a:rPr lang="en-US" sz="2400" dirty="0"/>
              <a:t>Includes services supported by RWHAP and other funders, linked through referral agreements</a:t>
            </a:r>
          </a:p>
          <a:p>
            <a:pPr>
              <a:spcAft>
                <a:spcPts val="600"/>
              </a:spcAft>
            </a:pPr>
            <a:r>
              <a:rPr lang="en-US" sz="2400" dirty="0"/>
              <a:t>Provides equitable access to services – in terms of location, hours, and physical access – for all PLWH throughout the service area</a:t>
            </a:r>
          </a:p>
          <a:p>
            <a:pPr>
              <a:spcAft>
                <a:spcPts val="600"/>
              </a:spcAft>
            </a:pPr>
            <a:r>
              <a:rPr lang="en-US" sz="2400" dirty="0"/>
              <a:t>Enables diverse subpopulations to obtain services appropriate to their needs </a:t>
            </a:r>
          </a:p>
          <a:p>
            <a:pPr>
              <a:spcAft>
                <a:spcPts val="600"/>
              </a:spcAft>
            </a:pPr>
            <a:r>
              <a:rPr lang="en-US" sz="2400" dirty="0"/>
              <a:t>Links prevention and care, addressing all components of the HIV care continuum</a:t>
            </a:r>
          </a:p>
        </p:txBody>
      </p:sp>
    </p:spTree>
    <p:extLst>
      <p:ext uri="{BB962C8B-B14F-4D97-AF65-F5344CB8AC3E}">
        <p14:creationId xmlns:p14="http://schemas.microsoft.com/office/powerpoint/2010/main" val="371208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Ensuring a System of Care</a:t>
            </a:r>
            <a:endParaRPr lang="en-US" dirty="0"/>
          </a:p>
        </p:txBody>
      </p:sp>
      <p:sp>
        <p:nvSpPr>
          <p:cNvPr id="3" name="Content Placeholder 2"/>
          <p:cNvSpPr>
            <a:spLocks noGrp="1"/>
          </p:cNvSpPr>
          <p:nvPr>
            <p:ph idx="1"/>
          </p:nvPr>
        </p:nvSpPr>
        <p:spPr/>
        <p:txBody>
          <a:bodyPr>
            <a:normAutofit/>
          </a:bodyPr>
          <a:lstStyle/>
          <a:p>
            <a:pPr>
              <a:spcAft>
                <a:spcPts val="600"/>
              </a:spcAft>
            </a:pPr>
            <a:r>
              <a:rPr lang="en-US" sz="2400" dirty="0"/>
              <a:t>PC/PB and recipient share responsibility for system of care</a:t>
            </a:r>
          </a:p>
          <a:p>
            <a:pPr>
              <a:spcAft>
                <a:spcPts val="600"/>
              </a:spcAft>
            </a:pPr>
            <a:r>
              <a:rPr lang="en-US" sz="2400" dirty="0"/>
              <a:t>HRSA/CDC Integrated HIV Prevention and Care Plan supports development of a comprehensive and responsive system of care that addresses service delivery gaps and resource needs </a:t>
            </a:r>
          </a:p>
          <a:p>
            <a:pPr>
              <a:spcAft>
                <a:spcPts val="600"/>
              </a:spcAft>
            </a:pPr>
            <a:r>
              <a:rPr lang="en-US" sz="2400" dirty="0"/>
              <a:t>PC/PB priorities, fund allocations, and directives help create and maintain a comprehensive system of HIV care</a:t>
            </a:r>
          </a:p>
          <a:p>
            <a:pPr>
              <a:spcAft>
                <a:spcPts val="600"/>
              </a:spcAft>
            </a:pPr>
            <a:r>
              <a:rPr lang="en-US" sz="2400" dirty="0"/>
              <a:t>RWHAP Part A-funded services must be coordinated with other RWHAP programs, prevention activities, and other HIV-related programs and services </a:t>
            </a:r>
          </a:p>
        </p:txBody>
      </p:sp>
    </p:spTree>
    <p:extLst>
      <p:ext uri="{BB962C8B-B14F-4D97-AF65-F5344CB8AC3E}">
        <p14:creationId xmlns:p14="http://schemas.microsoft.com/office/powerpoint/2010/main" val="1743565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a:t>Service Categories </a:t>
            </a:r>
            <a:br>
              <a:rPr lang="en-US" dirty="0"/>
            </a:br>
            <a:r>
              <a:rPr lang="en-US" dirty="0"/>
              <a:t>that Make Up the System of Care</a:t>
            </a:r>
            <a:endParaRPr lang="en-US" altLang="en-US" dirty="0"/>
          </a:p>
        </p:txBody>
      </p:sp>
    </p:spTree>
    <p:extLst>
      <p:ext uri="{BB962C8B-B14F-4D97-AF65-F5344CB8AC3E}">
        <p14:creationId xmlns:p14="http://schemas.microsoft.com/office/powerpoint/2010/main" val="2223088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noChangeArrowheads="1"/>
          </p:cNvSpPr>
          <p:nvPr>
            <p:ph type="title"/>
          </p:nvPr>
        </p:nvSpPr>
        <p:spPr/>
        <p:txBody>
          <a:bodyPr/>
          <a:lstStyle/>
          <a:p>
            <a:r>
              <a:rPr lang="en-US" altLang="en-US"/>
              <a:t>Funding Services</a:t>
            </a:r>
            <a:endParaRPr lang="en-US" altLang="en-US" dirty="0"/>
          </a:p>
        </p:txBody>
      </p:sp>
      <p:sp>
        <p:nvSpPr>
          <p:cNvPr id="422915" name="Content Placeholder 2"/>
          <p:cNvSpPr>
            <a:spLocks noGrp="1" noChangeArrowheads="1"/>
          </p:cNvSpPr>
          <p:nvPr>
            <p:ph idx="1"/>
          </p:nvPr>
        </p:nvSpPr>
        <p:spPr>
          <a:xfrm>
            <a:off x="457200" y="1736725"/>
            <a:ext cx="8229600" cy="4572000"/>
          </a:xfrm>
        </p:spPr>
        <p:txBody>
          <a:bodyPr>
            <a:normAutofit fontScale="92500" lnSpcReduction="20000"/>
          </a:bodyPr>
          <a:lstStyle/>
          <a:p>
            <a:pPr>
              <a:spcAft>
                <a:spcPts val="600"/>
              </a:spcAft>
            </a:pPr>
            <a:r>
              <a:rPr lang="en-US" altLang="en-US" sz="2600" dirty="0"/>
              <a:t>Core medical-related services:</a:t>
            </a:r>
          </a:p>
          <a:p>
            <a:pPr lvl="1">
              <a:spcAft>
                <a:spcPts val="600"/>
              </a:spcAft>
            </a:pPr>
            <a:r>
              <a:rPr lang="en-US" altLang="en-US" sz="2200" dirty="0"/>
              <a:t>Listed in the legislation</a:t>
            </a:r>
          </a:p>
          <a:p>
            <a:pPr lvl="1">
              <a:spcAft>
                <a:spcPts val="600"/>
              </a:spcAft>
            </a:pPr>
            <a:r>
              <a:rPr lang="en-US" altLang="en-US" sz="2200" dirty="0"/>
              <a:t>At least 75% of total service expenditures unless the program obtains a waiver from HRSA/HAB</a:t>
            </a:r>
          </a:p>
          <a:p>
            <a:pPr>
              <a:spcAft>
                <a:spcPts val="600"/>
              </a:spcAft>
            </a:pPr>
            <a:r>
              <a:rPr lang="en-US" altLang="en-US" sz="2600" dirty="0"/>
              <a:t>Support services requirements:</a:t>
            </a:r>
          </a:p>
          <a:p>
            <a:pPr lvl="1">
              <a:spcAft>
                <a:spcPts val="600"/>
              </a:spcAft>
            </a:pPr>
            <a:r>
              <a:rPr lang="en-US" altLang="en-US" sz="2200" dirty="0"/>
              <a:t>Not more than 25% of total service expenditures</a:t>
            </a:r>
          </a:p>
          <a:p>
            <a:pPr lvl="1">
              <a:spcAft>
                <a:spcPts val="600"/>
              </a:spcAft>
            </a:pPr>
            <a:r>
              <a:rPr lang="en-US" altLang="en-US" sz="2200" dirty="0"/>
              <a:t>Service categories specified by HHS </a:t>
            </a:r>
          </a:p>
          <a:p>
            <a:pPr lvl="1">
              <a:spcAft>
                <a:spcPts val="600"/>
              </a:spcAft>
            </a:pPr>
            <a:r>
              <a:rPr lang="en-US" altLang="en-US" sz="2200" dirty="0"/>
              <a:t>Needed to achieve medical outcomes </a:t>
            </a:r>
          </a:p>
          <a:p>
            <a:pPr>
              <a:spcAft>
                <a:spcPts val="600"/>
              </a:spcAft>
            </a:pPr>
            <a:r>
              <a:rPr lang="en-US" altLang="en-US" sz="2600" dirty="0"/>
              <a:t>Medical outcomes = outcomes affecting the HIV-related clinical status of an individual with HIV/AIDS </a:t>
            </a:r>
          </a:p>
          <a:p>
            <a:pPr>
              <a:spcAft>
                <a:spcPts val="600"/>
              </a:spcAft>
            </a:pPr>
            <a:r>
              <a:rPr lang="en-US" altLang="en-US" sz="2600" dirty="0"/>
              <a:t>Planning councils need to know allowable service categories and service definitions</a:t>
            </a:r>
          </a:p>
        </p:txBody>
      </p:sp>
    </p:spTree>
    <p:extLst>
      <p:ext uri="{BB962C8B-B14F-4D97-AF65-F5344CB8AC3E}">
        <p14:creationId xmlns:p14="http://schemas.microsoft.com/office/powerpoint/2010/main" val="1227919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Service Categories that can be Funded under RWHAP Part A</a:t>
            </a:r>
          </a:p>
        </p:txBody>
      </p:sp>
      <p:sp>
        <p:nvSpPr>
          <p:cNvPr id="5" name="Content Placeholder 4"/>
          <p:cNvSpPr>
            <a:spLocks noGrp="1"/>
          </p:cNvSpPr>
          <p:nvPr>
            <p:ph idx="1"/>
          </p:nvPr>
        </p:nvSpPr>
        <p:spPr>
          <a:xfrm>
            <a:off x="628650" y="1524000"/>
            <a:ext cx="7886700" cy="4495800"/>
          </a:xfrm>
        </p:spPr>
        <p:txBody>
          <a:bodyPr>
            <a:normAutofit/>
          </a:bodyPr>
          <a:lstStyle/>
          <a:p>
            <a:r>
              <a:rPr lang="en-US" dirty="0"/>
              <a:t>Support service categories and definitions of all services updated periodically by HRSA/HAB:</a:t>
            </a:r>
          </a:p>
          <a:p>
            <a:pPr lvl="1"/>
            <a:r>
              <a:rPr lang="en-US" dirty="0"/>
              <a:t>Services described in </a:t>
            </a:r>
            <a:r>
              <a:rPr lang="en-US" i="1" dirty="0"/>
              <a:t>Policy Clarification Notice (PCN) 16-02: Ryan White HIV/AIDS Program Services: Eligible Individuals &amp; Allowable Uses of Funds</a:t>
            </a:r>
          </a:p>
          <a:p>
            <a:pPr lvl="1"/>
            <a:r>
              <a:rPr lang="en-US" dirty="0"/>
              <a:t>Effective for awards made after October 1, 2016</a:t>
            </a:r>
          </a:p>
          <a:p>
            <a:r>
              <a:rPr lang="en-US" dirty="0"/>
              <a:t>Service definitions described in </a:t>
            </a:r>
            <a:r>
              <a:rPr lang="en-US" i="1" dirty="0"/>
              <a:t>National Monitoring Standards</a:t>
            </a:r>
            <a:r>
              <a:rPr lang="en-US" dirty="0"/>
              <a:t> (NMS) – periodically updated to reflect the most recent applicable PCN</a:t>
            </a:r>
          </a:p>
        </p:txBody>
      </p:sp>
    </p:spTree>
    <p:extLst>
      <p:ext uri="{BB962C8B-B14F-4D97-AF65-F5344CB8AC3E}">
        <p14:creationId xmlns:p14="http://schemas.microsoft.com/office/powerpoint/2010/main" val="344008135"/>
      </p:ext>
    </p:extLst>
  </p:cSld>
  <p:clrMapOvr>
    <a:masterClrMapping/>
  </p:clrMapOvr>
</p:sld>
</file>

<file path=ppt/theme/theme1.xml><?xml version="1.0" encoding="utf-8"?>
<a:theme xmlns:a="http://schemas.openxmlformats.org/drawingml/2006/main" name="CHATT Template">
  <a:themeElements>
    <a:clrScheme name="CHATT">
      <a:dk1>
        <a:srgbClr val="313534"/>
      </a:dk1>
      <a:lt1>
        <a:sysClr val="window" lastClr="FFFFFF"/>
      </a:lt1>
      <a:dk2>
        <a:srgbClr val="69726F"/>
      </a:dk2>
      <a:lt2>
        <a:srgbClr val="E0E9E7"/>
      </a:lt2>
      <a:accent1>
        <a:srgbClr val="08B89D"/>
      </a:accent1>
      <a:accent2>
        <a:srgbClr val="BF2625"/>
      </a:accent2>
      <a:accent3>
        <a:srgbClr val="F15F43"/>
      </a:accent3>
      <a:accent4>
        <a:srgbClr val="A7DAD2"/>
      </a:accent4>
      <a:accent5>
        <a:srgbClr val="08B89D"/>
      </a:accent5>
      <a:accent6>
        <a:srgbClr val="F15F43"/>
      </a:accent6>
      <a:hlink>
        <a:srgbClr val="BF2625"/>
      </a:hlink>
      <a:folHlink>
        <a:srgbClr val="F15F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ate (1) [Compatibility Mode]" id="{8C3BA2B2-0CD9-4D40-981A-7FB93DCB4C1B}" vid="{A7BB6AC1-DF8F-48DF-B7EB-677C4D3FCA5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CHATT Template</Template>
  <TotalTime>25239</TotalTime>
  <Words>2364</Words>
  <Application>Microsoft Macintosh PowerPoint</Application>
  <PresentationFormat>On-screen Show (4:3)</PresentationFormat>
  <Paragraphs>204</Paragraphs>
  <Slides>33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Times New Roman</vt:lpstr>
      <vt:lpstr>CHATT Template</vt:lpstr>
      <vt:lpstr>Roles and Responsibilities of RWHAP Part A Planning Councils/Bodies (PC/PBs) and Recipients</vt:lpstr>
      <vt:lpstr>Key Factors  in PC/PB Community Planning</vt:lpstr>
      <vt:lpstr>Training Objectives</vt:lpstr>
      <vt:lpstr>System of Care</vt:lpstr>
      <vt:lpstr>Characteristics of a  Comprehensive System of Care</vt:lpstr>
      <vt:lpstr>Ensuring a System of Care</vt:lpstr>
      <vt:lpstr>Service Categories  that Make Up the System of Care</vt:lpstr>
      <vt:lpstr>Funding Services</vt:lpstr>
      <vt:lpstr>Service Categories that can be Funded under RWHAP Part A</vt:lpstr>
      <vt:lpstr>Core Medical Services</vt:lpstr>
      <vt:lpstr>Support Services</vt:lpstr>
      <vt:lpstr>Role of Data in Planning  and Decision Making</vt:lpstr>
      <vt:lpstr>Importance of  Data-Based Decision Making</vt:lpstr>
      <vt:lpstr>Many Types of Data  Needed for Decision Making</vt:lpstr>
      <vt:lpstr>Data Needs for Ryan White Planning</vt:lpstr>
      <vt:lpstr>Challenges of Using Data </vt:lpstr>
      <vt:lpstr>Sound Practices for  Data-Based Decision Making</vt:lpstr>
      <vt:lpstr>Sound Practices for  Data-Based Decision Making (cont.)</vt:lpstr>
      <vt:lpstr>Role of PC/PB in  Addressing Health Disparities and Social Determinants of Health</vt:lpstr>
      <vt:lpstr>HIV-related Health Disparities</vt:lpstr>
      <vt:lpstr>Populations with  HIV-related Health Disparities</vt:lpstr>
      <vt:lpstr>Expectations for Addressing Disparities</vt:lpstr>
      <vt:lpstr>Minority AIDS Initiative</vt:lpstr>
      <vt:lpstr>Social Determinants of Health</vt:lpstr>
      <vt:lpstr>PC/PB Actions to Address Disparities  and Social Determinants of Health</vt:lpstr>
      <vt:lpstr>Sum-Up</vt:lpstr>
      <vt:lpstr>Optional Slides for Activity</vt:lpstr>
      <vt:lpstr>Quick Scenarios to Apply Knowledge</vt:lpstr>
      <vt:lpstr>Quick Scenario A: Navigating the System of Care</vt:lpstr>
      <vt:lpstr>Quick Scenario B: Data Needs and Access</vt:lpstr>
      <vt:lpstr>Quick Scenario C: Addressing HIV-related Health Disparities</vt:lpstr>
      <vt:lpstr>Worksheet Activity  on Key Factors in Planning</vt:lpstr>
      <vt:lpstr>Instructions</vt:lpstr>
    </vt:vector>
  </TitlesOfParts>
  <Company>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dc:creator>
  <cp:lastModifiedBy>Amanda MacEvitt</cp:lastModifiedBy>
  <cp:revision>491</cp:revision>
  <cp:lastPrinted>2017-04-19T17:29:55Z</cp:lastPrinted>
  <dcterms:created xsi:type="dcterms:W3CDTF">2006-11-15T16:17:10Z</dcterms:created>
  <dcterms:modified xsi:type="dcterms:W3CDTF">2020-10-27T15:11:26Z</dcterms:modified>
</cp:coreProperties>
</file>